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5" r:id="rId4"/>
  </p:sldMasterIdLst>
  <p:notesMasterIdLst>
    <p:notesMasterId r:id="rId7"/>
  </p:notesMasterIdLst>
  <p:handoutMasterIdLst>
    <p:handoutMasterId r:id="rId165"/>
  </p:handoutMasterIdLst>
  <p:sldIdLst>
    <p:sldId id="743" r:id="rId5"/>
    <p:sldId id="744" r:id="rId6"/>
    <p:sldId id="745" r:id="rId8"/>
    <p:sldId id="659" r:id="rId9"/>
    <p:sldId id="651" r:id="rId10"/>
    <p:sldId id="652" r:id="rId11"/>
    <p:sldId id="653" r:id="rId12"/>
    <p:sldId id="654" r:id="rId13"/>
    <p:sldId id="660" r:id="rId14"/>
    <p:sldId id="734" r:id="rId15"/>
    <p:sldId id="735" r:id="rId16"/>
    <p:sldId id="767" r:id="rId17"/>
    <p:sldId id="737" r:id="rId18"/>
    <p:sldId id="746" r:id="rId19"/>
    <p:sldId id="492" r:id="rId20"/>
    <p:sldId id="747" r:id="rId21"/>
    <p:sldId id="758" r:id="rId22"/>
    <p:sldId id="748" r:id="rId23"/>
    <p:sldId id="759" r:id="rId24"/>
    <p:sldId id="760" r:id="rId25"/>
    <p:sldId id="761" r:id="rId26"/>
    <p:sldId id="762" r:id="rId27"/>
    <p:sldId id="763" r:id="rId28"/>
    <p:sldId id="764" r:id="rId29"/>
    <p:sldId id="756" r:id="rId30"/>
    <p:sldId id="749" r:id="rId31"/>
    <p:sldId id="765" r:id="rId32"/>
    <p:sldId id="766" r:id="rId33"/>
    <p:sldId id="520" r:id="rId34"/>
    <p:sldId id="521" r:id="rId35"/>
    <p:sldId id="508" r:id="rId36"/>
    <p:sldId id="523" r:id="rId37"/>
    <p:sldId id="647" r:id="rId38"/>
    <p:sldId id="944" r:id="rId39"/>
    <p:sldId id="925" r:id="rId40"/>
    <p:sldId id="510" r:id="rId41"/>
    <p:sldId id="755" r:id="rId42"/>
    <p:sldId id="750" r:id="rId43"/>
    <p:sldId id="513" r:id="rId44"/>
    <p:sldId id="515" r:id="rId45"/>
    <p:sldId id="516" r:id="rId46"/>
    <p:sldId id="282" r:id="rId47"/>
    <p:sldId id="466" r:id="rId48"/>
    <p:sldId id="432" r:id="rId49"/>
    <p:sldId id="751" r:id="rId50"/>
    <p:sldId id="438" r:id="rId51"/>
    <p:sldId id="757" r:id="rId52"/>
    <p:sldId id="489" r:id="rId53"/>
    <p:sldId id="721" r:id="rId54"/>
    <p:sldId id="722" r:id="rId55"/>
    <p:sldId id="754" r:id="rId56"/>
    <p:sldId id="752" r:id="rId57"/>
    <p:sldId id="444" r:id="rId58"/>
    <p:sldId id="445" r:id="rId59"/>
    <p:sldId id="446" r:id="rId60"/>
    <p:sldId id="723" r:id="rId61"/>
    <p:sldId id="443" r:id="rId62"/>
    <p:sldId id="753" r:id="rId63"/>
    <p:sldId id="865" r:id="rId64"/>
    <p:sldId id="866" r:id="rId65"/>
    <p:sldId id="867" r:id="rId66"/>
    <p:sldId id="868" r:id="rId67"/>
    <p:sldId id="869" r:id="rId68"/>
    <p:sldId id="870" r:id="rId69"/>
    <p:sldId id="871" r:id="rId70"/>
    <p:sldId id="926" r:id="rId71"/>
    <p:sldId id="873" r:id="rId72"/>
    <p:sldId id="874" r:id="rId73"/>
    <p:sldId id="875" r:id="rId74"/>
    <p:sldId id="876" r:id="rId75"/>
    <p:sldId id="877" r:id="rId76"/>
    <p:sldId id="878" r:id="rId77"/>
    <p:sldId id="879" r:id="rId78"/>
    <p:sldId id="927" r:id="rId79"/>
    <p:sldId id="928" r:id="rId80"/>
    <p:sldId id="929" r:id="rId81"/>
    <p:sldId id="930" r:id="rId82"/>
    <p:sldId id="931" r:id="rId83"/>
    <p:sldId id="945" r:id="rId84"/>
    <p:sldId id="933" r:id="rId85"/>
    <p:sldId id="887" r:id="rId86"/>
    <p:sldId id="888" r:id="rId87"/>
    <p:sldId id="889" r:id="rId88"/>
    <p:sldId id="890" r:id="rId89"/>
    <p:sldId id="891" r:id="rId90"/>
    <p:sldId id="892" r:id="rId91"/>
    <p:sldId id="894" r:id="rId92"/>
    <p:sldId id="895" r:id="rId93"/>
    <p:sldId id="896" r:id="rId94"/>
    <p:sldId id="897" r:id="rId95"/>
    <p:sldId id="898" r:id="rId96"/>
    <p:sldId id="899" r:id="rId97"/>
    <p:sldId id="900" r:id="rId98"/>
    <p:sldId id="901" r:id="rId99"/>
    <p:sldId id="902" r:id="rId100"/>
    <p:sldId id="903" r:id="rId101"/>
    <p:sldId id="904" r:id="rId102"/>
    <p:sldId id="905" r:id="rId103"/>
    <p:sldId id="906" r:id="rId104"/>
    <p:sldId id="907" r:id="rId105"/>
    <p:sldId id="908" r:id="rId106"/>
    <p:sldId id="909" r:id="rId107"/>
    <p:sldId id="910" r:id="rId108"/>
    <p:sldId id="768" r:id="rId109"/>
    <p:sldId id="769" r:id="rId110"/>
    <p:sldId id="772" r:id="rId111"/>
    <p:sldId id="773" r:id="rId112"/>
    <p:sldId id="774" r:id="rId113"/>
    <p:sldId id="934" r:id="rId114"/>
    <p:sldId id="776" r:id="rId115"/>
    <p:sldId id="777" r:id="rId116"/>
    <p:sldId id="778" r:id="rId117"/>
    <p:sldId id="779" r:id="rId118"/>
    <p:sldId id="780" r:id="rId119"/>
    <p:sldId id="781" r:id="rId120"/>
    <p:sldId id="782" r:id="rId121"/>
    <p:sldId id="935" r:id="rId122"/>
    <p:sldId id="936" r:id="rId123"/>
    <p:sldId id="937" r:id="rId124"/>
    <p:sldId id="938" r:id="rId125"/>
    <p:sldId id="939" r:id="rId126"/>
    <p:sldId id="946" r:id="rId127"/>
    <p:sldId id="789" r:id="rId128"/>
    <p:sldId id="790" r:id="rId129"/>
    <p:sldId id="791" r:id="rId130"/>
    <p:sldId id="792" r:id="rId131"/>
    <p:sldId id="793" r:id="rId132"/>
    <p:sldId id="794" r:id="rId133"/>
    <p:sldId id="795" r:id="rId134"/>
    <p:sldId id="797" r:id="rId135"/>
    <p:sldId id="798" r:id="rId136"/>
    <p:sldId id="799" r:id="rId137"/>
    <p:sldId id="800" r:id="rId138"/>
    <p:sldId id="801" r:id="rId139"/>
    <p:sldId id="802" r:id="rId140"/>
    <p:sldId id="803" r:id="rId141"/>
    <p:sldId id="804" r:id="rId142"/>
    <p:sldId id="805" r:id="rId143"/>
    <p:sldId id="806" r:id="rId144"/>
    <p:sldId id="807" r:id="rId145"/>
    <p:sldId id="808" r:id="rId146"/>
    <p:sldId id="809" r:id="rId147"/>
    <p:sldId id="810" r:id="rId148"/>
    <p:sldId id="941" r:id="rId149"/>
    <p:sldId id="812" r:id="rId150"/>
    <p:sldId id="813" r:id="rId151"/>
    <p:sldId id="911" r:id="rId152"/>
    <p:sldId id="912" r:id="rId153"/>
    <p:sldId id="913" r:id="rId154"/>
    <p:sldId id="914" r:id="rId155"/>
    <p:sldId id="915" r:id="rId156"/>
    <p:sldId id="942" r:id="rId157"/>
    <p:sldId id="943" r:id="rId158"/>
    <p:sldId id="817" r:id="rId159"/>
    <p:sldId id="818" r:id="rId160"/>
    <p:sldId id="924" r:id="rId161"/>
    <p:sldId id="919" r:id="rId162"/>
    <p:sldId id="920" r:id="rId163"/>
    <p:sldId id="923" r:id="rId1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639"/>
    <a:srgbClr val="BFBFBF"/>
    <a:srgbClr val="404040"/>
    <a:srgbClr val="FF692D"/>
    <a:srgbClr val="F2F2F2"/>
    <a:srgbClr val="FFC000"/>
    <a:srgbClr val="FAFBFC"/>
    <a:srgbClr val="F8F8F8"/>
    <a:srgbClr val="FFCC99"/>
    <a:srgbClr val="637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9" autoAdjust="0"/>
    <p:restoredTop sz="96081" autoAdjust="0"/>
  </p:normalViewPr>
  <p:slideViewPr>
    <p:cSldViewPr>
      <p:cViewPr varScale="1">
        <p:scale>
          <a:sx n="71" d="100"/>
          <a:sy n="71" d="100"/>
        </p:scale>
        <p:origin x="918" y="72"/>
      </p:cViewPr>
      <p:guideLst>
        <p:guide orient="horz" pos="217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handoutMaster" Target="handoutMasters/handoutMaster1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1" Type="http://schemas.openxmlformats.org/officeDocument/2006/relationships/slide" Target="slides/slide156.xml"/><Relationship Id="rId160" Type="http://schemas.openxmlformats.org/officeDocument/2006/relationships/slide" Target="slides/slide155.xml"/><Relationship Id="rId16" Type="http://schemas.openxmlformats.org/officeDocument/2006/relationships/slide" Target="slides/slide11.xml"/><Relationship Id="rId159" Type="http://schemas.openxmlformats.org/officeDocument/2006/relationships/slide" Target="slides/slide154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54" Type="http://schemas.openxmlformats.org/officeDocument/2006/relationships/slide" Target="slides/slide149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0" Type="http://schemas.openxmlformats.org/officeDocument/2006/relationships/slide" Target="slides/slide145.xml"/><Relationship Id="rId15" Type="http://schemas.openxmlformats.org/officeDocument/2006/relationships/slide" Target="slides/slide10.xml"/><Relationship Id="rId149" Type="http://schemas.openxmlformats.org/officeDocument/2006/relationships/slide" Target="slides/slide144.xml"/><Relationship Id="rId148" Type="http://schemas.openxmlformats.org/officeDocument/2006/relationships/slide" Target="slides/slide143.xml"/><Relationship Id="rId147" Type="http://schemas.openxmlformats.org/officeDocument/2006/relationships/slide" Target="slides/slide142.xml"/><Relationship Id="rId146" Type="http://schemas.openxmlformats.org/officeDocument/2006/relationships/slide" Target="slides/slide141.xml"/><Relationship Id="rId145" Type="http://schemas.openxmlformats.org/officeDocument/2006/relationships/slide" Target="slides/slide140.xml"/><Relationship Id="rId144" Type="http://schemas.openxmlformats.org/officeDocument/2006/relationships/slide" Target="slides/slide139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14" Type="http://schemas.openxmlformats.org/officeDocument/2006/relationships/slide" Target="slides/slide9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oleObject" Target="" TargetMode="External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101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oleObject" Target="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oleObject" Target="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oleObject" Target="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image" Target="../media/image31.png"/><Relationship Id="rId1" Type="http://schemas.openxmlformats.org/officeDocument/2006/relationships/oleObject" Target="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" TargetMode="External"/></Relationships>
</file>

<file path=ppt/charts/_rels/chart29.xml.rels><?xml version="1.0" encoding="UTF-8" standalone="yes"?>
<Relationships xmlns="http://schemas.openxmlformats.org/package/2006/relationships"><Relationship Id="rId4" Type="http://schemas.microsoft.com/office/2011/relationships/chartColorStyle" Target="colors8.xml"/><Relationship Id="rId3" Type="http://schemas.microsoft.com/office/2011/relationships/chartStyle" Target="style8.xml"/><Relationship Id="rId2" Type="http://schemas.openxmlformats.org/officeDocument/2006/relationships/image" Target="../media/image31.png"/><Relationship Id="rId1" Type="http://schemas.openxmlformats.org/officeDocument/2006/relationships/oleObject" Target="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oleObject" Target="" TargetMode="Externa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oleObject" Target="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" TargetMode="Externa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oleObject" Target="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" TargetMode="External"/></Relationships>
</file>

<file path=ppt/charts/_rels/chart55.xml.rels><?xml version="1.0" encoding="UTF-8" standalone="yes"?>
<Relationships xmlns="http://schemas.openxmlformats.org/package/2006/relationships"><Relationship Id="rId4" Type="http://schemas.microsoft.com/office/2011/relationships/chartColorStyle" Target="colors13.xml"/><Relationship Id="rId3" Type="http://schemas.microsoft.com/office/2011/relationships/chartStyle" Target="style13.xml"/><Relationship Id="rId2" Type="http://schemas.openxmlformats.org/officeDocument/2006/relationships/image" Target="../media/image31.png"/><Relationship Id="rId1" Type="http://schemas.openxmlformats.org/officeDocument/2006/relationships/oleObject" Target="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6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oleObject" Target="" TargetMode="External"/></Relationships>
</file>

<file path=ppt/charts/_rels/chart6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oleObject" Target="" TargetMode="Externa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" TargetMode="External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" TargetMode="External"/></Relationships>
</file>

<file path=ppt/charts/_rels/char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oleObject" Target="" TargetMode="Externa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3.xml.rels><?xml version="1.0" encoding="UTF-8" standalone="yes"?>
<Relationships xmlns="http://schemas.openxmlformats.org/package/2006/relationships"><Relationship Id="rId4" Type="http://schemas.microsoft.com/office/2011/relationships/chartColorStyle" Target="colors16.xml"/><Relationship Id="rId3" Type="http://schemas.microsoft.com/office/2011/relationships/chartStyle" Target="style16.xml"/><Relationship Id="rId2" Type="http://schemas.openxmlformats.org/officeDocument/2006/relationships/themeOverride" Target="../theme/themeOverride7.xml"/><Relationship Id="rId1" Type="http://schemas.openxmlformats.org/officeDocument/2006/relationships/oleObject" Target="" TargetMode="External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" TargetMode="External"/></Relationships>
</file>

<file path=ppt/charts/_rels/chart81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oleObject" Target="" TargetMode="External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oleObject" Target="" TargetMode="External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84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oleObject" Target="" TargetMode="External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88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oleObject" Target="" TargetMode="External"/></Relationships>
</file>

<file path=ppt/charts/_rels/chart89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oleObject" Target="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oleObject" Target="" TargetMode="External"/></Relationships>
</file>

<file path=ppt/charts/_rels/chart90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oleObject" Target="" TargetMode="External"/></Relationships>
</file>

<file path=ppt/charts/_rels/chart91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oleObject" Target="" TargetMode="External"/></Relationships>
</file>

<file path=ppt/charts/_rels/chart92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oleObject" Target="" TargetMode="External"/></Relationships>
</file>

<file path=ppt/charts/_rels/chart93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oleObject" Target="" TargetMode="External"/></Relationships>
</file>

<file path=ppt/charts/_rels/chart94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oleObject" Target="" TargetMode="External"/></Relationships>
</file>

<file path=ppt/charts/_rels/chart95.xml.rels><?xml version="1.0" encoding="UTF-8" standalone="yes"?>
<Relationships xmlns="http://schemas.openxmlformats.org/package/2006/relationships"><Relationship Id="rId4" Type="http://schemas.microsoft.com/office/2011/relationships/chartColorStyle" Target="colors28.xml"/><Relationship Id="rId3" Type="http://schemas.microsoft.com/office/2011/relationships/chartStyle" Target="style28.xml"/><Relationship Id="rId2" Type="http://schemas.openxmlformats.org/officeDocument/2006/relationships/image" Target="../media/image135.png"/><Relationship Id="rId1" Type="http://schemas.openxmlformats.org/officeDocument/2006/relationships/oleObject" Target="" TargetMode="External"/></Relationships>
</file>

<file path=ppt/charts/_rels/chart96.xml.rels><?xml version="1.0" encoding="UTF-8" standalone="yes"?>
<Relationships xmlns="http://schemas.openxmlformats.org/package/2006/relationships"><Relationship Id="rId4" Type="http://schemas.microsoft.com/office/2011/relationships/chartColorStyle" Target="colors29.xml"/><Relationship Id="rId3" Type="http://schemas.microsoft.com/office/2011/relationships/chartStyle" Target="style29.xml"/><Relationship Id="rId2" Type="http://schemas.openxmlformats.org/officeDocument/2006/relationships/image" Target="../media/image136.png"/><Relationship Id="rId1" Type="http://schemas.openxmlformats.org/officeDocument/2006/relationships/oleObject" Target="" TargetMode="External"/></Relationships>
</file>

<file path=ppt/charts/_rels/chart97.xml.rels><?xml version="1.0" encoding="UTF-8" standalone="yes"?>
<Relationships xmlns="http://schemas.openxmlformats.org/package/2006/relationships"><Relationship Id="rId4" Type="http://schemas.microsoft.com/office/2011/relationships/chartColorStyle" Target="colors30.xml"/><Relationship Id="rId3" Type="http://schemas.microsoft.com/office/2011/relationships/chartStyle" Target="style30.xml"/><Relationship Id="rId2" Type="http://schemas.openxmlformats.org/officeDocument/2006/relationships/image" Target="../media/image137.png"/><Relationship Id="rId1" Type="http://schemas.openxmlformats.org/officeDocument/2006/relationships/oleObject" Target="" TargetMode="External"/></Relationships>
</file>

<file path=ppt/charts/_rels/chart98.xml.rels><?xml version="1.0" encoding="UTF-8" standalone="yes"?>
<Relationships xmlns="http://schemas.openxmlformats.org/package/2006/relationships"><Relationship Id="rId7" Type="http://schemas.microsoft.com/office/2011/relationships/chartColorStyle" Target="colors31.xml"/><Relationship Id="rId6" Type="http://schemas.microsoft.com/office/2011/relationships/chartStyle" Target="style3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oleObject" Target="" TargetMode="External"/></Relationships>
</file>

<file path=ppt/charts/_rels/chart99.xml.rels><?xml version="1.0" encoding="UTF-8" standalone="yes"?>
<Relationships xmlns="http://schemas.openxmlformats.org/package/2006/relationships"><Relationship Id="rId6" Type="http://schemas.microsoft.com/office/2011/relationships/chartColorStyle" Target="colors32.xml"/><Relationship Id="rId5" Type="http://schemas.microsoft.com/office/2011/relationships/chartStyle" Target="style32.xml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44639472149315"/>
          <c:y val="0.0187584388118065"/>
          <c:w val="0.93701753426655"/>
          <c:h val="0.79653744407543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53000"/>
              </a:schemeClr>
            </a:solidFill>
            <a:ln w="3175">
              <a:solidFill>
                <a:srgbClr val="F36639"/>
              </a:solidFill>
            </a:ln>
            <a:effectLst/>
          </c:spP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layout>
                <c:manualLayout>
                  <c:x val="-0.00671573856246709"/>
                  <c:y val="-0.3367239193073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55964488020559"/>
                  <c:y val="-0.319887723341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layout>
                <c:manualLayout>
                  <c:x val="-0.00111928976041118"/>
                  <c:y val="-0.3647842459162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0.0167893464061677"/>
                  <c:y val="-0.3535601152727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layout>
                <c:manualLayout>
                  <c:x val="0.0055964488020559"/>
                  <c:y val="-0.3732023438989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7"/>
              <c:layout>
                <c:manualLayout>
                  <c:x val="0"/>
                  <c:y val="-0.319887723341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layout>
                <c:manualLayout>
                  <c:x val="0.00111928976041126"/>
                  <c:y val="-0.35636614793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4"/>
              <c:layout>
                <c:manualLayout>
                  <c:x val="0.00783502832287826"/>
                  <c:y val="-0.3451420172900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dLbl>
              <c:idx val="30"/>
              <c:layout>
                <c:manualLayout>
                  <c:x val="-0.011192897604112"/>
                  <c:y val="-0.3732023438989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1"/>
              <c:layout>
                <c:manualLayout>
                  <c:x val="0.0134314771249342"/>
                  <c:y val="-0.3170816906810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2"/>
              <c:delete val="1"/>
            </c:dLbl>
            <c:dLbl>
              <c:idx val="33"/>
              <c:delete val="1"/>
            </c:dLbl>
            <c:dLbl>
              <c:idx val="34"/>
              <c:delete val="1"/>
            </c:dLbl>
            <c:dLbl>
              <c:idx val="35"/>
              <c:delete val="1"/>
            </c:dLbl>
            <c:dLbl>
              <c:idx val="36"/>
              <c:delete val="1"/>
            </c:dLbl>
            <c:dLbl>
              <c:idx val="37"/>
              <c:layout>
                <c:manualLayout>
                  <c:x val="-0.0134314771249342"/>
                  <c:y val="-0.3675902785771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8"/>
              <c:layout>
                <c:manualLayout>
                  <c:x val="-0.00223857952082236"/>
                  <c:y val="-0.3311118539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Sheet1!$A$2:$A$40</c:f>
              <c:numCache>
                <c:formatCode>General</c:formatCode>
                <c:ptCount val="39"/>
                <c:pt idx="0">
                  <c:v>20181101</c:v>
                </c:pt>
                <c:pt idx="1">
                  <c:v>20181102</c:v>
                </c:pt>
                <c:pt idx="2">
                  <c:v>20181103</c:v>
                </c:pt>
                <c:pt idx="3">
                  <c:v>20181104</c:v>
                </c:pt>
                <c:pt idx="4">
                  <c:v>20181105</c:v>
                </c:pt>
                <c:pt idx="5">
                  <c:v>20181106</c:v>
                </c:pt>
                <c:pt idx="6">
                  <c:v>20181107</c:v>
                </c:pt>
                <c:pt idx="7">
                  <c:v>20181108</c:v>
                </c:pt>
                <c:pt idx="8">
                  <c:v>20181109</c:v>
                </c:pt>
                <c:pt idx="9">
                  <c:v>20181110</c:v>
                </c:pt>
                <c:pt idx="10">
                  <c:v>20181111</c:v>
                </c:pt>
                <c:pt idx="11">
                  <c:v>20181112</c:v>
                </c:pt>
                <c:pt idx="12">
                  <c:v>20181113</c:v>
                </c:pt>
                <c:pt idx="13">
                  <c:v>20181114</c:v>
                </c:pt>
                <c:pt idx="14">
                  <c:v>20181115</c:v>
                </c:pt>
                <c:pt idx="15">
                  <c:v>20181116</c:v>
                </c:pt>
                <c:pt idx="16">
                  <c:v>20181117</c:v>
                </c:pt>
                <c:pt idx="17">
                  <c:v>20181118</c:v>
                </c:pt>
                <c:pt idx="18">
                  <c:v>20181119</c:v>
                </c:pt>
                <c:pt idx="19">
                  <c:v>20181120</c:v>
                </c:pt>
                <c:pt idx="20">
                  <c:v>20181121</c:v>
                </c:pt>
                <c:pt idx="21">
                  <c:v>20181122</c:v>
                </c:pt>
                <c:pt idx="22">
                  <c:v>20181123</c:v>
                </c:pt>
                <c:pt idx="23">
                  <c:v>20181124</c:v>
                </c:pt>
                <c:pt idx="24">
                  <c:v>20181125</c:v>
                </c:pt>
                <c:pt idx="25">
                  <c:v>20181126</c:v>
                </c:pt>
                <c:pt idx="26">
                  <c:v>20181127</c:v>
                </c:pt>
                <c:pt idx="27">
                  <c:v>20181128</c:v>
                </c:pt>
                <c:pt idx="28">
                  <c:v>20181129</c:v>
                </c:pt>
                <c:pt idx="29">
                  <c:v>20181130</c:v>
                </c:pt>
                <c:pt idx="30">
                  <c:v>20181201</c:v>
                </c:pt>
                <c:pt idx="31">
                  <c:v>20181202</c:v>
                </c:pt>
                <c:pt idx="32">
                  <c:v>20181203</c:v>
                </c:pt>
                <c:pt idx="33">
                  <c:v>20181204</c:v>
                </c:pt>
                <c:pt idx="34">
                  <c:v>20181205</c:v>
                </c:pt>
                <c:pt idx="35">
                  <c:v>20181206</c:v>
                </c:pt>
                <c:pt idx="36">
                  <c:v>20181207</c:v>
                </c:pt>
                <c:pt idx="37">
                  <c:v>20181208</c:v>
                </c:pt>
                <c:pt idx="38">
                  <c:v>20181209</c:v>
                </c:pt>
              </c:numCache>
            </c:num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3792</c:v>
                </c:pt>
                <c:pt idx="1">
                  <c:v>3969</c:v>
                </c:pt>
                <c:pt idx="2">
                  <c:v>4702</c:v>
                </c:pt>
                <c:pt idx="3">
                  <c:v>4736</c:v>
                </c:pt>
                <c:pt idx="4">
                  <c:v>4274</c:v>
                </c:pt>
                <c:pt idx="5">
                  <c:v>4124</c:v>
                </c:pt>
                <c:pt idx="6">
                  <c:v>3483</c:v>
                </c:pt>
                <c:pt idx="7">
                  <c:v>3763</c:v>
                </c:pt>
                <c:pt idx="8">
                  <c:v>4521</c:v>
                </c:pt>
                <c:pt idx="9">
                  <c:v>5259</c:v>
                </c:pt>
                <c:pt idx="10">
                  <c:v>4915</c:v>
                </c:pt>
                <c:pt idx="11">
                  <c:v>3627</c:v>
                </c:pt>
                <c:pt idx="12">
                  <c:v>3764</c:v>
                </c:pt>
                <c:pt idx="13">
                  <c:v>3610</c:v>
                </c:pt>
                <c:pt idx="14">
                  <c:v>3765</c:v>
                </c:pt>
                <c:pt idx="15">
                  <c:v>4261</c:v>
                </c:pt>
                <c:pt idx="16">
                  <c:v>5086</c:v>
                </c:pt>
                <c:pt idx="17">
                  <c:v>4290</c:v>
                </c:pt>
                <c:pt idx="18">
                  <c:v>3860</c:v>
                </c:pt>
                <c:pt idx="19">
                  <c:v>3957</c:v>
                </c:pt>
                <c:pt idx="20">
                  <c:v>3809</c:v>
                </c:pt>
                <c:pt idx="21">
                  <c:v>4132</c:v>
                </c:pt>
                <c:pt idx="22">
                  <c:v>4444</c:v>
                </c:pt>
                <c:pt idx="23">
                  <c:v>5130</c:v>
                </c:pt>
                <c:pt idx="24">
                  <c:v>4809</c:v>
                </c:pt>
                <c:pt idx="25">
                  <c:v>3818</c:v>
                </c:pt>
                <c:pt idx="26">
                  <c:v>3949</c:v>
                </c:pt>
                <c:pt idx="27">
                  <c:v>3828</c:v>
                </c:pt>
                <c:pt idx="28">
                  <c:v>4411</c:v>
                </c:pt>
                <c:pt idx="29">
                  <c:v>4760</c:v>
                </c:pt>
                <c:pt idx="30">
                  <c:v>5349</c:v>
                </c:pt>
                <c:pt idx="31">
                  <c:v>4565</c:v>
                </c:pt>
                <c:pt idx="32">
                  <c:v>3767</c:v>
                </c:pt>
                <c:pt idx="33">
                  <c:v>3810</c:v>
                </c:pt>
                <c:pt idx="34">
                  <c:v>4204</c:v>
                </c:pt>
                <c:pt idx="35">
                  <c:v>4026</c:v>
                </c:pt>
                <c:pt idx="36">
                  <c:v>4413</c:v>
                </c:pt>
                <c:pt idx="37">
                  <c:v>5186</c:v>
                </c:pt>
                <c:pt idx="38">
                  <c:v>4530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091568"/>
        <c:axId val="425090000"/>
      </c:areaChart>
      <c:catAx>
        <c:axId val="42509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0000"/>
        <c:crosses val="autoZero"/>
        <c:auto val="1"/>
        <c:lblAlgn val="ctr"/>
        <c:lblOffset val="100"/>
        <c:noMultiLvlLbl val="0"/>
      </c:catAx>
      <c:valAx>
        <c:axId val="4250900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BFBFBF"/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1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767171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36639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高消费客户占比</c:v>
                </c:pt>
                <c:pt idx="1">
                  <c:v>一般消费客户占比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0.4576</c:v>
                </c:pt>
                <c:pt idx="1">
                  <c:v>0.5424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077923319255"/>
          <c:y val="0.00319488817891374"/>
          <c:w val="0.868413540933052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chemeClr val="bg1">
                <a:alpha val="69804"/>
              </a:schemeClr>
            </a:solidFill>
            <a:ln w="18662">
              <a:solidFill>
                <a:srgbClr val="BFBFBF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.013960062962897"/>
                  <c:y val="0.0098632685341816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 w="18662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Sheet1!$B$1:$F$1</c:f>
              <c:strCache>
                <c:ptCount val="1"/>
                <c:pt idx="0">
                  <c:v>Lowest</c:v>
                </c:pt>
              </c:strCache>
            </c:strRef>
          </c:cat>
          <c:val>
            <c:numRef>
              <c:f>Sheet1!$B$2:$F$2</c:f>
              <c:numCache>
                <c:formatCode>0.00%</c:formatCode>
                <c:ptCount val="5"/>
                <c:pt idx="0">
                  <c:v>0.3524</c:v>
                </c:pt>
                <c:pt idx="1">
                  <c:v>0.2643</c:v>
                </c:pt>
                <c:pt idx="2">
                  <c:v>0.2024</c:v>
                </c:pt>
                <c:pt idx="3">
                  <c:v>0.1196</c:v>
                </c:pt>
                <c:pt idx="4">
                  <c:v>0.0613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Arial Black" panose="020B0A040201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Sheet1!$B$1:$F$1</c:f>
              <c:strCache>
                <c:ptCount val="1"/>
                <c:pt idx="0">
                  <c:v>Lowest</c:v>
                </c:pt>
              </c:strCache>
            </c:strRef>
          </c:cat>
          <c:val>
            <c:numRef>
              <c:f>Sheet1!$B$3:$F$3</c:f>
              <c:numCache>
                <c:formatCode>0.00%</c:formatCode>
                <c:ptCount val="5"/>
                <c:pt idx="0">
                  <c:v>0.3225</c:v>
                </c:pt>
                <c:pt idx="1">
                  <c:v>0.258</c:v>
                </c:pt>
                <c:pt idx="2">
                  <c:v>0.2479</c:v>
                </c:pt>
                <c:pt idx="3">
                  <c:v>0.1101</c:v>
                </c:pt>
                <c:pt idx="4">
                  <c:v>0.0616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rgbClr val="F3663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Arial Black" panose="020B0A040201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Sheet1!$B$1:$F$1</c:f>
              <c:strCache>
                <c:ptCount val="1"/>
                <c:pt idx="0">
                  <c:v>Lowest</c:v>
                </c:pt>
              </c:strCache>
            </c:strRef>
          </c:cat>
          <c:val>
            <c:numRef>
              <c:f>Sheet1!$B$4:$F$4</c:f>
              <c:numCache>
                <c:formatCode>0.00%</c:formatCode>
                <c:ptCount val="5"/>
                <c:pt idx="0">
                  <c:v>0.265</c:v>
                </c:pt>
                <c:pt idx="1">
                  <c:v>0.172</c:v>
                </c:pt>
                <c:pt idx="2">
                  <c:v>0.305</c:v>
                </c:pt>
                <c:pt idx="3">
                  <c:v>0.162</c:v>
                </c:pt>
                <c:pt idx="4">
                  <c:v>0.095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3116840"/>
        <c:axId val="479560104"/>
      </c:barChart>
      <c:catAx>
        <c:axId val="483116840"/>
        <c:scaling>
          <c:orientation val="minMax"/>
        </c:scaling>
        <c:delete val="1"/>
        <c:axPos val="r"/>
        <c:numFmt formatCode="General" sourceLinked="0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79560104"/>
        <c:crosses val="autoZero"/>
        <c:auto val="0"/>
        <c:lblAlgn val="ctr"/>
        <c:lblOffset val="100"/>
        <c:noMultiLvlLbl val="0"/>
      </c:catAx>
      <c:valAx>
        <c:axId val="479560104"/>
        <c:scaling>
          <c:orientation val="maxMin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83116840"/>
        <c:crosses val="autoZero"/>
        <c:crossBetween val="between"/>
      </c:valAx>
      <c:spPr>
        <a:noFill/>
        <a:ln w="1866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35007491506109"/>
          <c:y val="0.0338845412755917"/>
          <c:w val="0.850769390147279"/>
          <c:h val="0.8544924546863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chemeClr val="bg1"/>
            </a:solidFill>
            <a:ln>
              <a:solidFill>
                <a:srgbClr val="BFBFB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打车</c:v>
                </c:pt>
                <c:pt idx="1">
                  <c:v>驾车</c:v>
                </c:pt>
                <c:pt idx="2">
                  <c:v>单车</c:v>
                </c:pt>
                <c:pt idx="3">
                  <c:v>火车高铁</c:v>
                </c:pt>
                <c:pt idx="4">
                  <c:v>公交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0.3647</c:v>
                </c:pt>
                <c:pt idx="1">
                  <c:v>0.2554</c:v>
                </c:pt>
                <c:pt idx="2">
                  <c:v>0.2251</c:v>
                </c:pt>
                <c:pt idx="3">
                  <c:v>0.1035</c:v>
                </c:pt>
                <c:pt idx="4">
                  <c:v>0.0513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打车</c:v>
                </c:pt>
                <c:pt idx="1">
                  <c:v>驾车</c:v>
                </c:pt>
                <c:pt idx="2">
                  <c:v>单车</c:v>
                </c:pt>
                <c:pt idx="3">
                  <c:v>火车高铁</c:v>
                </c:pt>
                <c:pt idx="4">
                  <c:v>公交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0.3471</c:v>
                </c:pt>
                <c:pt idx="1">
                  <c:v>0.2292</c:v>
                </c:pt>
                <c:pt idx="2">
                  <c:v>0.26</c:v>
                </c:pt>
                <c:pt idx="3">
                  <c:v>0.1103</c:v>
                </c:pt>
                <c:pt idx="4">
                  <c:v>0.0534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打车</c:v>
                </c:pt>
                <c:pt idx="1">
                  <c:v>驾车</c:v>
                </c:pt>
                <c:pt idx="2">
                  <c:v>单车</c:v>
                </c:pt>
                <c:pt idx="3">
                  <c:v>火车高铁</c:v>
                </c:pt>
                <c:pt idx="4">
                  <c:v>公交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0.273</c:v>
                </c:pt>
                <c:pt idx="1">
                  <c:v>0.154</c:v>
                </c:pt>
                <c:pt idx="2">
                  <c:v>0.345</c:v>
                </c:pt>
                <c:pt idx="3">
                  <c:v>0.161</c:v>
                </c:pt>
                <c:pt idx="4">
                  <c:v>0.068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79558144"/>
        <c:axId val="479556576"/>
      </c:barChart>
      <c:catAx>
        <c:axId val="479558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56576"/>
        <c:crosses val="autoZero"/>
        <c:auto val="1"/>
        <c:lblAlgn val="ctr"/>
        <c:lblOffset val="100"/>
        <c:noMultiLvlLbl val="0"/>
      </c:catAx>
      <c:valAx>
        <c:axId val="47955657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5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38635973470989"/>
          <c:y val="0.894629748929375"/>
          <c:w val="0.570409606010087"/>
          <c:h val="0.05752413262418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767171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36639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高收入客户</c:v>
                </c:pt>
                <c:pt idx="1">
                  <c:v>一般收入客户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161105383495"/>
          <c:y val="0.0405972828009045"/>
          <c:w val="0.735282173249887"/>
          <c:h val="0.91880543439819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Lbls>
            <c:dLbl>
              <c:idx val="9"/>
              <c:layout>
                <c:manualLayout>
                  <c:x val="-0.00700132381986347"/>
                  <c:y val="0.0073813241456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嘉兴</c:v>
                </c:pt>
                <c:pt idx="1">
                  <c:v>无锡</c:v>
                </c:pt>
                <c:pt idx="2">
                  <c:v>南京</c:v>
                </c:pt>
                <c:pt idx="3">
                  <c:v>海口</c:v>
                </c:pt>
                <c:pt idx="4">
                  <c:v>南通</c:v>
                </c:pt>
                <c:pt idx="5">
                  <c:v>深圳</c:v>
                </c:pt>
                <c:pt idx="6">
                  <c:v>杭州</c:v>
                </c:pt>
                <c:pt idx="7">
                  <c:v>北京</c:v>
                </c:pt>
                <c:pt idx="8">
                  <c:v>苏州</c:v>
                </c:pt>
                <c:pt idx="9">
                  <c:v>上海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0.0037</c:v>
                </c:pt>
                <c:pt idx="1">
                  <c:v>0.0038</c:v>
                </c:pt>
                <c:pt idx="2">
                  <c:v>0.004</c:v>
                </c:pt>
                <c:pt idx="3">
                  <c:v>0.0042</c:v>
                </c:pt>
                <c:pt idx="4">
                  <c:v>0.0043</c:v>
                </c:pt>
                <c:pt idx="5">
                  <c:v>0.0051</c:v>
                </c:pt>
                <c:pt idx="6">
                  <c:v>0.0069</c:v>
                </c:pt>
                <c:pt idx="7">
                  <c:v>0.0083</c:v>
                </c:pt>
                <c:pt idx="8">
                  <c:v>0.0184</c:v>
                </c:pt>
                <c:pt idx="9">
                  <c:v>0.9413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51157080"/>
        <c:axId val="451161000"/>
      </c:barChart>
      <c:catAx>
        <c:axId val="451157080"/>
        <c:scaling>
          <c:orientation val="minMax"/>
        </c:scaling>
        <c:delete val="0"/>
        <c:axPos val="l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1000"/>
        <c:crosses val="autoZero"/>
        <c:auto val="1"/>
        <c:lblAlgn val="ctr"/>
        <c:lblOffset val="100"/>
        <c:noMultiLvlLbl val="1"/>
      </c:catAx>
      <c:valAx>
        <c:axId val="451161000"/>
        <c:scaling>
          <c:orientation val="minMax"/>
        </c:scaling>
        <c:delete val="1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1157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33796296296"/>
          <c:y val="0.0357609387643201"/>
          <c:w val="0.684853472222222"/>
          <c:h val="0.928478122471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静安</c:v>
                </c:pt>
                <c:pt idx="1">
                  <c:v>普陀</c:v>
                </c:pt>
                <c:pt idx="2">
                  <c:v>长宁</c:v>
                </c:pt>
                <c:pt idx="3">
                  <c:v>徐汇</c:v>
                </c:pt>
                <c:pt idx="4">
                  <c:v>浦东</c:v>
                </c:pt>
                <c:pt idx="5">
                  <c:v>青浦</c:v>
                </c:pt>
                <c:pt idx="6">
                  <c:v>嘉定</c:v>
                </c:pt>
                <c:pt idx="7">
                  <c:v>宝山</c:v>
                </c:pt>
                <c:pt idx="8">
                  <c:v>松江</c:v>
                </c:pt>
                <c:pt idx="9">
                  <c:v>闵行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0.0073</c:v>
                </c:pt>
                <c:pt idx="1">
                  <c:v>0.0074</c:v>
                </c:pt>
                <c:pt idx="2">
                  <c:v>0.0158</c:v>
                </c:pt>
                <c:pt idx="3">
                  <c:v>0.0158</c:v>
                </c:pt>
                <c:pt idx="4">
                  <c:v>0.0207</c:v>
                </c:pt>
                <c:pt idx="5">
                  <c:v>0.0454</c:v>
                </c:pt>
                <c:pt idx="6">
                  <c:v>0.0632</c:v>
                </c:pt>
                <c:pt idx="7">
                  <c:v>0.0653</c:v>
                </c:pt>
                <c:pt idx="8">
                  <c:v>0.1647</c:v>
                </c:pt>
                <c:pt idx="9">
                  <c:v>0.5708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1157472"/>
        <c:axId val="451164528"/>
      </c:barChart>
      <c:catAx>
        <c:axId val="45115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4528"/>
        <c:crosses val="autoZero"/>
        <c:auto val="1"/>
        <c:lblAlgn val="ctr"/>
        <c:lblOffset val="100"/>
        <c:noMultiLvlLbl val="0"/>
      </c:catAx>
      <c:valAx>
        <c:axId val="4511645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8324082316972"/>
          <c:y val="0.0430867226313435"/>
          <c:w val="0.974804386814163"/>
          <c:h val="0.757358646984357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gradFill flip="none" rotWithShape="1">
              <a:gsLst>
                <a:gs pos="0">
                  <a:srgbClr val="76717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cap="sq">
              <a:noFill/>
              <a:bevel/>
            </a:ln>
            <a:effectLst/>
          </c:spPr>
          <c:dLbls>
            <c:dLbl>
              <c:idx val="0"/>
              <c:layout>
                <c:manualLayout>
                  <c:x val="0.019361857198489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50933661722628"/>
                  <c:y val="-1.15928278148364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苏州</c:v>
                </c:pt>
                <c:pt idx="1">
                  <c:v>香港特别行政区</c:v>
                </c:pt>
                <c:pt idx="2">
                  <c:v>镇江</c:v>
                </c:pt>
                <c:pt idx="3">
                  <c:v>阜阳</c:v>
                </c:pt>
                <c:pt idx="4">
                  <c:v>青岛</c:v>
                </c:pt>
                <c:pt idx="5">
                  <c:v>黄山</c:v>
                </c:pt>
                <c:pt idx="6">
                  <c:v>马鞍山</c:v>
                </c:pt>
                <c:pt idx="7">
                  <c:v>金华</c:v>
                </c:pt>
                <c:pt idx="8">
                  <c:v>黄冈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0.2561</c:v>
                </c:pt>
                <c:pt idx="1">
                  <c:v>0.1366</c:v>
                </c:pt>
                <c:pt idx="2">
                  <c:v>0.0907</c:v>
                </c:pt>
                <c:pt idx="3">
                  <c:v>0.0598</c:v>
                </c:pt>
                <c:pt idx="4">
                  <c:v>0.0594</c:v>
                </c:pt>
                <c:pt idx="5">
                  <c:v>0.0569</c:v>
                </c:pt>
                <c:pt idx="6">
                  <c:v>0.0512</c:v>
                </c:pt>
                <c:pt idx="7">
                  <c:v>0.0505</c:v>
                </c:pt>
                <c:pt idx="8">
                  <c:v>0.0427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160608"/>
        <c:axId val="451158648"/>
      </c:areaChart>
      <c:catAx>
        <c:axId val="45116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8648"/>
        <c:crosses val="autoZero"/>
        <c:auto val="1"/>
        <c:lblAlgn val="ctr"/>
        <c:lblOffset val="100"/>
        <c:noMultiLvlLbl val="0"/>
      </c:catAx>
      <c:valAx>
        <c:axId val="451158648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rgbClr val="F36639"/>
              </a:solidFill>
              <a:prstDash val="sysDot"/>
              <a:miter lim="800000"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451160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25355247979062"/>
          <c:y val="0.0042327746070852"/>
          <c:w val="0.974928950404189"/>
          <c:h val="0.8657860495747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上海市</c:v>
                </c:pt>
                <c:pt idx="1">
                  <c:v>苏州市</c:v>
                </c:pt>
                <c:pt idx="2">
                  <c:v>杭州市</c:v>
                </c:pt>
                <c:pt idx="3">
                  <c:v>南京市</c:v>
                </c:pt>
                <c:pt idx="4">
                  <c:v>无锡市</c:v>
                </c:pt>
                <c:pt idx="5">
                  <c:v>成都市</c:v>
                </c:pt>
                <c:pt idx="6">
                  <c:v>北京市</c:v>
                </c:pt>
                <c:pt idx="7">
                  <c:v>深圳市</c:v>
                </c:pt>
                <c:pt idx="8">
                  <c:v>大连市</c:v>
                </c:pt>
                <c:pt idx="9">
                  <c:v>广州市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0.6933</c:v>
                </c:pt>
                <c:pt idx="1">
                  <c:v>0.0875</c:v>
                </c:pt>
                <c:pt idx="2">
                  <c:v>0.0482</c:v>
                </c:pt>
                <c:pt idx="3">
                  <c:v>0.0375</c:v>
                </c:pt>
                <c:pt idx="4">
                  <c:v>0.0313</c:v>
                </c:pt>
                <c:pt idx="5">
                  <c:v>0.023</c:v>
                </c:pt>
                <c:pt idx="6">
                  <c:v>0.0203</c:v>
                </c:pt>
                <c:pt idx="7">
                  <c:v>0.0203</c:v>
                </c:pt>
                <c:pt idx="8">
                  <c:v>0.0197</c:v>
                </c:pt>
                <c:pt idx="9">
                  <c:v>0.0188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1160216"/>
        <c:axId val="451161392"/>
      </c:barChart>
      <c:catAx>
        <c:axId val="451160216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1392"/>
        <c:crosses val="autoZero"/>
        <c:auto val="1"/>
        <c:lblAlgn val="ctr"/>
        <c:lblOffset val="100"/>
        <c:noMultiLvlLbl val="1"/>
      </c:catAx>
      <c:valAx>
        <c:axId val="451161392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021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58696565594764"/>
          <c:y val="0.194735580004932"/>
          <c:w val="0.948260686881047"/>
          <c:h val="0.66972513405108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自拍美颜</c:v>
                </c:pt>
                <c:pt idx="1">
                  <c:v>综合视频</c:v>
                </c:pt>
                <c:pt idx="2">
                  <c:v>社交直播</c:v>
                </c:pt>
                <c:pt idx="3">
                  <c:v>短视频DIY</c:v>
                </c:pt>
                <c:pt idx="4">
                  <c:v>游戏直播</c:v>
                </c:pt>
                <c:pt idx="5">
                  <c:v>体育直播</c:v>
                </c:pt>
                <c:pt idx="6">
                  <c:v>体育视频</c:v>
                </c:pt>
                <c:pt idx="7">
                  <c:v>综合直播</c:v>
                </c:pt>
                <c:pt idx="8">
                  <c:v>秀场直播</c:v>
                </c:pt>
                <c:pt idx="9">
                  <c:v>电视直播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0.4223</c:v>
                </c:pt>
                <c:pt idx="1">
                  <c:v>0.3633</c:v>
                </c:pt>
                <c:pt idx="2">
                  <c:v>0.0638</c:v>
                </c:pt>
                <c:pt idx="3">
                  <c:v>0.0477</c:v>
                </c:pt>
                <c:pt idx="4">
                  <c:v>0.0339</c:v>
                </c:pt>
                <c:pt idx="5">
                  <c:v>0.0276</c:v>
                </c:pt>
                <c:pt idx="6">
                  <c:v>0.015</c:v>
                </c:pt>
                <c:pt idx="7">
                  <c:v>0.0091</c:v>
                </c:pt>
                <c:pt idx="8">
                  <c:v>0.0088</c:v>
                </c:pt>
                <c:pt idx="9">
                  <c:v>0.0036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71"/>
        <c:axId val="369711632"/>
        <c:axId val="367645352"/>
      </c:barChart>
      <c:catAx>
        <c:axId val="36971163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645352"/>
        <c:crosses val="autoZero"/>
        <c:auto val="1"/>
        <c:lblAlgn val="ctr"/>
        <c:lblOffset val="100"/>
        <c:noMultiLvlLbl val="1"/>
      </c:catAx>
      <c:valAx>
        <c:axId val="367645352"/>
        <c:scaling>
          <c:orientation val="minMax"/>
        </c:scaling>
        <c:delete val="0"/>
        <c:axPos val="l"/>
        <c:numFmt formatCode="0.00%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16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9582467796131"/>
          <c:y val="0.261090909396042"/>
          <c:w val="0.915661062006791"/>
          <c:h val="0.60539778079020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动作竞速</c:v>
                </c:pt>
                <c:pt idx="1">
                  <c:v>麻将棋牌</c:v>
                </c:pt>
                <c:pt idx="2">
                  <c:v>休闲益智</c:v>
                </c:pt>
                <c:pt idx="3">
                  <c:v>宝石消除</c:v>
                </c:pt>
                <c:pt idx="4">
                  <c:v>经营策略</c:v>
                </c:pt>
                <c:pt idx="5">
                  <c:v>角色扮演</c:v>
                </c:pt>
                <c:pt idx="6">
                  <c:v>网络游戏</c:v>
                </c:pt>
                <c:pt idx="7">
                  <c:v>游戏视频</c:v>
                </c:pt>
                <c:pt idx="8">
                  <c:v>武侠金庸</c:v>
                </c:pt>
                <c:pt idx="9">
                  <c:v>神话修真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0.3047</c:v>
                </c:pt>
                <c:pt idx="1">
                  <c:v>0.2139</c:v>
                </c:pt>
                <c:pt idx="2">
                  <c:v>0.1836</c:v>
                </c:pt>
                <c:pt idx="3">
                  <c:v>0.1694</c:v>
                </c:pt>
                <c:pt idx="4">
                  <c:v>0.0585</c:v>
                </c:pt>
                <c:pt idx="5">
                  <c:v>0.0313</c:v>
                </c:pt>
                <c:pt idx="6">
                  <c:v>0.0296</c:v>
                </c:pt>
                <c:pt idx="7">
                  <c:v>0.007</c:v>
                </c:pt>
                <c:pt idx="8">
                  <c:v>0.0016</c:v>
                </c:pt>
                <c:pt idx="9">
                  <c:v>0.0004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14"/>
        <c:overlap val="-27"/>
        <c:axId val="453581872"/>
        <c:axId val="453579520"/>
      </c:barChart>
      <c:catAx>
        <c:axId val="45358187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79520"/>
        <c:crosses val="autoZero"/>
        <c:auto val="1"/>
        <c:lblAlgn val="ctr"/>
        <c:lblOffset val="100"/>
        <c:noMultiLvlLbl val="1"/>
      </c:catAx>
      <c:valAx>
        <c:axId val="453579520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25266524116503"/>
          <c:y val="0.0619139613102005"/>
          <c:w val="0.874946695176699"/>
          <c:h val="0.769220473533222"/>
        </c:manualLayout>
      </c:layout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</a:ln>
            <a:effectLst/>
          </c:spPr>
          <c:dLbls>
            <c:dLbl>
              <c:idx val="0"/>
              <c:layout>
                <c:manualLayout>
                  <c:x val="0.0432876824388348"/>
                  <c:y val="-0.3602266839866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Sheet1!$A$2:$A$9</c:f>
              <c:strCache>
                <c:ptCount val="8"/>
                <c:pt idx="0">
                  <c:v>信用卡贷</c:v>
                </c:pt>
                <c:pt idx="1">
                  <c:v>综合贷款平台</c:v>
                </c:pt>
                <c:pt idx="2">
                  <c:v>现金贷</c:v>
                </c:pt>
                <c:pt idx="3">
                  <c:v>P2P</c:v>
                </c:pt>
                <c:pt idx="4">
                  <c:v>分期贷</c:v>
                </c:pt>
                <c:pt idx="5">
                  <c:v>房贷</c:v>
                </c:pt>
                <c:pt idx="6">
                  <c:v>车贷</c:v>
                </c:pt>
                <c:pt idx="7">
                  <c:v>学生贷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0.4985</c:v>
                </c:pt>
                <c:pt idx="1">
                  <c:v>0.2138</c:v>
                </c:pt>
                <c:pt idx="2">
                  <c:v>0.1244</c:v>
                </c:pt>
                <c:pt idx="3">
                  <c:v>0.1086</c:v>
                </c:pt>
                <c:pt idx="4">
                  <c:v>0.0381</c:v>
                </c:pt>
                <c:pt idx="5">
                  <c:v>0.0129</c:v>
                </c:pt>
                <c:pt idx="6">
                  <c:v>0.0021</c:v>
                </c:pt>
                <c:pt idx="7">
                  <c:v>0.0016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4616"/>
        <c:axId val="453580304"/>
      </c:areaChart>
      <c:catAx>
        <c:axId val="45358461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0304"/>
        <c:crosses val="autoZero"/>
        <c:auto val="1"/>
        <c:lblAlgn val="ctr"/>
        <c:lblOffset val="100"/>
        <c:noMultiLvlLbl val="1"/>
      </c:catAx>
      <c:valAx>
        <c:axId val="453580304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461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0599202938675309"/>
                  <c:y val="-0.3608465124782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76938932729715"/>
                      <c:h val="0.12020912035538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综合新闻</c:v>
                </c:pt>
                <c:pt idx="1">
                  <c:v>旅游攻略</c:v>
                </c:pt>
                <c:pt idx="2">
                  <c:v>论坛微博</c:v>
                </c:pt>
                <c:pt idx="3">
                  <c:v>读邮件</c:v>
                </c:pt>
                <c:pt idx="4">
                  <c:v>健身攻略</c:v>
                </c:pt>
                <c:pt idx="5">
                  <c:v>外文阅读</c:v>
                </c:pt>
                <c:pt idx="6">
                  <c:v>交规学习</c:v>
                </c:pt>
                <c:pt idx="7">
                  <c:v>汽车资讯</c:v>
                </c:pt>
                <c:pt idx="8">
                  <c:v>医疗咨询</c:v>
                </c:pt>
                <c:pt idx="9">
                  <c:v>育儿宝典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0.1907</c:v>
                </c:pt>
                <c:pt idx="1">
                  <c:v>0.1588</c:v>
                </c:pt>
                <c:pt idx="2">
                  <c:v>0.1427</c:v>
                </c:pt>
                <c:pt idx="3">
                  <c:v>0.1011</c:v>
                </c:pt>
                <c:pt idx="4">
                  <c:v>0.0957</c:v>
                </c:pt>
                <c:pt idx="5">
                  <c:v>0.0928</c:v>
                </c:pt>
                <c:pt idx="6">
                  <c:v>0.0824</c:v>
                </c:pt>
                <c:pt idx="7">
                  <c:v>0.0508</c:v>
                </c:pt>
                <c:pt idx="8">
                  <c:v>0.049</c:v>
                </c:pt>
                <c:pt idx="9">
                  <c:v>0.0361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0696"/>
        <c:axId val="453581088"/>
      </c:areaChart>
      <c:catAx>
        <c:axId val="45358069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1088"/>
        <c:crosses val="autoZero"/>
        <c:auto val="1"/>
        <c:lblAlgn val="ctr"/>
        <c:lblOffset val="100"/>
        <c:noMultiLvlLbl val="1"/>
      </c:catAx>
      <c:valAx>
        <c:axId val="453581088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0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85000"/>
            </a:schemeClr>
          </a:solidFill>
          <a:latin typeface="+mn-ea"/>
          <a:ea typeface="+mn-ea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38470166976006"/>
          <c:y val="0.154526124953232"/>
          <c:w val="0.889095190134369"/>
          <c:h val="0.4190499076797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489529584993332"/>
                  <c:y val="-3.4730916121239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0.0001</c:v>
                </c:pt>
                <c:pt idx="1">
                  <c:v>0.1548</c:v>
                </c:pt>
                <c:pt idx="2">
                  <c:v>0.5924</c:v>
                </c:pt>
                <c:pt idx="3">
                  <c:v>0.1727</c:v>
                </c:pt>
                <c:pt idx="4">
                  <c:v>0.0801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100"/>
        <c:axId val="425095096"/>
        <c:axId val="425088824"/>
      </c:barChart>
      <c:catAx>
        <c:axId val="425095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88824"/>
        <c:crosses val="autoZero"/>
        <c:auto val="1"/>
        <c:lblAlgn val="ctr"/>
        <c:lblOffset val="100"/>
        <c:noMultiLvlLbl val="0"/>
      </c:catAx>
      <c:valAx>
        <c:axId val="42508882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5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3994000666593"/>
          <c:y val="0.14885099957373"/>
          <c:w val="0.951666851831278"/>
          <c:h val="0.8208011287093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影音图像</c:v>
                </c:pt>
              </c:strCache>
            </c:strRef>
          </c:tx>
          <c:spPr>
            <a:ln w="22225" cap="rnd">
              <a:solidFill>
                <a:srgbClr val="FFCC9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C99"/>
              </a:solidFill>
              <a:ln w="9525">
                <a:solidFill>
                  <a:srgbClr val="FFCC9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3.55</c:v>
                </c:pt>
                <c:pt idx="1">
                  <c:v>1.41</c:v>
                </c:pt>
                <c:pt idx="2">
                  <c:v>0.79</c:v>
                </c:pt>
                <c:pt idx="3">
                  <c:v>0.53</c:v>
                </c:pt>
                <c:pt idx="4">
                  <c:v>0.32</c:v>
                </c:pt>
                <c:pt idx="5">
                  <c:v>0.53</c:v>
                </c:pt>
                <c:pt idx="6">
                  <c:v>1.11</c:v>
                </c:pt>
                <c:pt idx="7">
                  <c:v>2.37</c:v>
                </c:pt>
                <c:pt idx="8">
                  <c:v>3.93</c:v>
                </c:pt>
                <c:pt idx="9">
                  <c:v>3.94</c:v>
                </c:pt>
                <c:pt idx="10">
                  <c:v>4.23</c:v>
                </c:pt>
                <c:pt idx="11">
                  <c:v>4.65</c:v>
                </c:pt>
                <c:pt idx="12">
                  <c:v>5.8</c:v>
                </c:pt>
                <c:pt idx="13">
                  <c:v>4.89</c:v>
                </c:pt>
                <c:pt idx="14">
                  <c:v>4.43</c:v>
                </c:pt>
                <c:pt idx="15">
                  <c:v>4.62</c:v>
                </c:pt>
                <c:pt idx="16">
                  <c:v>5.32</c:v>
                </c:pt>
                <c:pt idx="17">
                  <c:v>5.83</c:v>
                </c:pt>
                <c:pt idx="18">
                  <c:v>6.41</c:v>
                </c:pt>
                <c:pt idx="19">
                  <c:v>7.42</c:v>
                </c:pt>
                <c:pt idx="20">
                  <c:v>8.1</c:v>
                </c:pt>
                <c:pt idx="21">
                  <c:v>7.23</c:v>
                </c:pt>
                <c:pt idx="22">
                  <c:v>7.1</c:v>
                </c:pt>
                <c:pt idx="23">
                  <c:v>5.5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游戏娱乐</c:v>
                </c:pt>
              </c:strCache>
            </c:strRef>
          </c:tx>
          <c:spPr>
            <a:ln w="2222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solidFill>
                  <a:srgbClr val="404040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1.1</c:v>
                </c:pt>
                <c:pt idx="10">
                  <c:v>5.8</c:v>
                </c:pt>
                <c:pt idx="11">
                  <c:v>1.2</c:v>
                </c:pt>
                <c:pt idx="12">
                  <c:v>1.3</c:v>
                </c:pt>
                <c:pt idx="13">
                  <c:v>2.1</c:v>
                </c:pt>
                <c:pt idx="14">
                  <c:v>1.1</c:v>
                </c:pt>
                <c:pt idx="15">
                  <c:v>1</c:v>
                </c:pt>
                <c:pt idx="16">
                  <c:v>5.7</c:v>
                </c:pt>
                <c:pt idx="17">
                  <c:v>1.2</c:v>
                </c:pt>
                <c:pt idx="18">
                  <c:v>1.1</c:v>
                </c:pt>
                <c:pt idx="19">
                  <c:v>1.6</c:v>
                </c:pt>
                <c:pt idx="20">
                  <c:v>1.4</c:v>
                </c:pt>
                <c:pt idx="21">
                  <c:v>1.3</c:v>
                </c:pt>
                <c:pt idx="22">
                  <c:v>5.9</c:v>
                </c:pt>
                <c:pt idx="23">
                  <c:v>2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金融理财</c:v>
                </c:pt>
              </c:strCache>
            </c:strRef>
          </c:tx>
          <c:spPr>
            <a:ln w="22225" cap="rnd">
              <a:solidFill>
                <a:srgbClr val="F3663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6639"/>
              </a:solidFill>
              <a:ln w="9525">
                <a:solidFill>
                  <a:srgbClr val="F3663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1.71</c:v>
                </c:pt>
                <c:pt idx="1">
                  <c:v>0.88</c:v>
                </c:pt>
                <c:pt idx="2">
                  <c:v>0.58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0.97</c:v>
                </c:pt>
                <c:pt idx="7">
                  <c:v>2.24</c:v>
                </c:pt>
                <c:pt idx="8">
                  <c:v>3.66</c:v>
                </c:pt>
                <c:pt idx="9">
                  <c:v>7.42</c:v>
                </c:pt>
                <c:pt idx="10">
                  <c:v>10.58</c:v>
                </c:pt>
                <c:pt idx="11">
                  <c:v>8.79</c:v>
                </c:pt>
                <c:pt idx="12">
                  <c:v>7.09</c:v>
                </c:pt>
                <c:pt idx="13">
                  <c:v>6.16</c:v>
                </c:pt>
                <c:pt idx="14">
                  <c:v>7.36</c:v>
                </c:pt>
                <c:pt idx="15">
                  <c:v>6.9</c:v>
                </c:pt>
                <c:pt idx="16">
                  <c:v>6.97</c:v>
                </c:pt>
                <c:pt idx="17">
                  <c:v>7.13</c:v>
                </c:pt>
                <c:pt idx="18">
                  <c:v>4.29</c:v>
                </c:pt>
                <c:pt idx="19">
                  <c:v>4.07</c:v>
                </c:pt>
                <c:pt idx="20">
                  <c:v>4.05</c:v>
                </c:pt>
                <c:pt idx="21">
                  <c:v>3.52</c:v>
                </c:pt>
                <c:pt idx="22">
                  <c:v>3.3</c:v>
                </c:pt>
                <c:pt idx="23">
                  <c:v>2.34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新闻资讯</c:v>
                </c:pt>
              </c:strCache>
            </c:strRef>
          </c:tx>
          <c:spPr>
            <a:ln w="22225" cap="rnd">
              <a:solidFill>
                <a:srgbClr val="BFBFB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BFBF"/>
              </a:solidFill>
              <a:ln w="9525">
                <a:solidFill>
                  <a:srgbClr val="BFBFBF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3.53</c:v>
                </c:pt>
                <c:pt idx="1">
                  <c:v>2</c:v>
                </c:pt>
                <c:pt idx="2">
                  <c:v>1.07</c:v>
                </c:pt>
                <c:pt idx="3">
                  <c:v>0.81</c:v>
                </c:pt>
                <c:pt idx="4">
                  <c:v>1.03</c:v>
                </c:pt>
                <c:pt idx="5">
                  <c:v>1.96</c:v>
                </c:pt>
                <c:pt idx="6">
                  <c:v>3.95</c:v>
                </c:pt>
                <c:pt idx="7">
                  <c:v>4.82</c:v>
                </c:pt>
                <c:pt idx="8">
                  <c:v>5.61</c:v>
                </c:pt>
                <c:pt idx="9">
                  <c:v>5.11</c:v>
                </c:pt>
                <c:pt idx="10">
                  <c:v>5.3</c:v>
                </c:pt>
                <c:pt idx="11">
                  <c:v>5.01</c:v>
                </c:pt>
                <c:pt idx="12">
                  <c:v>5.13</c:v>
                </c:pt>
                <c:pt idx="13">
                  <c:v>4.83</c:v>
                </c:pt>
                <c:pt idx="14">
                  <c:v>4.73</c:v>
                </c:pt>
                <c:pt idx="15">
                  <c:v>4.78</c:v>
                </c:pt>
                <c:pt idx="16">
                  <c:v>4.68</c:v>
                </c:pt>
                <c:pt idx="17">
                  <c:v>5.25</c:v>
                </c:pt>
                <c:pt idx="18">
                  <c:v>4.88</c:v>
                </c:pt>
                <c:pt idx="19">
                  <c:v>5.05</c:v>
                </c:pt>
                <c:pt idx="20">
                  <c:v>5.08</c:v>
                </c:pt>
                <c:pt idx="21">
                  <c:v>5.33</c:v>
                </c:pt>
                <c:pt idx="22">
                  <c:v>5.47</c:v>
                </c:pt>
                <c:pt idx="23">
                  <c:v>4.61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通讯社交</c:v>
                </c:pt>
              </c:strCache>
            </c:strRef>
          </c:tx>
          <c:spPr>
            <a:ln w="2222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Sheet1!$F$2:$F$25</c:f>
              <c:numCache>
                <c:formatCode>General</c:formatCode>
                <c:ptCount val="24"/>
                <c:pt idx="0">
                  <c:v>4.1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1.18</c:v>
                </c:pt>
                <c:pt idx="8">
                  <c:v>1.64</c:v>
                </c:pt>
                <c:pt idx="9">
                  <c:v>4.15</c:v>
                </c:pt>
                <c:pt idx="10">
                  <c:v>6.15</c:v>
                </c:pt>
                <c:pt idx="11">
                  <c:v>6.1</c:v>
                </c:pt>
                <c:pt idx="12">
                  <c:v>6.92</c:v>
                </c:pt>
                <c:pt idx="13">
                  <c:v>4.66</c:v>
                </c:pt>
                <c:pt idx="14">
                  <c:v>5.23</c:v>
                </c:pt>
                <c:pt idx="15">
                  <c:v>5.89</c:v>
                </c:pt>
                <c:pt idx="16">
                  <c:v>6.61</c:v>
                </c:pt>
                <c:pt idx="17">
                  <c:v>6.61</c:v>
                </c:pt>
                <c:pt idx="18">
                  <c:v>5.79</c:v>
                </c:pt>
                <c:pt idx="19">
                  <c:v>6.51</c:v>
                </c:pt>
                <c:pt idx="20">
                  <c:v>5.02</c:v>
                </c:pt>
                <c:pt idx="21">
                  <c:v>9.07</c:v>
                </c:pt>
                <c:pt idx="22">
                  <c:v>7.79</c:v>
                </c:pt>
                <c:pt idx="23">
                  <c:v>6.61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452782304"/>
        <c:axId val="452783480"/>
      </c:lineChart>
      <c:catAx>
        <c:axId val="45278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3480"/>
        <c:crosses val="autoZero"/>
        <c:auto val="1"/>
        <c:lblAlgn val="ctr"/>
        <c:lblOffset val="100"/>
        <c:noMultiLvlLbl val="0"/>
      </c:catAx>
      <c:valAx>
        <c:axId val="452783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994270150562"/>
          <c:y val="0.11146928216708"/>
          <c:w val="0.712536913721641"/>
          <c:h val="0.836511719488283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dLbl>
              <c:idx val="1"/>
              <c:layout>
                <c:manualLayout>
                  <c:x val="0.00930563736109353"/>
                  <c:y val="0.0016893359884210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重度</c:v>
                </c:pt>
                <c:pt idx="1">
                  <c:v>高度</c:v>
                </c:pt>
                <c:pt idx="2">
                  <c:v>中度</c:v>
                </c:pt>
                <c:pt idx="3">
                  <c:v>一般</c:v>
                </c:pt>
                <c:pt idx="4">
                  <c:v>不活跃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0.0119</c:v>
                </c:pt>
                <c:pt idx="1">
                  <c:v>0.6121</c:v>
                </c:pt>
                <c:pt idx="2">
                  <c:v>0.3313</c:v>
                </c:pt>
                <c:pt idx="3">
                  <c:v>0.0263</c:v>
                </c:pt>
                <c:pt idx="4">
                  <c:v>0.0184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5"/>
        <c:axId val="452781912"/>
        <c:axId val="452787792"/>
      </c:barChart>
      <c:catAx>
        <c:axId val="452781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7792"/>
        <c:crosses val="autoZero"/>
        <c:auto val="1"/>
        <c:lblAlgn val="ctr"/>
        <c:lblOffset val="100"/>
        <c:noMultiLvlLbl val="1"/>
      </c:catAx>
      <c:valAx>
        <c:axId val="452787792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27819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0655644954545"/>
          <c:y val="0.0465363559868006"/>
          <c:w val="0.622006562642481"/>
          <c:h val="0.906927288026399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婚恋社交</c:v>
                </c:pt>
                <c:pt idx="1">
                  <c:v>校园社交</c:v>
                </c:pt>
                <c:pt idx="2">
                  <c:v>匿名社交</c:v>
                </c:pt>
                <c:pt idx="3">
                  <c:v>情侣社交</c:v>
                </c:pt>
                <c:pt idx="4">
                  <c:v>陌生人社交</c:v>
                </c:pt>
                <c:pt idx="5">
                  <c:v>妈妈社区</c:v>
                </c:pt>
                <c:pt idx="6">
                  <c:v>二次元</c:v>
                </c:pt>
                <c:pt idx="7">
                  <c:v>人脉社交</c:v>
                </c:pt>
                <c:pt idx="8">
                  <c:v>同城交友</c:v>
                </c:pt>
                <c:pt idx="9">
                  <c:v>熟人社交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0.013</c:v>
                </c:pt>
                <c:pt idx="1">
                  <c:v>0.0197</c:v>
                </c:pt>
                <c:pt idx="2">
                  <c:v>0.0342</c:v>
                </c:pt>
                <c:pt idx="3">
                  <c:v>0.0371</c:v>
                </c:pt>
                <c:pt idx="4">
                  <c:v>0.0374</c:v>
                </c:pt>
                <c:pt idx="5">
                  <c:v>0.0447</c:v>
                </c:pt>
                <c:pt idx="6">
                  <c:v>0.0712</c:v>
                </c:pt>
                <c:pt idx="7">
                  <c:v>0.118</c:v>
                </c:pt>
                <c:pt idx="8">
                  <c:v>0.1257</c:v>
                </c:pt>
                <c:pt idx="9">
                  <c:v>0.4889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5"/>
        <c:axId val="453582656"/>
        <c:axId val="453583048"/>
      </c:barChart>
      <c:catAx>
        <c:axId val="4535826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3048"/>
        <c:crosses val="autoZero"/>
        <c:auto val="1"/>
        <c:lblAlgn val="ctr"/>
        <c:lblOffset val="100"/>
        <c:noMultiLvlLbl val="1"/>
      </c:catAx>
      <c:valAx>
        <c:axId val="453583048"/>
        <c:scaling>
          <c:orientation val="maxMin"/>
        </c:scaling>
        <c:delete val="1"/>
        <c:axPos val="b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826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404040">
                <a:alpha val="69804"/>
              </a:srgbClr>
            </a:solidFill>
            <a:ln w="18662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28808190563586"/>
                  <c:y val="0.008183395696822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 w="18662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Sheet1!$B$1:$F$1</c:f>
              <c:strCache>
                <c:ptCount val="5"/>
                <c:pt idx="4">
                  <c:v>Highest</c:v>
                </c:pt>
              </c:strCache>
            </c:strRef>
          </c:cat>
          <c:val>
            <c:numRef>
              <c:f>Sheet1!$B$2:$F$2</c:f>
              <c:numCache>
                <c:formatCode>0%</c:formatCode>
                <c:ptCount val="5"/>
                <c:pt idx="0">
                  <c:v>0.264</c:v>
                </c:pt>
                <c:pt idx="1" c:formatCode="0.00%">
                  <c:v>0.12</c:v>
                </c:pt>
                <c:pt idx="2" c:formatCode="0.00%">
                  <c:v>0.202</c:v>
                </c:pt>
                <c:pt idx="3" c:formatCode="0.00%">
                  <c:v>0.061</c:v>
                </c:pt>
                <c:pt idx="4" c:formatCode="0.00%">
                  <c:v>0.352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2785440"/>
        <c:axId val="452786224"/>
      </c:barChart>
      <c:catAx>
        <c:axId val="452785440"/>
        <c:scaling>
          <c:orientation val="minMax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6224"/>
        <c:crosses val="autoZero"/>
        <c:auto val="0"/>
        <c:lblAlgn val="ctr"/>
        <c:lblOffset val="100"/>
        <c:noMultiLvlLbl val="0"/>
      </c:catAx>
      <c:valAx>
        <c:axId val="452786224"/>
        <c:scaling>
          <c:orientation val="maxMin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5440"/>
        <c:crosses val="autoZero"/>
        <c:crossBetween val="between"/>
      </c:valAx>
      <c:spPr>
        <a:noFill/>
        <a:ln w="1866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F36639"/>
            </a:solidFill>
            <a:ln w="18661"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 w="18661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0.255</c:v>
                </c:pt>
                <c:pt idx="1" c:formatCode="0.00%">
                  <c:v>0.104</c:v>
                </c:pt>
                <c:pt idx="2" c:formatCode="0.00%">
                  <c:v>0.225</c:v>
                </c:pt>
                <c:pt idx="3" c:formatCode="0.00%">
                  <c:v>0.051</c:v>
                </c:pt>
                <c:pt idx="4" c:formatCode="0.00%">
                  <c:v>0.365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3577168"/>
        <c:axId val="453583832"/>
      </c:barChart>
      <c:catAx>
        <c:axId val="4535771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83832"/>
        <c:crosses val="autoZero"/>
        <c:auto val="0"/>
        <c:lblAlgn val="ctr"/>
        <c:lblOffset val="100"/>
        <c:noMultiLvlLbl val="0"/>
      </c:catAx>
      <c:valAx>
        <c:axId val="453583832"/>
        <c:scaling>
          <c:orientation val="minMax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77168"/>
        <c:crosses val="autoZero"/>
        <c:crossBetween val="between"/>
      </c:valAx>
      <c:spPr>
        <a:noFill/>
        <a:ln w="1866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31985448328873"/>
          <c:y val="0.0040101873157266"/>
          <c:w val="0.875913673779559"/>
          <c:h val="0.760538082731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省外</c:v>
                </c:pt>
              </c:strCache>
            </c:strRef>
          </c:tx>
          <c:spPr>
            <a:solidFill>
              <a:srgbClr val="F36639"/>
            </a:solidFill>
          </c:spPr>
          <c:invertIfNegative val="0"/>
          <c:dLbls>
            <c:dLbl>
              <c:idx val="2"/>
              <c:layout>
                <c:manualLayout>
                  <c:x val="-0.00138223762080567"/>
                  <c:y val="0.014867721182229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751432298979"/>
                      <c:h val="0.05261329466945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"/>
                  <c:y val="-0.01486772118222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38212879176696"/>
                  <c:y val="0.02601851206890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苏州</c:v>
                </c:pt>
                <c:pt idx="1">
                  <c:v>镇江</c:v>
                </c:pt>
                <c:pt idx="2">
                  <c:v>阜阳</c:v>
                </c:pt>
                <c:pt idx="3">
                  <c:v>青岛</c:v>
                </c:pt>
                <c:pt idx="4">
                  <c:v>黄山</c:v>
                </c:pt>
                <c:pt idx="5">
                  <c:v>马鞍上</c:v>
                </c:pt>
                <c:pt idx="6">
                  <c:v>金华</c:v>
                </c:pt>
                <c:pt idx="7">
                  <c:v>黄冈</c:v>
                </c:pt>
                <c:pt idx="8">
                  <c:v>重庆</c:v>
                </c:pt>
                <c:pt idx="9">
                  <c:v>长沙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0.349</c:v>
                </c:pt>
                <c:pt idx="1">
                  <c:v>0.119</c:v>
                </c:pt>
                <c:pt idx="2">
                  <c:v>0.082</c:v>
                </c:pt>
                <c:pt idx="3">
                  <c:v>0.079</c:v>
                </c:pt>
                <c:pt idx="4">
                  <c:v>0.074</c:v>
                </c:pt>
                <c:pt idx="5">
                  <c:v>0.068</c:v>
                </c:pt>
                <c:pt idx="6">
                  <c:v>0.066</c:v>
                </c:pt>
                <c:pt idx="7">
                  <c:v>0.057</c:v>
                </c:pt>
                <c:pt idx="8">
                  <c:v>0.055</c:v>
                </c:pt>
                <c:pt idx="9">
                  <c:v>0.051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53578736"/>
        <c:axId val="452787008"/>
      </c:barChart>
      <c:catAx>
        <c:axId val="4535787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2787008"/>
        <c:crosses val="autoZero"/>
        <c:auto val="1"/>
        <c:lblAlgn val="ctr"/>
        <c:lblOffset val="100"/>
        <c:noMultiLvlLbl val="0"/>
      </c:catAx>
      <c:valAx>
        <c:axId val="45278700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78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505236896482"/>
          <c:y val="0"/>
          <c:w val="0.675534512446553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36639"/>
            </a:solidFill>
          </c:spPr>
          <c:explosion val="0"/>
          <c:dPt>
            <c:idx val="0"/>
            <c:bubble3D val="0"/>
            <c:spPr>
              <a:solidFill>
                <a:srgbClr val="404040"/>
              </a:solidFill>
            </c:spPr>
          </c:dPt>
          <c:dPt>
            <c:idx val="1"/>
            <c:bubble3D val="0"/>
            <c:spPr>
              <a:solidFill>
                <a:srgbClr val="F36639"/>
              </a:solidFill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0"/>
                        <a:gd name="adj2" fmla="val 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国内游</c:v>
                </c:pt>
                <c:pt idx="1">
                  <c:v>国外游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0.977</c:v>
                </c:pt>
                <c:pt idx="1">
                  <c:v>0.038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90"/>
        <c:holeSize val="64"/>
      </c:doughnutChart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民宿</c:v>
                </c:pt>
                <c:pt idx="1">
                  <c:v>快捷酒店</c:v>
                </c:pt>
                <c:pt idx="2">
                  <c:v>青年旅舍</c:v>
                </c:pt>
                <c:pt idx="3">
                  <c:v>星级酒店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0.666</c:v>
                </c:pt>
                <c:pt idx="1">
                  <c:v>0.217</c:v>
                </c:pt>
                <c:pt idx="2">
                  <c:v>0.117</c:v>
                </c:pt>
                <c:pt idx="3">
                  <c:v>0.031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15656"/>
        <c:axId val="462116440"/>
      </c:barChart>
      <c:catAx>
        <c:axId val="462115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</a:p>
        </c:txPr>
        <c:crossAx val="462116440"/>
        <c:crosses val="autoZero"/>
        <c:auto val="1"/>
        <c:lblAlgn val="ctr"/>
        <c:lblOffset val="100"/>
        <c:noMultiLvlLbl val="0"/>
      </c:catAx>
      <c:valAx>
        <c:axId val="462116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2115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44639472149315"/>
          <c:y val="0.0187584388118065"/>
          <c:w val="0.93701753426655"/>
          <c:h val="0.79653744407543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53000"/>
              </a:schemeClr>
            </a:solidFill>
            <a:ln w="3175">
              <a:solidFill>
                <a:srgbClr val="F36639"/>
              </a:solidFill>
            </a:ln>
            <a:effectLst/>
          </c:spP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layout>
                <c:manualLayout>
                  <c:x val="-2.05200752245449e-17"/>
                  <c:y val="-0.3283058213246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11928976041118"/>
                  <c:y val="-0.2637670701240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layout>
                <c:manualLayout>
                  <c:x val="0.00335786928123354"/>
                  <c:y val="-0.3283058213246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0.0111928976041118"/>
                  <c:y val="-0.272185168106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layout>
                <c:manualLayout>
                  <c:x val="-0.0100736078437006"/>
                  <c:y val="-0.333917886646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7"/>
              <c:layout>
                <c:manualLayout>
                  <c:x val="-0.0179086361665789"/>
                  <c:y val="-0.2357067435151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layout>
                <c:manualLayout>
                  <c:x val="0.00111928976041126"/>
                  <c:y val="-0.3451420172900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4"/>
              <c:layout>
                <c:manualLayout>
                  <c:x val="0.00223857952082236"/>
                  <c:y val="-0.2777972334285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dLbl>
              <c:idx val="30"/>
              <c:layout>
                <c:manualLayout>
                  <c:x val="0.00671573856246708"/>
                  <c:y val="-0.3619782132553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1"/>
              <c:layout>
                <c:manualLayout>
                  <c:x val="0.00671573856246708"/>
                  <c:y val="-0.3311118539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2"/>
              <c:delete val="1"/>
            </c:dLbl>
            <c:dLbl>
              <c:idx val="33"/>
              <c:delete val="1"/>
            </c:dLbl>
            <c:dLbl>
              <c:idx val="34"/>
              <c:delete val="1"/>
            </c:dLbl>
            <c:dLbl>
              <c:idx val="35"/>
              <c:delete val="1"/>
            </c:dLbl>
            <c:dLbl>
              <c:idx val="36"/>
              <c:delete val="1"/>
            </c:dLbl>
            <c:dLbl>
              <c:idx val="37"/>
              <c:layout>
                <c:manualLayout>
                  <c:x val="-0.00671573856246708"/>
                  <c:y val="-0.333917886646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8"/>
              <c:layout>
                <c:manualLayout>
                  <c:x val="-0.00223857952082236"/>
                  <c:y val="-0.2525429394805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Sheet1!$A$2:$A$40</c:f>
              <c:numCache>
                <c:formatCode>General</c:formatCode>
                <c:ptCount val="39"/>
                <c:pt idx="0">
                  <c:v>20181101</c:v>
                </c:pt>
                <c:pt idx="1">
                  <c:v>20181102</c:v>
                </c:pt>
                <c:pt idx="2">
                  <c:v>20181103</c:v>
                </c:pt>
                <c:pt idx="3">
                  <c:v>20181104</c:v>
                </c:pt>
                <c:pt idx="4">
                  <c:v>20181105</c:v>
                </c:pt>
                <c:pt idx="5">
                  <c:v>20181106</c:v>
                </c:pt>
                <c:pt idx="6">
                  <c:v>20181107</c:v>
                </c:pt>
                <c:pt idx="7">
                  <c:v>20181108</c:v>
                </c:pt>
                <c:pt idx="8">
                  <c:v>20181109</c:v>
                </c:pt>
                <c:pt idx="9">
                  <c:v>20181110</c:v>
                </c:pt>
                <c:pt idx="10">
                  <c:v>20181111</c:v>
                </c:pt>
                <c:pt idx="11">
                  <c:v>20181112</c:v>
                </c:pt>
                <c:pt idx="12">
                  <c:v>20181113</c:v>
                </c:pt>
                <c:pt idx="13">
                  <c:v>20181114</c:v>
                </c:pt>
                <c:pt idx="14">
                  <c:v>20181115</c:v>
                </c:pt>
                <c:pt idx="15">
                  <c:v>20181116</c:v>
                </c:pt>
                <c:pt idx="16">
                  <c:v>20181117</c:v>
                </c:pt>
                <c:pt idx="17">
                  <c:v>20181118</c:v>
                </c:pt>
                <c:pt idx="18">
                  <c:v>20181119</c:v>
                </c:pt>
                <c:pt idx="19">
                  <c:v>20181120</c:v>
                </c:pt>
                <c:pt idx="20">
                  <c:v>20181121</c:v>
                </c:pt>
                <c:pt idx="21">
                  <c:v>20181122</c:v>
                </c:pt>
                <c:pt idx="22">
                  <c:v>20181123</c:v>
                </c:pt>
                <c:pt idx="23">
                  <c:v>20181124</c:v>
                </c:pt>
                <c:pt idx="24">
                  <c:v>20181125</c:v>
                </c:pt>
                <c:pt idx="25">
                  <c:v>20181126</c:v>
                </c:pt>
                <c:pt idx="26">
                  <c:v>20181127</c:v>
                </c:pt>
                <c:pt idx="27">
                  <c:v>20181128</c:v>
                </c:pt>
                <c:pt idx="28">
                  <c:v>20181129</c:v>
                </c:pt>
                <c:pt idx="29">
                  <c:v>20181130</c:v>
                </c:pt>
                <c:pt idx="30">
                  <c:v>20181201</c:v>
                </c:pt>
                <c:pt idx="31">
                  <c:v>20181202</c:v>
                </c:pt>
                <c:pt idx="32">
                  <c:v>20181203</c:v>
                </c:pt>
                <c:pt idx="33">
                  <c:v>20181204</c:v>
                </c:pt>
                <c:pt idx="34">
                  <c:v>20181205</c:v>
                </c:pt>
                <c:pt idx="35">
                  <c:v>20181206</c:v>
                </c:pt>
                <c:pt idx="36">
                  <c:v>20181207</c:v>
                </c:pt>
                <c:pt idx="37">
                  <c:v>20181208</c:v>
                </c:pt>
                <c:pt idx="38">
                  <c:v>20181209</c:v>
                </c:pt>
              </c:numCache>
            </c:num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4860</c:v>
                </c:pt>
                <c:pt idx="1">
                  <c:v>5243</c:v>
                </c:pt>
                <c:pt idx="2">
                  <c:v>5745</c:v>
                </c:pt>
                <c:pt idx="3">
                  <c:v>6114</c:v>
                </c:pt>
                <c:pt idx="4">
                  <c:v>5518</c:v>
                </c:pt>
                <c:pt idx="5">
                  <c:v>5602</c:v>
                </c:pt>
                <c:pt idx="6">
                  <c:v>4521</c:v>
                </c:pt>
                <c:pt idx="7">
                  <c:v>4561</c:v>
                </c:pt>
                <c:pt idx="8">
                  <c:v>5533</c:v>
                </c:pt>
                <c:pt idx="9">
                  <c:v>6127</c:v>
                </c:pt>
                <c:pt idx="10">
                  <c:v>5345</c:v>
                </c:pt>
                <c:pt idx="11">
                  <c:v>4798</c:v>
                </c:pt>
                <c:pt idx="12">
                  <c:v>4897</c:v>
                </c:pt>
                <c:pt idx="13">
                  <c:v>4881</c:v>
                </c:pt>
                <c:pt idx="14">
                  <c:v>4865</c:v>
                </c:pt>
                <c:pt idx="15">
                  <c:v>5453</c:v>
                </c:pt>
                <c:pt idx="16">
                  <c:v>6313</c:v>
                </c:pt>
                <c:pt idx="17">
                  <c:v>5115</c:v>
                </c:pt>
                <c:pt idx="18">
                  <c:v>4885</c:v>
                </c:pt>
                <c:pt idx="19">
                  <c:v>5202</c:v>
                </c:pt>
                <c:pt idx="20">
                  <c:v>4964</c:v>
                </c:pt>
                <c:pt idx="21">
                  <c:v>5567</c:v>
                </c:pt>
                <c:pt idx="22">
                  <c:v>5871</c:v>
                </c:pt>
                <c:pt idx="23">
                  <c:v>6746</c:v>
                </c:pt>
                <c:pt idx="24">
                  <c:v>5852</c:v>
                </c:pt>
                <c:pt idx="25">
                  <c:v>5267</c:v>
                </c:pt>
                <c:pt idx="26">
                  <c:v>5187</c:v>
                </c:pt>
                <c:pt idx="27">
                  <c:v>5318</c:v>
                </c:pt>
                <c:pt idx="28">
                  <c:v>5762</c:v>
                </c:pt>
                <c:pt idx="29">
                  <c:v>6312</c:v>
                </c:pt>
                <c:pt idx="30">
                  <c:v>7011</c:v>
                </c:pt>
                <c:pt idx="31">
                  <c:v>5760</c:v>
                </c:pt>
                <c:pt idx="32">
                  <c:v>4981</c:v>
                </c:pt>
                <c:pt idx="33">
                  <c:v>4856</c:v>
                </c:pt>
                <c:pt idx="34">
                  <c:v>5471</c:v>
                </c:pt>
                <c:pt idx="35">
                  <c:v>4993</c:v>
                </c:pt>
                <c:pt idx="36">
                  <c:v>5564</c:v>
                </c:pt>
                <c:pt idx="37">
                  <c:v>6305</c:v>
                </c:pt>
                <c:pt idx="38">
                  <c:v>5405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091568"/>
        <c:axId val="425090000"/>
      </c:areaChart>
      <c:catAx>
        <c:axId val="42509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0000"/>
        <c:crosses val="autoZero"/>
        <c:auto val="1"/>
        <c:lblAlgn val="ctr"/>
        <c:lblOffset val="100"/>
        <c:noMultiLvlLbl val="0"/>
      </c:catAx>
      <c:valAx>
        <c:axId val="4250900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BFBFBF"/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1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38470166976006"/>
          <c:y val="0.154526124953232"/>
          <c:w val="0.889095190134369"/>
          <c:h val="0.4190499076797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489529584993332"/>
                  <c:y val="-3.4730916121239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</c:v>
                </c:pt>
                <c:pt idx="1">
                  <c:v>0.1594</c:v>
                </c:pt>
                <c:pt idx="2">
                  <c:v>0.586</c:v>
                </c:pt>
                <c:pt idx="3">
                  <c:v>0.1691</c:v>
                </c:pt>
                <c:pt idx="4">
                  <c:v>0.0854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100"/>
        <c:axId val="425095096"/>
        <c:axId val="425088824"/>
      </c:barChart>
      <c:catAx>
        <c:axId val="425095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88824"/>
        <c:crosses val="autoZero"/>
        <c:auto val="1"/>
        <c:lblAlgn val="ctr"/>
        <c:lblOffset val="100"/>
        <c:noMultiLvlLbl val="0"/>
      </c:catAx>
      <c:valAx>
        <c:axId val="42508882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5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268671739757775"/>
          <c:y val="0"/>
          <c:w val="0.965082135385375"/>
          <c:h val="0.85916869002446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F36639"/>
            </a:solidFill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高学历</c:v>
                </c:pt>
                <c:pt idx="1">
                  <c:v>中学历</c:v>
                </c:pt>
                <c:pt idx="2">
                  <c:v>低学历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0.2372</c:v>
                </c:pt>
                <c:pt idx="1">
                  <c:v>0.2624</c:v>
                </c:pt>
                <c:pt idx="2">
                  <c:v>0.5004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26"/>
        <c:axId val="431674152"/>
        <c:axId val="431669056"/>
      </c:barChart>
      <c:catAx>
        <c:axId val="431674152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69056"/>
        <c:crosses val="autoZero"/>
        <c:auto val="1"/>
        <c:lblAlgn val="ctr"/>
        <c:lblOffset val="100"/>
        <c:noMultiLvlLbl val="1"/>
      </c:catAx>
      <c:valAx>
        <c:axId val="431669056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7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 wrap="square"/>
    <a:lstStyle/>
    <a:p>
      <a:pPr>
        <a:defRPr lang="zh-CN" sz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268671739757775"/>
          <c:y val="0"/>
          <c:w val="0.965082135385375"/>
          <c:h val="0.85916869002446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F36639"/>
            </a:solidFill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高学历</c:v>
                </c:pt>
                <c:pt idx="1">
                  <c:v>中学历</c:v>
                </c:pt>
                <c:pt idx="2">
                  <c:v>低学历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0.2017</c:v>
                </c:pt>
                <c:pt idx="1">
                  <c:v>0.2955</c:v>
                </c:pt>
                <c:pt idx="2">
                  <c:v>0.5028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26"/>
        <c:axId val="431674152"/>
        <c:axId val="431669056"/>
      </c:barChart>
      <c:catAx>
        <c:axId val="431674152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69056"/>
        <c:crosses val="autoZero"/>
        <c:auto val="1"/>
        <c:lblAlgn val="ctr"/>
        <c:lblOffset val="100"/>
        <c:noMultiLvlLbl val="1"/>
      </c:catAx>
      <c:valAx>
        <c:axId val="431669056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7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 wrap="square"/>
    <a:lstStyle/>
    <a:p>
      <a:pPr>
        <a:defRPr lang="zh-CN" sz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8798570992112"/>
          <c:y val="0.0579610195662812"/>
          <c:w val="0.967259103860077"/>
          <c:h val="0.677945237351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76717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会计</c:v>
                </c:pt>
                <c:pt idx="1">
                  <c:v>司机</c:v>
                </c:pt>
                <c:pt idx="2">
                  <c:v>保险代理人</c:v>
                </c:pt>
                <c:pt idx="3">
                  <c:v>退休</c:v>
                </c:pt>
                <c:pt idx="4">
                  <c:v>建筑人员</c:v>
                </c:pt>
                <c:pt idx="5">
                  <c:v>公务人员</c:v>
                </c:pt>
                <c:pt idx="6">
                  <c:v>个人店主</c:v>
                </c:pt>
                <c:pt idx="7">
                  <c:v>服务人员</c:v>
                </c:pt>
                <c:pt idx="8">
                  <c:v>销售人员</c:v>
                </c:pt>
                <c:pt idx="9">
                  <c:v>公司职员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0.0076</c:v>
                </c:pt>
                <c:pt idx="1">
                  <c:v>0.0088</c:v>
                </c:pt>
                <c:pt idx="2">
                  <c:v>0.0185</c:v>
                </c:pt>
                <c:pt idx="3">
                  <c:v>0.0195</c:v>
                </c:pt>
                <c:pt idx="4">
                  <c:v>0.0234</c:v>
                </c:pt>
                <c:pt idx="5">
                  <c:v>0.0273</c:v>
                </c:pt>
                <c:pt idx="6">
                  <c:v>0.0313</c:v>
                </c:pt>
                <c:pt idx="7">
                  <c:v>0.0742</c:v>
                </c:pt>
                <c:pt idx="8">
                  <c:v>0.0781</c:v>
                </c:pt>
                <c:pt idx="9">
                  <c:v>0.7149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74"/>
        <c:axId val="431674936"/>
        <c:axId val="431671800"/>
      </c:barChart>
      <c:catAx>
        <c:axId val="431674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31671800"/>
        <c:crosses val="autoZero"/>
        <c:auto val="1"/>
        <c:lblAlgn val="ctr"/>
        <c:lblOffset val="100"/>
        <c:noMultiLvlLbl val="0"/>
      </c:catAx>
      <c:valAx>
        <c:axId val="43167180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rgbClr val="0E2C3B"/>
                </a:solidFill>
                <a:latin typeface="+mn-lt"/>
                <a:ea typeface="+mn-ea"/>
                <a:cs typeface="+mn-cs"/>
              </a:defRPr>
            </a:pPr>
          </a:p>
        </c:txPr>
        <c:crossAx val="431674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600">
          <a:solidFill>
            <a:srgbClr val="0E2C3B"/>
          </a:solidFill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0785714285714"/>
          <c:y val="0.115480536575484"/>
          <c:w val="0.889781547619048"/>
          <c:h val="0.72929043209876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0.113</c:v>
                </c:pt>
                <c:pt idx="1">
                  <c:v>0.0426</c:v>
                </c:pt>
                <c:pt idx="2">
                  <c:v>0</c:v>
                </c:pt>
                <c:pt idx="3">
                  <c:v>0</c:v>
                </c:pt>
                <c:pt idx="4">
                  <c:v>0.0598</c:v>
                </c:pt>
                <c:pt idx="5">
                  <c:v>0.099</c:v>
                </c:pt>
                <c:pt idx="6">
                  <c:v>0.1569</c:v>
                </c:pt>
                <c:pt idx="7">
                  <c:v>0.4836</c:v>
                </c:pt>
                <c:pt idx="8">
                  <c:v>0.0452</c:v>
                </c:pt>
                <c:pt idx="9">
                  <c:v>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91960"/>
        <c:axId val="425092744"/>
      </c:barChart>
      <c:catAx>
        <c:axId val="42509196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92744"/>
        <c:crosses val="autoZero"/>
        <c:auto val="1"/>
        <c:lblAlgn val="ctr"/>
        <c:lblOffset val="100"/>
        <c:noMultiLvlLbl val="1"/>
      </c:catAx>
      <c:valAx>
        <c:axId val="42509274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91960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354692690896"/>
          <c:y val="0.298549665574956"/>
          <c:w val="0.89410873015873"/>
          <c:h val="0.55009506172839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比亚迪</c:v>
                </c:pt>
                <c:pt idx="1">
                  <c:v>大众速腾</c:v>
                </c:pt>
                <c:pt idx="2">
                  <c:v>丰田</c:v>
                </c:pt>
                <c:pt idx="3">
                  <c:v>沃尔沃</c:v>
                </c:pt>
                <c:pt idx="4">
                  <c:v>宝马</c:v>
                </c:pt>
                <c:pt idx="5">
                  <c:v>广汽丰田</c:v>
                </c:pt>
                <c:pt idx="6">
                  <c:v>雷克萨斯</c:v>
                </c:pt>
                <c:pt idx="7">
                  <c:v>奥迪</c:v>
                </c:pt>
                <c:pt idx="8">
                  <c:v>别克</c:v>
                </c:pt>
                <c:pt idx="9">
                  <c:v>东风日产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0.337</c:v>
                </c:pt>
                <c:pt idx="1">
                  <c:v>0.1657</c:v>
                </c:pt>
                <c:pt idx="2">
                  <c:v>0.1519</c:v>
                </c:pt>
                <c:pt idx="3">
                  <c:v>0.0746</c:v>
                </c:pt>
                <c:pt idx="4">
                  <c:v>0.0635</c:v>
                </c:pt>
                <c:pt idx="5">
                  <c:v>0.0525</c:v>
                </c:pt>
                <c:pt idx="6">
                  <c:v>0.047</c:v>
                </c:pt>
                <c:pt idx="7">
                  <c:v>0.0387</c:v>
                </c:pt>
                <c:pt idx="8">
                  <c:v>0.0359</c:v>
                </c:pt>
                <c:pt idx="9">
                  <c:v>0.0331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89608"/>
        <c:axId val="369710064"/>
      </c:barChart>
      <c:catAx>
        <c:axId val="425089608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369710064"/>
        <c:crosses val="autoZero"/>
        <c:auto val="1"/>
        <c:lblAlgn val="ctr"/>
        <c:lblOffset val="100"/>
        <c:noMultiLvlLbl val="1"/>
      </c:catAx>
      <c:valAx>
        <c:axId val="36971006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89608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3755423698"/>
          <c:y val="0.136170493920142"/>
          <c:w val="0.824831015544078"/>
          <c:h val="0.82334638626576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其他</c:v>
                </c:pt>
                <c:pt idx="1">
                  <c:v>金立</c:v>
                </c:pt>
                <c:pt idx="2">
                  <c:v>一加</c:v>
                </c:pt>
                <c:pt idx="3">
                  <c:v>荣耀</c:v>
                </c:pt>
                <c:pt idx="4">
                  <c:v>三星</c:v>
                </c:pt>
                <c:pt idx="5">
                  <c:v>vivo</c:v>
                </c:pt>
                <c:pt idx="6">
                  <c:v>小米</c:v>
                </c:pt>
                <c:pt idx="7">
                  <c:v>oppo</c:v>
                </c:pt>
                <c:pt idx="8">
                  <c:v>华为</c:v>
                </c:pt>
                <c:pt idx="9">
                  <c:v>苹果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0.2038</c:v>
                </c:pt>
                <c:pt idx="1">
                  <c:v>0.0174</c:v>
                </c:pt>
                <c:pt idx="2">
                  <c:v>0.023</c:v>
                </c:pt>
                <c:pt idx="3">
                  <c:v>0.0332</c:v>
                </c:pt>
                <c:pt idx="4">
                  <c:v>0.0434</c:v>
                </c:pt>
                <c:pt idx="5">
                  <c:v>0.0503</c:v>
                </c:pt>
                <c:pt idx="6">
                  <c:v>0.1127</c:v>
                </c:pt>
                <c:pt idx="7">
                  <c:v>0.1344</c:v>
                </c:pt>
                <c:pt idx="8">
                  <c:v>0.181</c:v>
                </c:pt>
                <c:pt idx="9">
                  <c:v>0.2008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31672976"/>
        <c:axId val="369710848"/>
      </c:barChart>
      <c:catAx>
        <c:axId val="431672976"/>
        <c:scaling>
          <c:orientation val="minMax"/>
        </c:scaling>
        <c:delete val="0"/>
        <c:axPos val="l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0848"/>
        <c:crosses val="autoZero"/>
        <c:auto val="1"/>
        <c:lblAlgn val="ctr"/>
        <c:lblOffset val="100"/>
        <c:noMultiLvlLbl val="1"/>
      </c:catAx>
      <c:valAx>
        <c:axId val="369710848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167297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034799406478"/>
          <c:y val="0.124705718001029"/>
          <c:w val="0.971296788823876"/>
          <c:h val="0.52060544008662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苹果 X</c:v>
                </c:pt>
                <c:pt idx="1">
                  <c:v>苹果 7 plus</c:v>
                </c:pt>
                <c:pt idx="2">
                  <c:v>其他</c:v>
                </c:pt>
                <c:pt idx="3">
                  <c:v>OPPO-R9s</c:v>
                </c:pt>
                <c:pt idx="4">
                  <c:v>苹果 7</c:v>
                </c:pt>
                <c:pt idx="5">
                  <c:v>OPPO-R9</c:v>
                </c:pt>
                <c:pt idx="6">
                  <c:v>苹果 8 plus</c:v>
                </c:pt>
                <c:pt idx="7">
                  <c:v>苹果 6s</c:v>
                </c:pt>
                <c:pt idx="8">
                  <c:v>一加-6</c:v>
                </c:pt>
                <c:pt idx="9">
                  <c:v>苹果 6s plus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0.1911</c:v>
                </c:pt>
                <c:pt idx="1">
                  <c:v>0.1637</c:v>
                </c:pt>
                <c:pt idx="2">
                  <c:v>0.1431</c:v>
                </c:pt>
                <c:pt idx="3">
                  <c:v>0.0993</c:v>
                </c:pt>
                <c:pt idx="4">
                  <c:v>0.0887</c:v>
                </c:pt>
                <c:pt idx="5">
                  <c:v>0.0748</c:v>
                </c:pt>
                <c:pt idx="6">
                  <c:v>0.065</c:v>
                </c:pt>
                <c:pt idx="7">
                  <c:v>0.0598</c:v>
                </c:pt>
                <c:pt idx="8">
                  <c:v>0.0582</c:v>
                </c:pt>
                <c:pt idx="9">
                  <c:v>0.0565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8"/>
        <c:axId val="432351464"/>
        <c:axId val="432352248"/>
      </c:barChart>
      <c:catAx>
        <c:axId val="432351464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inorGridlines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248"/>
        <c:crosses val="autoZero"/>
        <c:auto val="1"/>
        <c:lblAlgn val="ctr"/>
        <c:lblOffset val="100"/>
        <c:noMultiLvlLbl val="1"/>
      </c:catAx>
      <c:valAx>
        <c:axId val="432352248"/>
        <c:scaling>
          <c:orientation val="minMax"/>
        </c:scaling>
        <c:delete val="1"/>
        <c:axPos val="l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14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16781009508264"/>
          <c:w val="0.94965408657515"/>
          <c:h val="0.7521897333537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1000以下</c:v>
                </c:pt>
                <c:pt idx="1">
                  <c:v>1000-3000</c:v>
                </c:pt>
                <c:pt idx="2">
                  <c:v>3000-5000</c:v>
                </c:pt>
                <c:pt idx="3">
                  <c:v>5000以上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0.1606</c:v>
                </c:pt>
                <c:pt idx="1">
                  <c:v>0.6096</c:v>
                </c:pt>
                <c:pt idx="2">
                  <c:v>0.1276</c:v>
                </c:pt>
                <c:pt idx="3">
                  <c:v>0.1023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9"/>
        <c:axId val="432352640"/>
        <c:axId val="432349896"/>
      </c:barChart>
      <c:catAx>
        <c:axId val="43235264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49896"/>
        <c:crosses val="autoZero"/>
        <c:auto val="1"/>
        <c:lblAlgn val="ctr"/>
        <c:lblOffset val="100"/>
        <c:noMultiLvlLbl val="1"/>
      </c:catAx>
      <c:valAx>
        <c:axId val="43234989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640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F36639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767171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高消费客户占比</c:v>
                </c:pt>
                <c:pt idx="1">
                  <c:v>一般消费客户占比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0.5407</c:v>
                </c:pt>
                <c:pt idx="1">
                  <c:v>0.4593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767171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36639"/>
              </a:solidFill>
              <a:ln w="190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高收入客户</c:v>
                </c:pt>
                <c:pt idx="1">
                  <c:v>一般收入客户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0.2336</c:v>
                </c:pt>
                <c:pt idx="1">
                  <c:v>0.7664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161105383495"/>
          <c:y val="0.0405972828009045"/>
          <c:w val="0.735282173249887"/>
          <c:h val="0.91880543439819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Lbls>
            <c:dLbl>
              <c:idx val="9"/>
              <c:layout>
                <c:manualLayout>
                  <c:x val="-0.00700132381986347"/>
                  <c:y val="0.0073813241456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成都</c:v>
                </c:pt>
                <c:pt idx="1">
                  <c:v>深圳</c:v>
                </c:pt>
                <c:pt idx="2">
                  <c:v>南通</c:v>
                </c:pt>
                <c:pt idx="3">
                  <c:v>嘉兴</c:v>
                </c:pt>
                <c:pt idx="4">
                  <c:v>南京</c:v>
                </c:pt>
                <c:pt idx="5">
                  <c:v>无锡</c:v>
                </c:pt>
                <c:pt idx="6">
                  <c:v>杭州</c:v>
                </c:pt>
                <c:pt idx="7">
                  <c:v>北京</c:v>
                </c:pt>
                <c:pt idx="8">
                  <c:v>苏州</c:v>
                </c:pt>
                <c:pt idx="9">
                  <c:v>上海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0.0033</c:v>
                </c:pt>
                <c:pt idx="1">
                  <c:v>0.0037</c:v>
                </c:pt>
                <c:pt idx="2">
                  <c:v>0.004</c:v>
                </c:pt>
                <c:pt idx="3">
                  <c:v>0.0042</c:v>
                </c:pt>
                <c:pt idx="4">
                  <c:v>0.0048</c:v>
                </c:pt>
                <c:pt idx="5">
                  <c:v>0.005</c:v>
                </c:pt>
                <c:pt idx="6">
                  <c:v>0.0082</c:v>
                </c:pt>
                <c:pt idx="7">
                  <c:v>0.009</c:v>
                </c:pt>
                <c:pt idx="8">
                  <c:v>0.0212</c:v>
                </c:pt>
                <c:pt idx="9">
                  <c:v>0.9367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51157080"/>
        <c:axId val="451161000"/>
      </c:barChart>
      <c:catAx>
        <c:axId val="451157080"/>
        <c:scaling>
          <c:orientation val="minMax"/>
        </c:scaling>
        <c:delete val="0"/>
        <c:axPos val="l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1000"/>
        <c:crosses val="autoZero"/>
        <c:auto val="1"/>
        <c:lblAlgn val="ctr"/>
        <c:lblOffset val="100"/>
        <c:noMultiLvlLbl val="1"/>
      </c:catAx>
      <c:valAx>
        <c:axId val="451161000"/>
        <c:scaling>
          <c:orientation val="minMax"/>
        </c:scaling>
        <c:delete val="1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1157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8798570992112"/>
          <c:y val="0.0579610195662812"/>
          <c:w val="0.967259103860077"/>
          <c:h val="0.677945237351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76717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IT人员</c:v>
                </c:pt>
                <c:pt idx="1">
                  <c:v>退休</c:v>
                </c:pt>
                <c:pt idx="2">
                  <c:v>司机</c:v>
                </c:pt>
                <c:pt idx="3">
                  <c:v>公务人员</c:v>
                </c:pt>
                <c:pt idx="4">
                  <c:v>建筑人员</c:v>
                </c:pt>
                <c:pt idx="5">
                  <c:v>银行职员</c:v>
                </c:pt>
                <c:pt idx="6">
                  <c:v>服务人员</c:v>
                </c:pt>
                <c:pt idx="7">
                  <c:v>个人店主</c:v>
                </c:pt>
                <c:pt idx="8">
                  <c:v>销售人员</c:v>
                </c:pt>
                <c:pt idx="9">
                  <c:v>公司职员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0.0078</c:v>
                </c:pt>
                <c:pt idx="1">
                  <c:v>0.0167</c:v>
                </c:pt>
                <c:pt idx="2">
                  <c:v>0.0224</c:v>
                </c:pt>
                <c:pt idx="3">
                  <c:v>0.0248</c:v>
                </c:pt>
                <c:pt idx="4">
                  <c:v>0.0289</c:v>
                </c:pt>
                <c:pt idx="5">
                  <c:v>0.0321</c:v>
                </c:pt>
                <c:pt idx="6">
                  <c:v>0.0365</c:v>
                </c:pt>
                <c:pt idx="7">
                  <c:v>0.076</c:v>
                </c:pt>
                <c:pt idx="8">
                  <c:v>0.0989</c:v>
                </c:pt>
                <c:pt idx="9">
                  <c:v>0.6623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74"/>
        <c:axId val="431674936"/>
        <c:axId val="431671800"/>
      </c:barChart>
      <c:catAx>
        <c:axId val="431674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31671800"/>
        <c:crosses val="autoZero"/>
        <c:auto val="1"/>
        <c:lblAlgn val="ctr"/>
        <c:lblOffset val="100"/>
        <c:noMultiLvlLbl val="0"/>
      </c:catAx>
      <c:valAx>
        <c:axId val="43167180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rgbClr val="0E2C3B"/>
                </a:solidFill>
                <a:latin typeface="+mn-lt"/>
                <a:ea typeface="+mn-ea"/>
                <a:cs typeface="+mn-cs"/>
              </a:defRPr>
            </a:pPr>
          </a:p>
        </c:txPr>
        <c:crossAx val="431674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600">
          <a:solidFill>
            <a:srgbClr val="0E2C3B"/>
          </a:solidFill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33796296296"/>
          <c:y val="0.0357609387643201"/>
          <c:w val="0.684853472222222"/>
          <c:h val="0.928478122471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杨浦</c:v>
                </c:pt>
                <c:pt idx="1">
                  <c:v>普陀</c:v>
                </c:pt>
                <c:pt idx="2">
                  <c:v>长宁</c:v>
                </c:pt>
                <c:pt idx="3">
                  <c:v>徐汇</c:v>
                </c:pt>
                <c:pt idx="4">
                  <c:v>浦东</c:v>
                </c:pt>
                <c:pt idx="5">
                  <c:v>青浦</c:v>
                </c:pt>
                <c:pt idx="6">
                  <c:v>嘉定</c:v>
                </c:pt>
                <c:pt idx="7">
                  <c:v>宝山</c:v>
                </c:pt>
                <c:pt idx="8">
                  <c:v>松江</c:v>
                </c:pt>
                <c:pt idx="9">
                  <c:v>闵行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0.0087</c:v>
                </c:pt>
                <c:pt idx="1">
                  <c:v>0.0102</c:v>
                </c:pt>
                <c:pt idx="2">
                  <c:v>0.022</c:v>
                </c:pt>
                <c:pt idx="3">
                  <c:v>0.0223</c:v>
                </c:pt>
                <c:pt idx="4">
                  <c:v>0.0427</c:v>
                </c:pt>
                <c:pt idx="5">
                  <c:v>0.0439</c:v>
                </c:pt>
                <c:pt idx="6">
                  <c:v>0.0555</c:v>
                </c:pt>
                <c:pt idx="7">
                  <c:v>0.0727</c:v>
                </c:pt>
                <c:pt idx="8">
                  <c:v>0.1618</c:v>
                </c:pt>
                <c:pt idx="9">
                  <c:v>0.5357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1157472"/>
        <c:axId val="451164528"/>
      </c:barChart>
      <c:catAx>
        <c:axId val="45115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4528"/>
        <c:crosses val="autoZero"/>
        <c:auto val="1"/>
        <c:lblAlgn val="ctr"/>
        <c:lblOffset val="100"/>
        <c:noMultiLvlLbl val="0"/>
      </c:catAx>
      <c:valAx>
        <c:axId val="4511645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8324082316972"/>
          <c:y val="0.0430867226313435"/>
          <c:w val="0.974804386814163"/>
          <c:h val="0.757358646984357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gradFill flip="none" rotWithShape="1">
              <a:gsLst>
                <a:gs pos="0">
                  <a:srgbClr val="76717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cap="sq">
              <a:noFill/>
              <a:bevel/>
            </a:ln>
            <a:effectLst/>
          </c:spPr>
          <c:dLbls>
            <c:dLbl>
              <c:idx val="0"/>
              <c:layout>
                <c:manualLayout>
                  <c:x val="0.019361857198489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50933661722628"/>
                  <c:y val="-1.15928278148364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苏州</c:v>
                </c:pt>
                <c:pt idx="1">
                  <c:v>上海</c:v>
                </c:pt>
                <c:pt idx="2">
                  <c:v>香港特别行政区</c:v>
                </c:pt>
                <c:pt idx="3">
                  <c:v>镇江</c:v>
                </c:pt>
                <c:pt idx="4">
                  <c:v>黄山</c:v>
                </c:pt>
                <c:pt idx="5">
                  <c:v>阜阳</c:v>
                </c:pt>
                <c:pt idx="6">
                  <c:v>青岛</c:v>
                </c:pt>
                <c:pt idx="7">
                  <c:v>马鞍山</c:v>
                </c:pt>
                <c:pt idx="8">
                  <c:v>金华</c:v>
                </c:pt>
                <c:pt idx="9">
                  <c:v>黄冈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0.2547</c:v>
                </c:pt>
                <c:pt idx="1">
                  <c:v>0.1893</c:v>
                </c:pt>
                <c:pt idx="2">
                  <c:v>0.1241</c:v>
                </c:pt>
                <c:pt idx="3">
                  <c:v>0.0943</c:v>
                </c:pt>
                <c:pt idx="4">
                  <c:v>0.0643</c:v>
                </c:pt>
                <c:pt idx="5">
                  <c:v>0.0625</c:v>
                </c:pt>
                <c:pt idx="6">
                  <c:v>0.0581</c:v>
                </c:pt>
                <c:pt idx="7">
                  <c:v>0.0548</c:v>
                </c:pt>
                <c:pt idx="8">
                  <c:v>0.0507</c:v>
                </c:pt>
                <c:pt idx="9">
                  <c:v>0.0471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160608"/>
        <c:axId val="451158648"/>
      </c:areaChart>
      <c:catAx>
        <c:axId val="45116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8648"/>
        <c:crosses val="autoZero"/>
        <c:auto val="1"/>
        <c:lblAlgn val="ctr"/>
        <c:lblOffset val="100"/>
        <c:noMultiLvlLbl val="0"/>
      </c:catAx>
      <c:valAx>
        <c:axId val="451158648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rgbClr val="F36639"/>
              </a:solidFill>
              <a:prstDash val="sysDot"/>
              <a:miter lim="800000"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451160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25355247979062"/>
          <c:y val="0.0042327746070852"/>
          <c:w val="0.974928950404189"/>
          <c:h val="0.8657860495747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上海市</c:v>
                </c:pt>
                <c:pt idx="1">
                  <c:v>苏州市</c:v>
                </c:pt>
                <c:pt idx="2">
                  <c:v>杭州市</c:v>
                </c:pt>
                <c:pt idx="3">
                  <c:v>南京市</c:v>
                </c:pt>
                <c:pt idx="4">
                  <c:v>无锡市</c:v>
                </c:pt>
                <c:pt idx="5">
                  <c:v>成都市</c:v>
                </c:pt>
                <c:pt idx="6">
                  <c:v>深圳市</c:v>
                </c:pt>
                <c:pt idx="7">
                  <c:v>大连市</c:v>
                </c:pt>
                <c:pt idx="8">
                  <c:v>北京市</c:v>
                </c:pt>
                <c:pt idx="9">
                  <c:v>广州市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0.6753</c:v>
                </c:pt>
                <c:pt idx="1">
                  <c:v>0.0919</c:v>
                </c:pt>
                <c:pt idx="2">
                  <c:v>0.0503</c:v>
                </c:pt>
                <c:pt idx="3">
                  <c:v>0.0406</c:v>
                </c:pt>
                <c:pt idx="4">
                  <c:v>0.0329</c:v>
                </c:pt>
                <c:pt idx="5">
                  <c:v>0.0241</c:v>
                </c:pt>
                <c:pt idx="6">
                  <c:v>0.0219</c:v>
                </c:pt>
                <c:pt idx="7">
                  <c:v>0.0216</c:v>
                </c:pt>
                <c:pt idx="8">
                  <c:v>0.0211</c:v>
                </c:pt>
                <c:pt idx="9">
                  <c:v>0.0203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1160216"/>
        <c:axId val="451161392"/>
      </c:barChart>
      <c:catAx>
        <c:axId val="451160216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1392"/>
        <c:crosses val="autoZero"/>
        <c:auto val="1"/>
        <c:lblAlgn val="ctr"/>
        <c:lblOffset val="100"/>
        <c:noMultiLvlLbl val="1"/>
      </c:catAx>
      <c:valAx>
        <c:axId val="451161392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021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58696565594764"/>
          <c:y val="0.194735580004932"/>
          <c:w val="0.948260686881047"/>
          <c:h val="0.66972513405108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自拍美颜</c:v>
                </c:pt>
                <c:pt idx="1">
                  <c:v>综合视频</c:v>
                </c:pt>
                <c:pt idx="2">
                  <c:v>社交直播</c:v>
                </c:pt>
                <c:pt idx="3">
                  <c:v>短视频DIY</c:v>
                </c:pt>
                <c:pt idx="4">
                  <c:v>游戏直播</c:v>
                </c:pt>
                <c:pt idx="5">
                  <c:v>体育直播</c:v>
                </c:pt>
                <c:pt idx="6">
                  <c:v>综合直播</c:v>
                </c:pt>
                <c:pt idx="7">
                  <c:v>体育视频</c:v>
                </c:pt>
                <c:pt idx="8">
                  <c:v>秀场直播</c:v>
                </c:pt>
                <c:pt idx="9">
                  <c:v>电视直播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0.4224</c:v>
                </c:pt>
                <c:pt idx="1">
                  <c:v>0.3631</c:v>
                </c:pt>
                <c:pt idx="2">
                  <c:v>0.0661</c:v>
                </c:pt>
                <c:pt idx="3">
                  <c:v>0.0498</c:v>
                </c:pt>
                <c:pt idx="4">
                  <c:v>0.0322</c:v>
                </c:pt>
                <c:pt idx="5">
                  <c:v>0.0255</c:v>
                </c:pt>
                <c:pt idx="6">
                  <c:v>0.0147</c:v>
                </c:pt>
                <c:pt idx="7">
                  <c:v>0.0143</c:v>
                </c:pt>
                <c:pt idx="8">
                  <c:v>0.0086</c:v>
                </c:pt>
                <c:pt idx="9">
                  <c:v>0.0033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71"/>
        <c:axId val="369711632"/>
        <c:axId val="367645352"/>
      </c:barChart>
      <c:catAx>
        <c:axId val="36971163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645352"/>
        <c:crosses val="autoZero"/>
        <c:auto val="1"/>
        <c:lblAlgn val="ctr"/>
        <c:lblOffset val="100"/>
        <c:noMultiLvlLbl val="1"/>
      </c:catAx>
      <c:valAx>
        <c:axId val="367645352"/>
        <c:scaling>
          <c:orientation val="minMax"/>
        </c:scaling>
        <c:delete val="0"/>
        <c:axPos val="l"/>
        <c:numFmt formatCode="0.00%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16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9582467796131"/>
          <c:y val="0.261090909396042"/>
          <c:w val="0.915661062006791"/>
          <c:h val="0.60539778079020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动作竞速</c:v>
                </c:pt>
                <c:pt idx="1">
                  <c:v>麻将棋牌</c:v>
                </c:pt>
                <c:pt idx="2">
                  <c:v>休闲益智</c:v>
                </c:pt>
                <c:pt idx="3">
                  <c:v>宝石消除</c:v>
                </c:pt>
                <c:pt idx="4">
                  <c:v>经营策略</c:v>
                </c:pt>
                <c:pt idx="5">
                  <c:v>角色扮演</c:v>
                </c:pt>
                <c:pt idx="6">
                  <c:v>网络游戏</c:v>
                </c:pt>
                <c:pt idx="7">
                  <c:v>游戏视频</c:v>
                </c:pt>
                <c:pt idx="8">
                  <c:v>武侠金庸</c:v>
                </c:pt>
                <c:pt idx="9">
                  <c:v>神话修真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0.3035</c:v>
                </c:pt>
                <c:pt idx="1">
                  <c:v>0.221</c:v>
                </c:pt>
                <c:pt idx="2">
                  <c:v>0.1807</c:v>
                </c:pt>
                <c:pt idx="3">
                  <c:v>0.1713</c:v>
                </c:pt>
                <c:pt idx="4">
                  <c:v>0.0571</c:v>
                </c:pt>
                <c:pt idx="5">
                  <c:v>0.0291</c:v>
                </c:pt>
                <c:pt idx="6">
                  <c:v>0.0273</c:v>
                </c:pt>
                <c:pt idx="7">
                  <c:v>0.0081</c:v>
                </c:pt>
                <c:pt idx="8">
                  <c:v>0.0015</c:v>
                </c:pt>
                <c:pt idx="9">
                  <c:v>0.0003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14"/>
        <c:overlap val="-27"/>
        <c:axId val="453581872"/>
        <c:axId val="453579520"/>
      </c:barChart>
      <c:catAx>
        <c:axId val="45358187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79520"/>
        <c:crosses val="autoZero"/>
        <c:auto val="1"/>
        <c:lblAlgn val="ctr"/>
        <c:lblOffset val="100"/>
        <c:noMultiLvlLbl val="1"/>
      </c:catAx>
      <c:valAx>
        <c:axId val="453579520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25266524116503"/>
          <c:y val="0.0619139613102005"/>
          <c:w val="0.874946695176699"/>
          <c:h val="0.769220473533222"/>
        </c:manualLayout>
      </c:layout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</a:ln>
            <a:effectLst/>
          </c:spPr>
          <c:dLbls>
            <c:dLbl>
              <c:idx val="0"/>
              <c:layout>
                <c:manualLayout>
                  <c:x val="0.0432876824388348"/>
                  <c:y val="-0.3602266839866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Sheet1!$A$2:$A$9</c:f>
              <c:strCache>
                <c:ptCount val="8"/>
                <c:pt idx="0">
                  <c:v>股票</c:v>
                </c:pt>
                <c:pt idx="1">
                  <c:v>综合理财</c:v>
                </c:pt>
                <c:pt idx="2">
                  <c:v>基金</c:v>
                </c:pt>
                <c:pt idx="3">
                  <c:v>外汇</c:v>
                </c:pt>
                <c:pt idx="4">
                  <c:v>期货</c:v>
                </c:pt>
                <c:pt idx="5">
                  <c:v>虚拟货币</c:v>
                </c:pt>
                <c:pt idx="6">
                  <c:v>贵金属</c:v>
                </c:pt>
                <c:pt idx="7">
                  <c:v>收藏品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0.6617</c:v>
                </c:pt>
                <c:pt idx="1">
                  <c:v>0.1978</c:v>
                </c:pt>
                <c:pt idx="2">
                  <c:v>0.0549</c:v>
                </c:pt>
                <c:pt idx="3">
                  <c:v>0.0404</c:v>
                </c:pt>
                <c:pt idx="4">
                  <c:v>0.0201</c:v>
                </c:pt>
                <c:pt idx="5">
                  <c:v>0.0162</c:v>
                </c:pt>
                <c:pt idx="6">
                  <c:v>0.006</c:v>
                </c:pt>
                <c:pt idx="7">
                  <c:v>0.003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4616"/>
        <c:axId val="453580304"/>
      </c:areaChart>
      <c:catAx>
        <c:axId val="45358461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0304"/>
        <c:crosses val="autoZero"/>
        <c:auto val="1"/>
        <c:lblAlgn val="ctr"/>
        <c:lblOffset val="100"/>
        <c:noMultiLvlLbl val="1"/>
      </c:catAx>
      <c:valAx>
        <c:axId val="453580304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461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0599202938675309"/>
                  <c:y val="-0.3608465124782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76938932729715"/>
                      <c:h val="0.12020912035538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综合新闻</c:v>
                </c:pt>
                <c:pt idx="1">
                  <c:v>旅游攻略</c:v>
                </c:pt>
                <c:pt idx="2">
                  <c:v>论坛微博</c:v>
                </c:pt>
                <c:pt idx="3">
                  <c:v>读邮件</c:v>
                </c:pt>
                <c:pt idx="4">
                  <c:v>健身攻略</c:v>
                </c:pt>
                <c:pt idx="5">
                  <c:v>外文阅读</c:v>
                </c:pt>
                <c:pt idx="6">
                  <c:v>交规学习</c:v>
                </c:pt>
                <c:pt idx="7">
                  <c:v>医疗咨询</c:v>
                </c:pt>
                <c:pt idx="8">
                  <c:v>汽车资讯</c:v>
                </c:pt>
                <c:pt idx="9">
                  <c:v>育儿宝典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0.1959</c:v>
                </c:pt>
                <c:pt idx="1">
                  <c:v>0.1604</c:v>
                </c:pt>
                <c:pt idx="2">
                  <c:v>0.1442</c:v>
                </c:pt>
                <c:pt idx="3">
                  <c:v>0.101</c:v>
                </c:pt>
                <c:pt idx="4">
                  <c:v>0.0953</c:v>
                </c:pt>
                <c:pt idx="5">
                  <c:v>0.09</c:v>
                </c:pt>
                <c:pt idx="6">
                  <c:v>0.0792</c:v>
                </c:pt>
                <c:pt idx="7">
                  <c:v>0.0486</c:v>
                </c:pt>
                <c:pt idx="8">
                  <c:v>0.0485</c:v>
                </c:pt>
                <c:pt idx="9">
                  <c:v>0.037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0696"/>
        <c:axId val="453581088"/>
      </c:areaChart>
      <c:catAx>
        <c:axId val="45358069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1088"/>
        <c:crosses val="autoZero"/>
        <c:auto val="1"/>
        <c:lblAlgn val="ctr"/>
        <c:lblOffset val="100"/>
        <c:noMultiLvlLbl val="1"/>
      </c:catAx>
      <c:valAx>
        <c:axId val="453581088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0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85000"/>
            </a:schemeClr>
          </a:solidFill>
          <a:latin typeface="+mn-ea"/>
          <a:ea typeface="+mn-ea"/>
        </a:defRPr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3994000666593"/>
          <c:y val="0.14885099957373"/>
          <c:w val="0.951666851831278"/>
          <c:h val="0.8208011287093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影音图像</c:v>
                </c:pt>
              </c:strCache>
            </c:strRef>
          </c:tx>
          <c:spPr>
            <a:ln w="22225" cap="rnd">
              <a:solidFill>
                <a:srgbClr val="FFCC9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C99"/>
              </a:solidFill>
              <a:ln w="9525">
                <a:solidFill>
                  <a:srgbClr val="FFCC9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3.15</c:v>
                </c:pt>
                <c:pt idx="1">
                  <c:v>1.5</c:v>
                </c:pt>
                <c:pt idx="2">
                  <c:v>0.87</c:v>
                </c:pt>
                <c:pt idx="3">
                  <c:v>0.56</c:v>
                </c:pt>
                <c:pt idx="4">
                  <c:v>0.35</c:v>
                </c:pt>
                <c:pt idx="5">
                  <c:v>0.67</c:v>
                </c:pt>
                <c:pt idx="6">
                  <c:v>1.2</c:v>
                </c:pt>
                <c:pt idx="7">
                  <c:v>2.61</c:v>
                </c:pt>
                <c:pt idx="8">
                  <c:v>3.57</c:v>
                </c:pt>
                <c:pt idx="9">
                  <c:v>3.83</c:v>
                </c:pt>
                <c:pt idx="10">
                  <c:v>4.34</c:v>
                </c:pt>
                <c:pt idx="11">
                  <c:v>4.75</c:v>
                </c:pt>
                <c:pt idx="12">
                  <c:v>5.8</c:v>
                </c:pt>
                <c:pt idx="13">
                  <c:v>5.14</c:v>
                </c:pt>
                <c:pt idx="14">
                  <c:v>4.62</c:v>
                </c:pt>
                <c:pt idx="15">
                  <c:v>4.49</c:v>
                </c:pt>
                <c:pt idx="16">
                  <c:v>5.02</c:v>
                </c:pt>
                <c:pt idx="17">
                  <c:v>5.73</c:v>
                </c:pt>
                <c:pt idx="18">
                  <c:v>6.59</c:v>
                </c:pt>
                <c:pt idx="19">
                  <c:v>7.36</c:v>
                </c:pt>
                <c:pt idx="20">
                  <c:v>8</c:v>
                </c:pt>
                <c:pt idx="21">
                  <c:v>7.87</c:v>
                </c:pt>
                <c:pt idx="22">
                  <c:v>7.11</c:v>
                </c:pt>
                <c:pt idx="23">
                  <c:v>4.86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游戏娱乐</c:v>
                </c:pt>
              </c:strCache>
            </c:strRef>
          </c:tx>
          <c:spPr>
            <a:ln w="2222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solidFill>
                  <a:srgbClr val="404040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1.1</c:v>
                </c:pt>
                <c:pt idx="9">
                  <c:v>1.5</c:v>
                </c:pt>
                <c:pt idx="10">
                  <c:v>5.6</c:v>
                </c:pt>
                <c:pt idx="11">
                  <c:v>5.7</c:v>
                </c:pt>
                <c:pt idx="12">
                  <c:v>1.5</c:v>
                </c:pt>
                <c:pt idx="13">
                  <c:v>1.2</c:v>
                </c:pt>
                <c:pt idx="14">
                  <c:v>2.1</c:v>
                </c:pt>
                <c:pt idx="15">
                  <c:v>2.2</c:v>
                </c:pt>
                <c:pt idx="16">
                  <c:v>2.3</c:v>
                </c:pt>
                <c:pt idx="17">
                  <c:v>1.6</c:v>
                </c:pt>
                <c:pt idx="18">
                  <c:v>5.9</c:v>
                </c:pt>
                <c:pt idx="19">
                  <c:v>3.1</c:v>
                </c:pt>
                <c:pt idx="20">
                  <c:v>2.9</c:v>
                </c:pt>
                <c:pt idx="21">
                  <c:v>6</c:v>
                </c:pt>
                <c:pt idx="22">
                  <c:v>6.1</c:v>
                </c:pt>
                <c:pt idx="23">
                  <c:v>3.9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金融理财</c:v>
                </c:pt>
              </c:strCache>
            </c:strRef>
          </c:tx>
          <c:spPr>
            <a:ln w="22225" cap="rnd">
              <a:solidFill>
                <a:srgbClr val="F3663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6639"/>
              </a:solidFill>
              <a:ln w="9525">
                <a:solidFill>
                  <a:srgbClr val="F3663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1.71</c:v>
                </c:pt>
                <c:pt idx="1">
                  <c:v>0.8</c:v>
                </c:pt>
                <c:pt idx="2">
                  <c:v>0.37</c:v>
                </c:pt>
                <c:pt idx="3">
                  <c:v>0</c:v>
                </c:pt>
                <c:pt idx="4">
                  <c:v>0</c:v>
                </c:pt>
                <c:pt idx="5">
                  <c:v>0.22</c:v>
                </c:pt>
                <c:pt idx="6">
                  <c:v>1.06</c:v>
                </c:pt>
                <c:pt idx="7">
                  <c:v>2.27</c:v>
                </c:pt>
                <c:pt idx="8">
                  <c:v>4.25</c:v>
                </c:pt>
                <c:pt idx="9">
                  <c:v>7.74</c:v>
                </c:pt>
                <c:pt idx="10">
                  <c:v>9.68</c:v>
                </c:pt>
                <c:pt idx="11">
                  <c:v>9.08</c:v>
                </c:pt>
                <c:pt idx="12">
                  <c:v>6.86</c:v>
                </c:pt>
                <c:pt idx="13">
                  <c:v>5.91</c:v>
                </c:pt>
                <c:pt idx="14">
                  <c:v>6.77</c:v>
                </c:pt>
                <c:pt idx="15">
                  <c:v>6.84</c:v>
                </c:pt>
                <c:pt idx="16">
                  <c:v>6.86</c:v>
                </c:pt>
                <c:pt idx="17">
                  <c:v>6.72</c:v>
                </c:pt>
                <c:pt idx="18">
                  <c:v>4.48</c:v>
                </c:pt>
                <c:pt idx="19">
                  <c:v>4.88</c:v>
                </c:pt>
                <c:pt idx="20">
                  <c:v>4.29</c:v>
                </c:pt>
                <c:pt idx="21">
                  <c:v>3.79</c:v>
                </c:pt>
                <c:pt idx="22">
                  <c:v>3.07</c:v>
                </c:pt>
                <c:pt idx="23">
                  <c:v>2.35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通讯社交</c:v>
                </c:pt>
              </c:strCache>
            </c:strRef>
          </c:tx>
          <c:spPr>
            <a:ln w="22225" cap="rnd">
              <a:solidFill>
                <a:srgbClr val="BFBFB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BFBF"/>
              </a:solidFill>
              <a:ln w="9525">
                <a:solidFill>
                  <a:srgbClr val="BFBFBF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1.25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3.36</c:v>
                </c:pt>
                <c:pt idx="8">
                  <c:v>4.61</c:v>
                </c:pt>
                <c:pt idx="9">
                  <c:v>5.25</c:v>
                </c:pt>
                <c:pt idx="10">
                  <c:v>5.31</c:v>
                </c:pt>
                <c:pt idx="11">
                  <c:v>6.32</c:v>
                </c:pt>
                <c:pt idx="12">
                  <c:v>5.77</c:v>
                </c:pt>
                <c:pt idx="13">
                  <c:v>5.65</c:v>
                </c:pt>
                <c:pt idx="14">
                  <c:v>4.4</c:v>
                </c:pt>
                <c:pt idx="15">
                  <c:v>6.75</c:v>
                </c:pt>
                <c:pt idx="16">
                  <c:v>7.11</c:v>
                </c:pt>
                <c:pt idx="17">
                  <c:v>5.65</c:v>
                </c:pt>
                <c:pt idx="18">
                  <c:v>5.59</c:v>
                </c:pt>
                <c:pt idx="19">
                  <c:v>5.68</c:v>
                </c:pt>
                <c:pt idx="20">
                  <c:v>7.02</c:v>
                </c:pt>
                <c:pt idx="21">
                  <c:v>8.15</c:v>
                </c:pt>
                <c:pt idx="22">
                  <c:v>6.23</c:v>
                </c:pt>
                <c:pt idx="23">
                  <c:v>5.89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新闻资讯</c:v>
                </c:pt>
              </c:strCache>
            </c:strRef>
          </c:tx>
          <c:spPr>
            <a:ln w="2222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Sheet1!$F$2:$F$25</c:f>
              <c:numCache>
                <c:formatCode>General</c:formatCode>
                <c:ptCount val="24"/>
                <c:pt idx="0">
                  <c:v>3.82</c:v>
                </c:pt>
                <c:pt idx="1">
                  <c:v>2.04</c:v>
                </c:pt>
                <c:pt idx="2">
                  <c:v>1.08</c:v>
                </c:pt>
                <c:pt idx="3">
                  <c:v>0.76</c:v>
                </c:pt>
                <c:pt idx="4">
                  <c:v>1.04</c:v>
                </c:pt>
                <c:pt idx="5">
                  <c:v>1.66</c:v>
                </c:pt>
                <c:pt idx="6">
                  <c:v>3.64</c:v>
                </c:pt>
                <c:pt idx="7">
                  <c:v>4.91</c:v>
                </c:pt>
                <c:pt idx="8">
                  <c:v>5.66</c:v>
                </c:pt>
                <c:pt idx="9">
                  <c:v>5.17</c:v>
                </c:pt>
                <c:pt idx="10">
                  <c:v>5.03</c:v>
                </c:pt>
                <c:pt idx="11">
                  <c:v>4.99</c:v>
                </c:pt>
                <c:pt idx="12">
                  <c:v>5.26</c:v>
                </c:pt>
                <c:pt idx="13">
                  <c:v>4.54</c:v>
                </c:pt>
                <c:pt idx="14">
                  <c:v>4.73</c:v>
                </c:pt>
                <c:pt idx="15">
                  <c:v>4.99</c:v>
                </c:pt>
                <c:pt idx="16">
                  <c:v>4.76</c:v>
                </c:pt>
                <c:pt idx="17">
                  <c:v>5.33</c:v>
                </c:pt>
                <c:pt idx="18">
                  <c:v>4.86</c:v>
                </c:pt>
                <c:pt idx="19">
                  <c:v>5.46</c:v>
                </c:pt>
                <c:pt idx="20">
                  <c:v>5.47</c:v>
                </c:pt>
                <c:pt idx="21">
                  <c:v>5.22</c:v>
                </c:pt>
                <c:pt idx="22">
                  <c:v>5.26</c:v>
                </c:pt>
                <c:pt idx="23">
                  <c:v>4.33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452782304"/>
        <c:axId val="452783480"/>
      </c:lineChart>
      <c:catAx>
        <c:axId val="45278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3480"/>
        <c:crosses val="autoZero"/>
        <c:auto val="1"/>
        <c:lblAlgn val="ctr"/>
        <c:lblOffset val="100"/>
        <c:noMultiLvlLbl val="0"/>
      </c:catAx>
      <c:valAx>
        <c:axId val="452783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994270150562"/>
          <c:y val="0.11146928216708"/>
          <c:w val="0.712536913721641"/>
          <c:h val="0.836511719488283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dLbl>
              <c:idx val="1"/>
              <c:layout>
                <c:manualLayout>
                  <c:x val="0.00930563736109353"/>
                  <c:y val="0.0016893359884210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重度</c:v>
                </c:pt>
                <c:pt idx="1">
                  <c:v>高度</c:v>
                </c:pt>
                <c:pt idx="2">
                  <c:v>中度</c:v>
                </c:pt>
                <c:pt idx="3">
                  <c:v>一般</c:v>
                </c:pt>
                <c:pt idx="4">
                  <c:v>不活跃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0.0099</c:v>
                </c:pt>
                <c:pt idx="1">
                  <c:v>0.6313</c:v>
                </c:pt>
                <c:pt idx="2">
                  <c:v>0.3169</c:v>
                </c:pt>
                <c:pt idx="3">
                  <c:v>0.0252</c:v>
                </c:pt>
                <c:pt idx="4">
                  <c:v>0.0167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5"/>
        <c:axId val="452781912"/>
        <c:axId val="452787792"/>
      </c:barChart>
      <c:catAx>
        <c:axId val="452781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7792"/>
        <c:crosses val="autoZero"/>
        <c:auto val="1"/>
        <c:lblAlgn val="ctr"/>
        <c:lblOffset val="100"/>
        <c:noMultiLvlLbl val="1"/>
      </c:catAx>
      <c:valAx>
        <c:axId val="452787792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27819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0655644954545"/>
          <c:y val="0.0465363559868006"/>
          <c:w val="0.622006562642481"/>
          <c:h val="0.906927288026399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婚恋社交</c:v>
                </c:pt>
                <c:pt idx="1">
                  <c:v>校园社交</c:v>
                </c:pt>
                <c:pt idx="2">
                  <c:v>匿名社交</c:v>
                </c:pt>
                <c:pt idx="3">
                  <c:v>情侣社交</c:v>
                </c:pt>
                <c:pt idx="4">
                  <c:v>陌生人社交</c:v>
                </c:pt>
                <c:pt idx="5">
                  <c:v>妈妈社区</c:v>
                </c:pt>
                <c:pt idx="6">
                  <c:v>二次元</c:v>
                </c:pt>
                <c:pt idx="7">
                  <c:v>人脉社交</c:v>
                </c:pt>
                <c:pt idx="8">
                  <c:v>同城交友</c:v>
                </c:pt>
                <c:pt idx="9">
                  <c:v>熟人社交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0.0135</c:v>
                </c:pt>
                <c:pt idx="1">
                  <c:v>0.0188</c:v>
                </c:pt>
                <c:pt idx="2">
                  <c:v>0.0355</c:v>
                </c:pt>
                <c:pt idx="3">
                  <c:v>0.0382</c:v>
                </c:pt>
                <c:pt idx="4">
                  <c:v>0.0386</c:v>
                </c:pt>
                <c:pt idx="5">
                  <c:v>0.0422</c:v>
                </c:pt>
                <c:pt idx="6">
                  <c:v>0.0655</c:v>
                </c:pt>
                <c:pt idx="7">
                  <c:v>0.1141</c:v>
                </c:pt>
                <c:pt idx="8">
                  <c:v>0.1335</c:v>
                </c:pt>
                <c:pt idx="9">
                  <c:v>0.5001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5"/>
        <c:axId val="453582656"/>
        <c:axId val="453583048"/>
      </c:barChart>
      <c:catAx>
        <c:axId val="4535826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3048"/>
        <c:crosses val="autoZero"/>
        <c:auto val="1"/>
        <c:lblAlgn val="ctr"/>
        <c:lblOffset val="100"/>
        <c:noMultiLvlLbl val="1"/>
      </c:catAx>
      <c:valAx>
        <c:axId val="453583048"/>
        <c:scaling>
          <c:orientation val="maxMin"/>
        </c:scaling>
        <c:delete val="1"/>
        <c:axPos val="b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826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0785714285714"/>
          <c:y val="0.115480536575484"/>
          <c:w val="0.889781547619048"/>
          <c:h val="0.72929043209876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0.1113</c:v>
                </c:pt>
                <c:pt idx="1">
                  <c:v>0.0405</c:v>
                </c:pt>
                <c:pt idx="2">
                  <c:v>0</c:v>
                </c:pt>
                <c:pt idx="3">
                  <c:v>0</c:v>
                </c:pt>
                <c:pt idx="4">
                  <c:v>0.0609</c:v>
                </c:pt>
                <c:pt idx="5">
                  <c:v>0.1019</c:v>
                </c:pt>
                <c:pt idx="6">
                  <c:v>0.1649</c:v>
                </c:pt>
                <c:pt idx="7">
                  <c:v>0.4766</c:v>
                </c:pt>
                <c:pt idx="8">
                  <c:v>0.044</c:v>
                </c:pt>
                <c:pt idx="9">
                  <c:v>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91960"/>
        <c:axId val="425092744"/>
      </c:barChart>
      <c:catAx>
        <c:axId val="42509196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92744"/>
        <c:crosses val="autoZero"/>
        <c:auto val="1"/>
        <c:lblAlgn val="ctr"/>
        <c:lblOffset val="100"/>
        <c:noMultiLvlLbl val="1"/>
      </c:catAx>
      <c:valAx>
        <c:axId val="42509274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91960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404040">
                <a:alpha val="69804"/>
              </a:srgbClr>
            </a:solidFill>
            <a:ln w="18662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28808190563586"/>
                  <c:y val="0.008183395696822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 w="18662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Sheet1!$B$1:$F$1</c:f>
              <c:strCache>
                <c:ptCount val="5"/>
                <c:pt idx="4">
                  <c:v>Highest</c:v>
                </c:pt>
              </c:strCache>
            </c:strRef>
          </c:cat>
          <c:val>
            <c:numRef>
              <c:f>Sheet1!$B$2:$F$2</c:f>
              <c:numCache>
                <c:formatCode>0%</c:formatCode>
                <c:ptCount val="5"/>
                <c:pt idx="0">
                  <c:v>0.26</c:v>
                </c:pt>
                <c:pt idx="1" c:formatCode="0.00%">
                  <c:v>0.118</c:v>
                </c:pt>
                <c:pt idx="2" c:formatCode="0.00%">
                  <c:v>0.219</c:v>
                </c:pt>
                <c:pt idx="3" c:formatCode="0.00%">
                  <c:v>0.062</c:v>
                </c:pt>
                <c:pt idx="4" c:formatCode="0.00%">
                  <c:v>0.346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2785440"/>
        <c:axId val="452786224"/>
      </c:barChart>
      <c:catAx>
        <c:axId val="452785440"/>
        <c:scaling>
          <c:orientation val="minMax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6224"/>
        <c:crosses val="autoZero"/>
        <c:auto val="0"/>
        <c:lblAlgn val="ctr"/>
        <c:lblOffset val="100"/>
        <c:noMultiLvlLbl val="0"/>
      </c:catAx>
      <c:valAx>
        <c:axId val="452786224"/>
        <c:scaling>
          <c:orientation val="maxMin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5440"/>
        <c:crosses val="autoZero"/>
        <c:crossBetween val="between"/>
      </c:valAx>
      <c:spPr>
        <a:noFill/>
        <a:ln w="1866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F36639"/>
            </a:solidFill>
            <a:ln w="18661"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 w="18661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0.24</c:v>
                </c:pt>
                <c:pt idx="1" c:formatCode="0.00%">
                  <c:v>0.106</c:v>
                </c:pt>
                <c:pt idx="2" c:formatCode="0.00%">
                  <c:v>0.236</c:v>
                </c:pt>
                <c:pt idx="3" c:formatCode="0.00%">
                  <c:v>0.055</c:v>
                </c:pt>
                <c:pt idx="4" c:formatCode="0.00%">
                  <c:v>0.363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3577168"/>
        <c:axId val="453583832"/>
      </c:barChart>
      <c:catAx>
        <c:axId val="4535771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83832"/>
        <c:crosses val="autoZero"/>
        <c:auto val="0"/>
        <c:lblAlgn val="ctr"/>
        <c:lblOffset val="100"/>
        <c:noMultiLvlLbl val="0"/>
      </c:catAx>
      <c:valAx>
        <c:axId val="453583832"/>
        <c:scaling>
          <c:orientation val="minMax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77168"/>
        <c:crosses val="autoZero"/>
        <c:crossBetween val="between"/>
      </c:valAx>
      <c:spPr>
        <a:noFill/>
        <a:ln w="1866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31985448328873"/>
          <c:y val="0.0040101873157266"/>
          <c:w val="0.875913673779559"/>
          <c:h val="0.760538082731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省外</c:v>
                </c:pt>
              </c:strCache>
            </c:strRef>
          </c:tx>
          <c:spPr>
            <a:solidFill>
              <a:srgbClr val="F36639"/>
            </a:solidFill>
          </c:spPr>
          <c:invertIfNegative val="0"/>
          <c:dLbls>
            <c:dLbl>
              <c:idx val="2"/>
              <c:layout>
                <c:manualLayout>
                  <c:x val="-0.00138223762080567"/>
                  <c:y val="0.014867721182229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751432298979"/>
                      <c:h val="0.05261329466945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"/>
                  <c:y val="-0.01486772118222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38212879176696"/>
                  <c:y val="0.02601851206890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苏州</c:v>
                </c:pt>
                <c:pt idx="1">
                  <c:v>镇江</c:v>
                </c:pt>
                <c:pt idx="2">
                  <c:v>阜阳</c:v>
                </c:pt>
                <c:pt idx="3">
                  <c:v>黄山</c:v>
                </c:pt>
                <c:pt idx="4">
                  <c:v>青岛</c:v>
                </c:pt>
                <c:pt idx="5">
                  <c:v>马鞍山</c:v>
                </c:pt>
                <c:pt idx="6">
                  <c:v>金华</c:v>
                </c:pt>
                <c:pt idx="7">
                  <c:v>黄冈</c:v>
                </c:pt>
                <c:pt idx="8">
                  <c:v>重庆</c:v>
                </c:pt>
                <c:pt idx="9">
                  <c:v>长沙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0.34</c:v>
                </c:pt>
                <c:pt idx="1">
                  <c:v>0.121</c:v>
                </c:pt>
                <c:pt idx="2">
                  <c:v>0.083</c:v>
                </c:pt>
                <c:pt idx="3">
                  <c:v>0.08</c:v>
                </c:pt>
                <c:pt idx="4">
                  <c:v>0.075</c:v>
                </c:pt>
                <c:pt idx="5">
                  <c:v>0.07</c:v>
                </c:pt>
                <c:pt idx="6">
                  <c:v>0.065</c:v>
                </c:pt>
                <c:pt idx="7">
                  <c:v>0.061</c:v>
                </c:pt>
                <c:pt idx="8">
                  <c:v>0.055</c:v>
                </c:pt>
                <c:pt idx="9">
                  <c:v>0.05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53578736"/>
        <c:axId val="452787008"/>
      </c:barChart>
      <c:catAx>
        <c:axId val="4535787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2787008"/>
        <c:crosses val="autoZero"/>
        <c:auto val="1"/>
        <c:lblAlgn val="ctr"/>
        <c:lblOffset val="100"/>
        <c:noMultiLvlLbl val="0"/>
      </c:catAx>
      <c:valAx>
        <c:axId val="45278700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78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505236896482"/>
          <c:y val="0"/>
          <c:w val="0.675534512446553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36639"/>
            </a:solidFill>
          </c:spPr>
          <c:explosion val="0"/>
          <c:dPt>
            <c:idx val="0"/>
            <c:bubble3D val="0"/>
            <c:spPr>
              <a:solidFill>
                <a:srgbClr val="404040"/>
              </a:solidFill>
            </c:spPr>
          </c:dPt>
          <c:dPt>
            <c:idx val="1"/>
            <c:bubble3D val="0"/>
            <c:spPr>
              <a:solidFill>
                <a:srgbClr val="F36639"/>
              </a:solidFill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0"/>
                        <a:gd name="adj2" fmla="val 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国内游</c:v>
                </c:pt>
                <c:pt idx="1">
                  <c:v>国外游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0.977</c:v>
                </c:pt>
                <c:pt idx="1">
                  <c:v>0.038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90"/>
        <c:holeSize val="64"/>
      </c:doughnutChart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民宿</c:v>
                </c:pt>
                <c:pt idx="1">
                  <c:v>快捷酒店</c:v>
                </c:pt>
                <c:pt idx="2">
                  <c:v>青年旅馆</c:v>
                </c:pt>
                <c:pt idx="3">
                  <c:v>星级酒店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0.633</c:v>
                </c:pt>
                <c:pt idx="1">
                  <c:v>0.255</c:v>
                </c:pt>
                <c:pt idx="2">
                  <c:v>0.111</c:v>
                </c:pt>
                <c:pt idx="3">
                  <c:v>0.041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15656"/>
        <c:axId val="462116440"/>
      </c:barChart>
      <c:catAx>
        <c:axId val="462115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</a:p>
        </c:txPr>
        <c:crossAx val="462116440"/>
        <c:crosses val="autoZero"/>
        <c:auto val="1"/>
        <c:lblAlgn val="ctr"/>
        <c:lblOffset val="100"/>
        <c:noMultiLvlLbl val="0"/>
      </c:catAx>
      <c:valAx>
        <c:axId val="462116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2115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38470166976006"/>
          <c:y val="0.154526124953232"/>
          <c:w val="0.889095190134369"/>
          <c:h val="0.4190499076797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489529584993332"/>
                  <c:y val="-3.4730916121239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0.0001</c:v>
                </c:pt>
                <c:pt idx="1">
                  <c:v>0.2154</c:v>
                </c:pt>
                <c:pt idx="2">
                  <c:v>0.5525</c:v>
                </c:pt>
                <c:pt idx="3">
                  <c:v>0.1546</c:v>
                </c:pt>
                <c:pt idx="4">
                  <c:v>0.0773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100"/>
        <c:axId val="425095096"/>
        <c:axId val="425088824"/>
      </c:barChart>
      <c:catAx>
        <c:axId val="425095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88824"/>
        <c:crosses val="autoZero"/>
        <c:auto val="1"/>
        <c:lblAlgn val="ctr"/>
        <c:lblOffset val="100"/>
        <c:noMultiLvlLbl val="0"/>
      </c:catAx>
      <c:valAx>
        <c:axId val="42508882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5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268671739757775"/>
          <c:y val="0"/>
          <c:w val="0.965082135385375"/>
          <c:h val="0.85916869002446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F36639"/>
            </a:solidFill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高学历</c:v>
                </c:pt>
                <c:pt idx="1">
                  <c:v>中学历</c:v>
                </c:pt>
                <c:pt idx="2">
                  <c:v>低学历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0.2278</c:v>
                </c:pt>
                <c:pt idx="1">
                  <c:v>0.2492</c:v>
                </c:pt>
                <c:pt idx="2">
                  <c:v>0.5231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26"/>
        <c:axId val="431674152"/>
        <c:axId val="431669056"/>
      </c:barChart>
      <c:catAx>
        <c:axId val="431674152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69056"/>
        <c:crosses val="autoZero"/>
        <c:auto val="1"/>
        <c:lblAlgn val="ctr"/>
        <c:lblOffset val="100"/>
        <c:noMultiLvlLbl val="1"/>
      </c:catAx>
      <c:valAx>
        <c:axId val="431669056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167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 wrap="square"/>
    <a:lstStyle/>
    <a:p>
      <a:pPr>
        <a:defRPr lang="zh-CN" sz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8798570992112"/>
          <c:y val="0.0579610195662812"/>
          <c:w val="0.967259103860077"/>
          <c:h val="0.677945237351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学历</c:v>
                </c:pt>
              </c:strCache>
            </c:strRef>
          </c:tx>
          <c:spPr>
            <a:solidFill>
              <a:srgbClr val="76717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IT人员</c:v>
                </c:pt>
                <c:pt idx="1">
                  <c:v>退休</c:v>
                </c:pt>
                <c:pt idx="2">
                  <c:v>建筑人员</c:v>
                </c:pt>
                <c:pt idx="3">
                  <c:v>司机</c:v>
                </c:pt>
                <c:pt idx="4">
                  <c:v>服务人员</c:v>
                </c:pt>
                <c:pt idx="5">
                  <c:v>银行职员</c:v>
                </c:pt>
                <c:pt idx="6">
                  <c:v>公务人员</c:v>
                </c:pt>
                <c:pt idx="7">
                  <c:v>个人店主</c:v>
                </c:pt>
                <c:pt idx="8">
                  <c:v>销售人员</c:v>
                </c:pt>
                <c:pt idx="9">
                  <c:v>公司职员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0.0098</c:v>
                </c:pt>
                <c:pt idx="1">
                  <c:v>0.0199</c:v>
                </c:pt>
                <c:pt idx="2">
                  <c:v>0.0213</c:v>
                </c:pt>
                <c:pt idx="3">
                  <c:v>0.0272</c:v>
                </c:pt>
                <c:pt idx="4">
                  <c:v>0.0276</c:v>
                </c:pt>
                <c:pt idx="5">
                  <c:v>0.0277</c:v>
                </c:pt>
                <c:pt idx="6">
                  <c:v>0.028</c:v>
                </c:pt>
                <c:pt idx="7">
                  <c:v>0.0343</c:v>
                </c:pt>
                <c:pt idx="8">
                  <c:v>0.0373</c:v>
                </c:pt>
                <c:pt idx="9">
                  <c:v>0.7748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74"/>
        <c:axId val="431674936"/>
        <c:axId val="431671800"/>
      </c:barChart>
      <c:catAx>
        <c:axId val="431674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31671800"/>
        <c:crosses val="autoZero"/>
        <c:auto val="1"/>
        <c:lblAlgn val="ctr"/>
        <c:lblOffset val="100"/>
        <c:noMultiLvlLbl val="0"/>
      </c:catAx>
      <c:valAx>
        <c:axId val="43167180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rgbClr val="0E2C3B"/>
                </a:solidFill>
                <a:latin typeface="+mn-lt"/>
                <a:ea typeface="+mn-ea"/>
                <a:cs typeface="+mn-cs"/>
              </a:defRPr>
            </a:pPr>
          </a:p>
        </c:txPr>
        <c:crossAx val="431674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600">
          <a:solidFill>
            <a:srgbClr val="0E2C3B"/>
          </a:solidFill>
        </a:defRPr>
      </a:pPr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0785714285714"/>
          <c:y val="0.115480536575484"/>
          <c:w val="0.889781547619048"/>
          <c:h val="0.72929043209876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0.1002</c:v>
                </c:pt>
                <c:pt idx="1">
                  <c:v>0.0347</c:v>
                </c:pt>
                <c:pt idx="2">
                  <c:v>0</c:v>
                </c:pt>
                <c:pt idx="3">
                  <c:v>0</c:v>
                </c:pt>
                <c:pt idx="4">
                  <c:v>0.0649</c:v>
                </c:pt>
                <c:pt idx="5">
                  <c:v>0.125</c:v>
                </c:pt>
                <c:pt idx="6">
                  <c:v>0.2086</c:v>
                </c:pt>
                <c:pt idx="7">
                  <c:v>0.4324</c:v>
                </c:pt>
                <c:pt idx="8">
                  <c:v>0.0342</c:v>
                </c:pt>
                <c:pt idx="9">
                  <c:v>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91960"/>
        <c:axId val="425092744"/>
      </c:barChart>
      <c:catAx>
        <c:axId val="42509196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5092744"/>
        <c:crosses val="autoZero"/>
        <c:auto val="1"/>
        <c:lblAlgn val="ctr"/>
        <c:lblOffset val="100"/>
        <c:noMultiLvlLbl val="1"/>
      </c:catAx>
      <c:valAx>
        <c:axId val="42509274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91960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354692690896"/>
          <c:y val="0.298549665574956"/>
          <c:w val="0.89410873015873"/>
          <c:h val="0.55009506172839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比亚迪</c:v>
                </c:pt>
                <c:pt idx="1">
                  <c:v>大众速腾</c:v>
                </c:pt>
                <c:pt idx="2">
                  <c:v>广汽本田</c:v>
                </c:pt>
                <c:pt idx="3">
                  <c:v>丰田</c:v>
                </c:pt>
                <c:pt idx="4">
                  <c:v>宝马</c:v>
                </c:pt>
                <c:pt idx="5">
                  <c:v>北京现代</c:v>
                </c:pt>
                <c:pt idx="6">
                  <c:v>沃尔沃</c:v>
                </c:pt>
                <c:pt idx="7">
                  <c:v>本田</c:v>
                </c:pt>
                <c:pt idx="8">
                  <c:v>东风日产</c:v>
                </c:pt>
                <c:pt idx="9">
                  <c:v>丰田雷凌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0.3771</c:v>
                </c:pt>
                <c:pt idx="1">
                  <c:v>0.2041</c:v>
                </c:pt>
                <c:pt idx="2">
                  <c:v>0.1113</c:v>
                </c:pt>
                <c:pt idx="3">
                  <c:v>0.0993</c:v>
                </c:pt>
                <c:pt idx="4">
                  <c:v>0.045</c:v>
                </c:pt>
                <c:pt idx="5">
                  <c:v>0.0446</c:v>
                </c:pt>
                <c:pt idx="6">
                  <c:v>0.0359</c:v>
                </c:pt>
                <c:pt idx="7">
                  <c:v>0.0303</c:v>
                </c:pt>
                <c:pt idx="8">
                  <c:v>0.0262</c:v>
                </c:pt>
                <c:pt idx="9">
                  <c:v>0.0262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89608"/>
        <c:axId val="369710064"/>
      </c:barChart>
      <c:catAx>
        <c:axId val="425089608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0064"/>
        <c:crosses val="autoZero"/>
        <c:auto val="1"/>
        <c:lblAlgn val="ctr"/>
        <c:lblOffset val="100"/>
        <c:noMultiLvlLbl val="1"/>
      </c:catAx>
      <c:valAx>
        <c:axId val="36971006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89608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354692690896"/>
          <c:y val="0.298549665574956"/>
          <c:w val="0.89410873015873"/>
          <c:h val="0.55009506172839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比亚迪</c:v>
                </c:pt>
                <c:pt idx="1">
                  <c:v>丰田</c:v>
                </c:pt>
                <c:pt idx="2">
                  <c:v>大众速腾</c:v>
                </c:pt>
                <c:pt idx="3">
                  <c:v>沃尔沃</c:v>
                </c:pt>
                <c:pt idx="4">
                  <c:v>宝马</c:v>
                </c:pt>
                <c:pt idx="5">
                  <c:v>广汽丰田</c:v>
                </c:pt>
                <c:pt idx="6">
                  <c:v>雷克萨斯</c:v>
                </c:pt>
                <c:pt idx="7">
                  <c:v>本田</c:v>
                </c:pt>
                <c:pt idx="8">
                  <c:v>别克</c:v>
                </c:pt>
                <c:pt idx="9">
                  <c:v>东风日产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0.375</c:v>
                </c:pt>
                <c:pt idx="1">
                  <c:v>0.1293</c:v>
                </c:pt>
                <c:pt idx="2">
                  <c:v>0.1293</c:v>
                </c:pt>
                <c:pt idx="3">
                  <c:v>0.069</c:v>
                </c:pt>
                <c:pt idx="4">
                  <c:v>0.0647</c:v>
                </c:pt>
                <c:pt idx="5">
                  <c:v>0.0647</c:v>
                </c:pt>
                <c:pt idx="6">
                  <c:v>0.056</c:v>
                </c:pt>
                <c:pt idx="7">
                  <c:v>0.0474</c:v>
                </c:pt>
                <c:pt idx="8">
                  <c:v>0.0345</c:v>
                </c:pt>
                <c:pt idx="9">
                  <c:v>0.0302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92"/>
        <c:axId val="425089608"/>
        <c:axId val="369710064"/>
      </c:barChart>
      <c:catAx>
        <c:axId val="425089608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369710064"/>
        <c:crosses val="autoZero"/>
        <c:auto val="1"/>
        <c:lblAlgn val="ctr"/>
        <c:lblOffset val="100"/>
        <c:noMultiLvlLbl val="1"/>
      </c:catAx>
      <c:valAx>
        <c:axId val="369710064"/>
        <c:scaling>
          <c:orientation val="minMax"/>
        </c:scaling>
        <c:delete val="1"/>
        <c:axPos val="l"/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425089608"/>
        <c:crosses val="autoZero"/>
        <c:crossBetween val="between"/>
      </c:valAx>
    </c:plotArea>
    <c:plotVisOnly val="1"/>
    <c:dispBlanksAs val="gap"/>
    <c:showDLblsOverMax val="1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 lang="zh-CN">
          <a:solidFill>
            <a:schemeClr val="dk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3755423698"/>
          <c:y val="0.136170493920142"/>
          <c:w val="0.824831015544078"/>
          <c:h val="0.82334638626576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其他</c:v>
                </c:pt>
                <c:pt idx="1">
                  <c:v>魅族</c:v>
                </c:pt>
                <c:pt idx="2">
                  <c:v>一加</c:v>
                </c:pt>
                <c:pt idx="3">
                  <c:v>荣耀</c:v>
                </c:pt>
                <c:pt idx="4">
                  <c:v>vivo</c:v>
                </c:pt>
                <c:pt idx="5">
                  <c:v>三星</c:v>
                </c:pt>
                <c:pt idx="6">
                  <c:v>oppo</c:v>
                </c:pt>
                <c:pt idx="7">
                  <c:v>小米</c:v>
                </c:pt>
                <c:pt idx="8">
                  <c:v>苹果</c:v>
                </c:pt>
                <c:pt idx="9">
                  <c:v>华为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0.1753</c:v>
                </c:pt>
                <c:pt idx="1">
                  <c:v>0.0158</c:v>
                </c:pt>
                <c:pt idx="2">
                  <c:v>0.0178</c:v>
                </c:pt>
                <c:pt idx="3">
                  <c:v>0.0495</c:v>
                </c:pt>
                <c:pt idx="4">
                  <c:v>0.0654</c:v>
                </c:pt>
                <c:pt idx="5">
                  <c:v>0.071</c:v>
                </c:pt>
                <c:pt idx="6">
                  <c:v>0.0969</c:v>
                </c:pt>
                <c:pt idx="7">
                  <c:v>0.1356</c:v>
                </c:pt>
                <c:pt idx="8">
                  <c:v>0.1708</c:v>
                </c:pt>
                <c:pt idx="9">
                  <c:v>0.2019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31672976"/>
        <c:axId val="369710848"/>
      </c:barChart>
      <c:catAx>
        <c:axId val="431672976"/>
        <c:scaling>
          <c:orientation val="minMax"/>
        </c:scaling>
        <c:delete val="0"/>
        <c:axPos val="l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0848"/>
        <c:crosses val="autoZero"/>
        <c:auto val="1"/>
        <c:lblAlgn val="ctr"/>
        <c:lblOffset val="100"/>
        <c:noMultiLvlLbl val="1"/>
      </c:catAx>
      <c:valAx>
        <c:axId val="369710848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167297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034799406478"/>
          <c:y val="0.124705718001029"/>
          <c:w val="0.971296788823876"/>
          <c:h val="0.52060544008662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苹果7 plus</c:v>
                </c:pt>
                <c:pt idx="1">
                  <c:v>苹果7 </c:v>
                </c:pt>
                <c:pt idx="2">
                  <c:v>苹果 X</c:v>
                </c:pt>
                <c:pt idx="3">
                  <c:v>其他</c:v>
                </c:pt>
                <c:pt idx="4">
                  <c:v>苹果6s </c:v>
                </c:pt>
                <c:pt idx="5">
                  <c:v>苹果6</c:v>
                </c:pt>
                <c:pt idx="6">
                  <c:v>苹果6s plus</c:v>
                </c:pt>
                <c:pt idx="7">
                  <c:v>华为Mate9</c:v>
                </c:pt>
                <c:pt idx="8">
                  <c:v>华为Mate20</c:v>
                </c:pt>
                <c:pt idx="9">
                  <c:v>一加6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0.0334</c:v>
                </c:pt>
                <c:pt idx="1">
                  <c:v>0.033</c:v>
                </c:pt>
                <c:pt idx="2">
                  <c:v>0.0315</c:v>
                </c:pt>
                <c:pt idx="3">
                  <c:v>0.0265</c:v>
                </c:pt>
                <c:pt idx="4">
                  <c:v>0.0249</c:v>
                </c:pt>
                <c:pt idx="5">
                  <c:v>0.021</c:v>
                </c:pt>
                <c:pt idx="6">
                  <c:v>0.0192</c:v>
                </c:pt>
                <c:pt idx="7">
                  <c:v>0.0184</c:v>
                </c:pt>
                <c:pt idx="8">
                  <c:v>0.0171</c:v>
                </c:pt>
                <c:pt idx="9">
                  <c:v>0.0169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8"/>
        <c:axId val="432351464"/>
        <c:axId val="432352248"/>
      </c:barChart>
      <c:catAx>
        <c:axId val="432351464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inorGridlines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248"/>
        <c:crosses val="autoZero"/>
        <c:auto val="1"/>
        <c:lblAlgn val="ctr"/>
        <c:lblOffset val="100"/>
        <c:noMultiLvlLbl val="1"/>
      </c:catAx>
      <c:valAx>
        <c:axId val="432352248"/>
        <c:scaling>
          <c:orientation val="minMax"/>
        </c:scaling>
        <c:delete val="1"/>
        <c:axPos val="l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14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16781009508264"/>
          <c:w val="0.94965408657515"/>
          <c:h val="0.7521897333537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1000以下</c:v>
                </c:pt>
                <c:pt idx="1">
                  <c:v>1000-3000</c:v>
                </c:pt>
                <c:pt idx="2">
                  <c:v>3000-5000</c:v>
                </c:pt>
                <c:pt idx="3">
                  <c:v>5000以上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0.1996</c:v>
                </c:pt>
                <c:pt idx="1">
                  <c:v>0.6168</c:v>
                </c:pt>
                <c:pt idx="2">
                  <c:v>0.1016</c:v>
                </c:pt>
                <c:pt idx="3">
                  <c:v>0.082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9"/>
        <c:axId val="432352640"/>
        <c:axId val="432349896"/>
      </c:barChart>
      <c:catAx>
        <c:axId val="43235264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49896"/>
        <c:crosses val="autoZero"/>
        <c:auto val="1"/>
        <c:lblAlgn val="ctr"/>
        <c:lblOffset val="100"/>
        <c:noMultiLvlLbl val="1"/>
      </c:catAx>
      <c:valAx>
        <c:axId val="43234989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640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E6E6">
                  <a:lumMod val="5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高消费客户占比</c:v>
                </c:pt>
                <c:pt idx="1">
                  <c:v>一般消费客户占比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0.5039</c:v>
                </c:pt>
                <c:pt idx="1">
                  <c:v>0.4961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EFEFE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E7E6E6">
                  <a:lumMod val="50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高收入客户</c:v>
                </c:pt>
                <c:pt idx="1">
                  <c:v>一般收入客户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0.1908</c:v>
                </c:pt>
                <c:pt idx="1">
                  <c:v>0.8092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 lang="zh-CN" sz="1050">
          <a:solidFill>
            <a:schemeClr val="bg1"/>
          </a:solidFill>
          <a:latin typeface="Impact" panose="020B0806030902050204" pitchFamily="34" charset="0"/>
        </a:defRPr>
      </a:pPr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161105383495"/>
          <c:y val="0.0405972828009045"/>
          <c:w val="0.735282173249887"/>
          <c:h val="0.91880543439819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  <a:ln w="19050">
                <a:noFill/>
              </a:ln>
              <a:effectLst/>
            </c:spPr>
          </c:dPt>
          <c:dLbls>
            <c:dLbl>
              <c:idx val="9"/>
              <c:layout>
                <c:manualLayout>
                  <c:x val="-0.00700132381986347"/>
                  <c:y val="0.0073813241456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嘉兴</c:v>
                </c:pt>
                <c:pt idx="1">
                  <c:v>合肥</c:v>
                </c:pt>
                <c:pt idx="2">
                  <c:v>无锡</c:v>
                </c:pt>
                <c:pt idx="3">
                  <c:v>深圳</c:v>
                </c:pt>
                <c:pt idx="4">
                  <c:v>南京</c:v>
                </c:pt>
                <c:pt idx="5">
                  <c:v>南通</c:v>
                </c:pt>
                <c:pt idx="6">
                  <c:v>杭州</c:v>
                </c:pt>
                <c:pt idx="7">
                  <c:v>北京</c:v>
                </c:pt>
                <c:pt idx="8">
                  <c:v>苏州</c:v>
                </c:pt>
                <c:pt idx="9">
                  <c:v>上海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0.0022</c:v>
                </c:pt>
                <c:pt idx="1">
                  <c:v>0.0023</c:v>
                </c:pt>
                <c:pt idx="2">
                  <c:v>0.0023</c:v>
                </c:pt>
                <c:pt idx="3">
                  <c:v>0.0026</c:v>
                </c:pt>
                <c:pt idx="4">
                  <c:v>0.0027</c:v>
                </c:pt>
                <c:pt idx="5">
                  <c:v>0.003</c:v>
                </c:pt>
                <c:pt idx="6">
                  <c:v>0.0039</c:v>
                </c:pt>
                <c:pt idx="7">
                  <c:v>0.0045</c:v>
                </c:pt>
                <c:pt idx="8">
                  <c:v>0.0092</c:v>
                </c:pt>
                <c:pt idx="9">
                  <c:v>0.9674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51157080"/>
        <c:axId val="451161000"/>
      </c:barChart>
      <c:catAx>
        <c:axId val="451157080"/>
        <c:scaling>
          <c:orientation val="minMax"/>
        </c:scaling>
        <c:delete val="0"/>
        <c:axPos val="l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1000"/>
        <c:crosses val="autoZero"/>
        <c:auto val="1"/>
        <c:lblAlgn val="ctr"/>
        <c:lblOffset val="100"/>
        <c:noMultiLvlLbl val="1"/>
      </c:catAx>
      <c:valAx>
        <c:axId val="451161000"/>
        <c:scaling>
          <c:orientation val="minMax"/>
        </c:scaling>
        <c:delete val="1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1157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33796296296"/>
          <c:y val="0.0357609387643201"/>
          <c:w val="0.804661997831041"/>
          <c:h val="0.928478122471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浦东</c:v>
                </c:pt>
                <c:pt idx="1">
                  <c:v>金山</c:v>
                </c:pt>
                <c:pt idx="2">
                  <c:v>杨浦</c:v>
                </c:pt>
                <c:pt idx="3">
                  <c:v>普陀</c:v>
                </c:pt>
                <c:pt idx="4">
                  <c:v>长宁</c:v>
                </c:pt>
                <c:pt idx="5">
                  <c:v>徐汇</c:v>
                </c:pt>
                <c:pt idx="6">
                  <c:v>青浦</c:v>
                </c:pt>
                <c:pt idx="7">
                  <c:v>嘉定</c:v>
                </c:pt>
                <c:pt idx="8">
                  <c:v>松江</c:v>
                </c:pt>
                <c:pt idx="9">
                  <c:v>闵行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0.0048</c:v>
                </c:pt>
                <c:pt idx="1">
                  <c:v>0.0051</c:v>
                </c:pt>
                <c:pt idx="2">
                  <c:v>0.0056</c:v>
                </c:pt>
                <c:pt idx="3">
                  <c:v>0.0063</c:v>
                </c:pt>
                <c:pt idx="4">
                  <c:v>0.0117</c:v>
                </c:pt>
                <c:pt idx="5">
                  <c:v>0.0421</c:v>
                </c:pt>
                <c:pt idx="6">
                  <c:v>0.054</c:v>
                </c:pt>
                <c:pt idx="7">
                  <c:v>0.0615</c:v>
                </c:pt>
                <c:pt idx="8">
                  <c:v>0.3041</c:v>
                </c:pt>
                <c:pt idx="9">
                  <c:v>0.4906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1157472"/>
        <c:axId val="451164528"/>
      </c:barChart>
      <c:catAx>
        <c:axId val="45115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64528"/>
        <c:crosses val="autoZero"/>
        <c:auto val="1"/>
        <c:lblAlgn val="ctr"/>
        <c:lblOffset val="100"/>
        <c:noMultiLvlLbl val="0"/>
      </c:catAx>
      <c:valAx>
        <c:axId val="4511645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8324082316972"/>
          <c:y val="0.0430867226313435"/>
          <c:w val="0.974804386814163"/>
          <c:h val="0.757358646984357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gradFill flip="none" rotWithShape="1">
              <a:gsLst>
                <a:gs pos="0">
                  <a:srgbClr val="76717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cap="sq">
              <a:noFill/>
              <a:bevel/>
            </a:ln>
            <a:effectLst/>
          </c:spPr>
          <c:dLbls>
            <c:dLbl>
              <c:idx val="0"/>
              <c:layout>
                <c:manualLayout>
                  <c:x val="0.019361857198489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50933661722628"/>
                  <c:y val="-1.15928278148364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苏州</c:v>
                </c:pt>
                <c:pt idx="1">
                  <c:v>镇江</c:v>
                </c:pt>
                <c:pt idx="2">
                  <c:v>香港特别行政区</c:v>
                </c:pt>
                <c:pt idx="3">
                  <c:v>阜阳</c:v>
                </c:pt>
                <c:pt idx="4">
                  <c:v>金华</c:v>
                </c:pt>
                <c:pt idx="5">
                  <c:v>重庆</c:v>
                </c:pt>
                <c:pt idx="6">
                  <c:v>黄山</c:v>
                </c:pt>
                <c:pt idx="7">
                  <c:v>青岛</c:v>
                </c:pt>
                <c:pt idx="8">
                  <c:v>马鞍山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0.1665</c:v>
                </c:pt>
                <c:pt idx="1">
                  <c:v>0.059</c:v>
                </c:pt>
                <c:pt idx="2">
                  <c:v>0.0463</c:v>
                </c:pt>
                <c:pt idx="3">
                  <c:v>0.0459</c:v>
                </c:pt>
                <c:pt idx="4">
                  <c:v>0.0366</c:v>
                </c:pt>
                <c:pt idx="5">
                  <c:v>0.0357</c:v>
                </c:pt>
                <c:pt idx="6">
                  <c:v>0.0336</c:v>
                </c:pt>
                <c:pt idx="7">
                  <c:v>0.0329</c:v>
                </c:pt>
                <c:pt idx="8">
                  <c:v>0.0312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160608"/>
        <c:axId val="451158648"/>
      </c:areaChart>
      <c:catAx>
        <c:axId val="45116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1158648"/>
        <c:crosses val="autoZero"/>
        <c:auto val="1"/>
        <c:lblAlgn val="ctr"/>
        <c:lblOffset val="100"/>
        <c:noMultiLvlLbl val="0"/>
      </c:catAx>
      <c:valAx>
        <c:axId val="451158648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rgbClr val="F36639"/>
              </a:solidFill>
              <a:prstDash val="sysDot"/>
              <a:miter lim="800000"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451160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25355247979062"/>
          <c:y val="0.0042327746070852"/>
          <c:w val="0.974928950404189"/>
          <c:h val="0.8657860495747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上海市</c:v>
                </c:pt>
                <c:pt idx="1">
                  <c:v>苏州市</c:v>
                </c:pt>
                <c:pt idx="2">
                  <c:v>杭州市</c:v>
                </c:pt>
                <c:pt idx="3">
                  <c:v>南京市</c:v>
                </c:pt>
                <c:pt idx="4">
                  <c:v>无锡市</c:v>
                </c:pt>
                <c:pt idx="5">
                  <c:v>成都市</c:v>
                </c:pt>
                <c:pt idx="6">
                  <c:v>深圳市</c:v>
                </c:pt>
                <c:pt idx="7">
                  <c:v>广州市</c:v>
                </c:pt>
                <c:pt idx="8">
                  <c:v>北京市</c:v>
                </c:pt>
                <c:pt idx="9">
                  <c:v>重庆市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0.8024</c:v>
                </c:pt>
                <c:pt idx="1">
                  <c:v>0.0492</c:v>
                </c:pt>
                <c:pt idx="2">
                  <c:v>0.0323</c:v>
                </c:pt>
                <c:pt idx="3">
                  <c:v>0.0268</c:v>
                </c:pt>
                <c:pt idx="4">
                  <c:v>0.0202</c:v>
                </c:pt>
                <c:pt idx="5">
                  <c:v>0.0159</c:v>
                </c:pt>
                <c:pt idx="6">
                  <c:v>0.0139</c:v>
                </c:pt>
                <c:pt idx="7">
                  <c:v>0.0136</c:v>
                </c:pt>
                <c:pt idx="8">
                  <c:v>0.0129</c:v>
                </c:pt>
                <c:pt idx="9">
                  <c:v>0.0129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1160216"/>
        <c:axId val="451161392"/>
      </c:barChart>
      <c:catAx>
        <c:axId val="451160216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1392"/>
        <c:crosses val="autoZero"/>
        <c:auto val="1"/>
        <c:lblAlgn val="ctr"/>
        <c:lblOffset val="100"/>
        <c:noMultiLvlLbl val="1"/>
      </c:catAx>
      <c:valAx>
        <c:axId val="451161392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116021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58696565594764"/>
          <c:y val="0.194735580004932"/>
          <c:w val="0.948260686881047"/>
          <c:h val="0.66972513405108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自拍美颜</c:v>
                </c:pt>
                <c:pt idx="1">
                  <c:v>综合视频</c:v>
                </c:pt>
                <c:pt idx="2">
                  <c:v>社交直播</c:v>
                </c:pt>
                <c:pt idx="3">
                  <c:v>短视频DIY</c:v>
                </c:pt>
                <c:pt idx="4">
                  <c:v>游戏直播</c:v>
                </c:pt>
                <c:pt idx="5">
                  <c:v>体育直播</c:v>
                </c:pt>
                <c:pt idx="6">
                  <c:v>综合直播</c:v>
                </c:pt>
                <c:pt idx="7">
                  <c:v>体育视频</c:v>
                </c:pt>
                <c:pt idx="8">
                  <c:v>秀场直播</c:v>
                </c:pt>
                <c:pt idx="9">
                  <c:v>电视直播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0.4175</c:v>
                </c:pt>
                <c:pt idx="1">
                  <c:v>0.3802</c:v>
                </c:pt>
                <c:pt idx="2">
                  <c:v>0.0614</c:v>
                </c:pt>
                <c:pt idx="3">
                  <c:v>0.0459</c:v>
                </c:pt>
                <c:pt idx="4">
                  <c:v>0.0375</c:v>
                </c:pt>
                <c:pt idx="5">
                  <c:v>0.0177</c:v>
                </c:pt>
                <c:pt idx="6">
                  <c:v>0.0159</c:v>
                </c:pt>
                <c:pt idx="7">
                  <c:v>0.01</c:v>
                </c:pt>
                <c:pt idx="8">
                  <c:v>0.0094</c:v>
                </c:pt>
                <c:pt idx="9">
                  <c:v>0.0044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71"/>
        <c:axId val="369711632"/>
        <c:axId val="367645352"/>
      </c:barChart>
      <c:catAx>
        <c:axId val="36971163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645352"/>
        <c:crosses val="autoZero"/>
        <c:auto val="1"/>
        <c:lblAlgn val="ctr"/>
        <c:lblOffset val="100"/>
        <c:noMultiLvlLbl val="1"/>
      </c:catAx>
      <c:valAx>
        <c:axId val="367645352"/>
        <c:scaling>
          <c:orientation val="minMax"/>
        </c:scaling>
        <c:delete val="0"/>
        <c:axPos val="l"/>
        <c:numFmt formatCode="0.00%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16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 sz="800">
          <a:solidFill>
            <a:schemeClr val="bg1"/>
          </a:solidFill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3755423698"/>
          <c:y val="0.136170493920142"/>
          <c:w val="0.824831015544078"/>
          <c:h val="0.82334638626576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5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6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7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8"/>
            <c:invertIfNegative val="1"/>
            <c:bubble3D val="0"/>
            <c:spPr>
              <a:solidFill>
                <a:srgbClr val="F36639"/>
              </a:solidFill>
            </c:spPr>
          </c:dPt>
          <c:dPt>
            <c:idx val="9"/>
            <c:invertIfNegative val="1"/>
            <c:bubble3D val="0"/>
            <c:spPr>
              <a:solidFill>
                <a:srgbClr val="F36639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其他</c:v>
                </c:pt>
                <c:pt idx="1">
                  <c:v>金立</c:v>
                </c:pt>
                <c:pt idx="2">
                  <c:v>一加</c:v>
                </c:pt>
                <c:pt idx="3">
                  <c:v>荣耀</c:v>
                </c:pt>
                <c:pt idx="4">
                  <c:v>三星</c:v>
                </c:pt>
                <c:pt idx="5">
                  <c:v>vivo</c:v>
                </c:pt>
                <c:pt idx="6">
                  <c:v>小米</c:v>
                </c:pt>
                <c:pt idx="7">
                  <c:v>oppo</c:v>
                </c:pt>
                <c:pt idx="8">
                  <c:v>华为</c:v>
                </c:pt>
                <c:pt idx="9">
                  <c:v>苹果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0.1926</c:v>
                </c:pt>
                <c:pt idx="1">
                  <c:v>0.0162</c:v>
                </c:pt>
                <c:pt idx="2">
                  <c:v>0.0237</c:v>
                </c:pt>
                <c:pt idx="3">
                  <c:v>0.0284</c:v>
                </c:pt>
                <c:pt idx="4">
                  <c:v>0.0425</c:v>
                </c:pt>
                <c:pt idx="5">
                  <c:v>0.0438</c:v>
                </c:pt>
                <c:pt idx="6">
                  <c:v>0.1072</c:v>
                </c:pt>
                <c:pt idx="7">
                  <c:v>0.1244</c:v>
                </c:pt>
                <c:pt idx="8">
                  <c:v>0.1743</c:v>
                </c:pt>
                <c:pt idx="9">
                  <c:v>0.2469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31672976"/>
        <c:axId val="369710848"/>
      </c:barChart>
      <c:catAx>
        <c:axId val="431672976"/>
        <c:scaling>
          <c:orientation val="minMax"/>
        </c:scaling>
        <c:delete val="0"/>
        <c:axPos val="l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710848"/>
        <c:crosses val="autoZero"/>
        <c:auto val="1"/>
        <c:lblAlgn val="ctr"/>
        <c:lblOffset val="100"/>
        <c:noMultiLvlLbl val="1"/>
      </c:catAx>
      <c:valAx>
        <c:axId val="369710848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167297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9582467796131"/>
          <c:y val="0.261090909396042"/>
          <c:w val="0.915661062006791"/>
          <c:h val="0.60539778079020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动作竞速</c:v>
                </c:pt>
                <c:pt idx="1">
                  <c:v>休闲益智</c:v>
                </c:pt>
                <c:pt idx="2">
                  <c:v>麻将棋牌</c:v>
                </c:pt>
                <c:pt idx="3">
                  <c:v>宝石消除</c:v>
                </c:pt>
                <c:pt idx="4">
                  <c:v>经营策略</c:v>
                </c:pt>
                <c:pt idx="5">
                  <c:v>角色扮演</c:v>
                </c:pt>
                <c:pt idx="6">
                  <c:v>网络游戏</c:v>
                </c:pt>
                <c:pt idx="7">
                  <c:v>游戏视频</c:v>
                </c:pt>
                <c:pt idx="8">
                  <c:v>神话修真</c:v>
                </c:pt>
                <c:pt idx="9">
                  <c:v>武侠金庸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0.3102</c:v>
                </c:pt>
                <c:pt idx="1">
                  <c:v>0.1953</c:v>
                </c:pt>
                <c:pt idx="2">
                  <c:v>0.1945</c:v>
                </c:pt>
                <c:pt idx="3">
                  <c:v>0.1604</c:v>
                </c:pt>
                <c:pt idx="4">
                  <c:v>0.0665</c:v>
                </c:pt>
                <c:pt idx="5">
                  <c:v>0.0328</c:v>
                </c:pt>
                <c:pt idx="6">
                  <c:v>0.0299</c:v>
                </c:pt>
                <c:pt idx="7">
                  <c:v>0.0082</c:v>
                </c:pt>
                <c:pt idx="8">
                  <c:v>0.0015</c:v>
                </c:pt>
                <c:pt idx="9">
                  <c:v>0.0007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214"/>
        <c:overlap val="-27"/>
        <c:axId val="453581872"/>
        <c:axId val="453579520"/>
      </c:barChart>
      <c:catAx>
        <c:axId val="453581872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79520"/>
        <c:crosses val="autoZero"/>
        <c:auto val="1"/>
        <c:lblAlgn val="ctr"/>
        <c:lblOffset val="100"/>
        <c:noMultiLvlLbl val="1"/>
      </c:catAx>
      <c:valAx>
        <c:axId val="453579520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25266524116503"/>
          <c:y val="0.0619139613102005"/>
          <c:w val="0.874946695176699"/>
          <c:h val="0.769220473533222"/>
        </c:manualLayout>
      </c:layout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</a:ln>
            <a:effectLst/>
          </c:spPr>
          <c:dLbls>
            <c:dLbl>
              <c:idx val="0"/>
              <c:layout>
                <c:manualLayout>
                  <c:x val="0.0432876824388348"/>
                  <c:y val="-0.3602266839866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Sheet1!$A$2:$A$9</c:f>
              <c:strCache>
                <c:ptCount val="8"/>
                <c:pt idx="0">
                  <c:v>股票</c:v>
                </c:pt>
                <c:pt idx="1">
                  <c:v>综合理财</c:v>
                </c:pt>
                <c:pt idx="2">
                  <c:v>基金</c:v>
                </c:pt>
                <c:pt idx="3">
                  <c:v>外汇</c:v>
                </c:pt>
                <c:pt idx="4">
                  <c:v>期货</c:v>
                </c:pt>
                <c:pt idx="5">
                  <c:v>虚拟货币</c:v>
                </c:pt>
                <c:pt idx="6">
                  <c:v>贵金属</c:v>
                </c:pt>
                <c:pt idx="7">
                  <c:v>收藏品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0.6627</c:v>
                </c:pt>
                <c:pt idx="1">
                  <c:v>0.2152</c:v>
                </c:pt>
                <c:pt idx="2">
                  <c:v>0.053</c:v>
                </c:pt>
                <c:pt idx="3">
                  <c:v>0.0298</c:v>
                </c:pt>
                <c:pt idx="4">
                  <c:v>0.0198</c:v>
                </c:pt>
                <c:pt idx="5">
                  <c:v>0.0121</c:v>
                </c:pt>
                <c:pt idx="6">
                  <c:v>0.0062</c:v>
                </c:pt>
                <c:pt idx="7">
                  <c:v>0.0022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4616"/>
        <c:axId val="453580304"/>
      </c:areaChart>
      <c:catAx>
        <c:axId val="45358461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0304"/>
        <c:crosses val="autoZero"/>
        <c:auto val="1"/>
        <c:lblAlgn val="ctr"/>
        <c:lblOffset val="100"/>
        <c:noMultiLvlLbl val="1"/>
      </c:catAx>
      <c:valAx>
        <c:axId val="453580304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461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rgbClr val="F36639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0599202938675309"/>
                  <c:y val="-0.36084651247828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76938932729715"/>
                      <c:h val="0.12020912035538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综合新闻</c:v>
                </c:pt>
                <c:pt idx="1">
                  <c:v>旅游攻略</c:v>
                </c:pt>
                <c:pt idx="2">
                  <c:v>论坛微博</c:v>
                </c:pt>
                <c:pt idx="3">
                  <c:v>读邮件</c:v>
                </c:pt>
                <c:pt idx="4">
                  <c:v>健身攻略</c:v>
                </c:pt>
                <c:pt idx="5">
                  <c:v>外文阅读</c:v>
                </c:pt>
                <c:pt idx="6">
                  <c:v>交规学习</c:v>
                </c:pt>
                <c:pt idx="7">
                  <c:v>医疗咨询</c:v>
                </c:pt>
                <c:pt idx="8">
                  <c:v>育儿宝典</c:v>
                </c:pt>
                <c:pt idx="9">
                  <c:v>汽车资讯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0.2077</c:v>
                </c:pt>
                <c:pt idx="1">
                  <c:v>0.1607</c:v>
                </c:pt>
                <c:pt idx="2">
                  <c:v>0.1412</c:v>
                </c:pt>
                <c:pt idx="3">
                  <c:v>0.1089</c:v>
                </c:pt>
                <c:pt idx="4">
                  <c:v>0.1072</c:v>
                </c:pt>
                <c:pt idx="5">
                  <c:v>0.0929</c:v>
                </c:pt>
                <c:pt idx="6">
                  <c:v>0.0585</c:v>
                </c:pt>
                <c:pt idx="7">
                  <c:v>0.0427</c:v>
                </c:pt>
                <c:pt idx="8">
                  <c:v>0.041</c:v>
                </c:pt>
                <c:pt idx="9">
                  <c:v>0.0392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580696"/>
        <c:axId val="453581088"/>
      </c:areaChart>
      <c:catAx>
        <c:axId val="453580696"/>
        <c:scaling>
          <c:orientation val="minMax"/>
        </c:scaling>
        <c:delete val="0"/>
        <c:axPos val="b"/>
        <c:numFmt formatCode="General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1088"/>
        <c:crosses val="autoZero"/>
        <c:auto val="1"/>
        <c:lblAlgn val="ctr"/>
        <c:lblOffset val="100"/>
        <c:noMultiLvlLbl val="1"/>
      </c:catAx>
      <c:valAx>
        <c:axId val="453581088"/>
        <c:scaling>
          <c:orientation val="minMax"/>
        </c:scaling>
        <c:delete val="0"/>
        <c:axPos val="l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</a:p>
        </c:txPr>
        <c:crossAx val="453580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85000"/>
            </a:schemeClr>
          </a:solidFill>
          <a:latin typeface="+mn-ea"/>
          <a:ea typeface="+mn-ea"/>
        </a:defRPr>
      </a:pPr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353994000666593"/>
          <c:y val="0.161673425532297"/>
          <c:w val="0.951666851831278"/>
          <c:h val="0.72847129826154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影音图像</c:v>
                </c:pt>
              </c:strCache>
            </c:strRef>
          </c:tx>
          <c:spPr>
            <a:ln w="22225" cap="rnd">
              <a:solidFill>
                <a:srgbClr val="FFCC9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C99"/>
              </a:solidFill>
              <a:ln w="9525">
                <a:solidFill>
                  <a:srgbClr val="FFCC9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3.26</c:v>
                </c:pt>
                <c:pt idx="1">
                  <c:v>1.45</c:v>
                </c:pt>
                <c:pt idx="2">
                  <c:v>0.82</c:v>
                </c:pt>
                <c:pt idx="3">
                  <c:v>0.51</c:v>
                </c:pt>
                <c:pt idx="4">
                  <c:v>0.51</c:v>
                </c:pt>
                <c:pt idx="5">
                  <c:v>0.72</c:v>
                </c:pt>
                <c:pt idx="6">
                  <c:v>1.56</c:v>
                </c:pt>
                <c:pt idx="7">
                  <c:v>2.56</c:v>
                </c:pt>
                <c:pt idx="8">
                  <c:v>3.2</c:v>
                </c:pt>
                <c:pt idx="9">
                  <c:v>3.29</c:v>
                </c:pt>
                <c:pt idx="10">
                  <c:v>3.86</c:v>
                </c:pt>
                <c:pt idx="11">
                  <c:v>4.65</c:v>
                </c:pt>
                <c:pt idx="12">
                  <c:v>5.53</c:v>
                </c:pt>
                <c:pt idx="13">
                  <c:v>4.35</c:v>
                </c:pt>
                <c:pt idx="14">
                  <c:v>4.28</c:v>
                </c:pt>
                <c:pt idx="15">
                  <c:v>4.36</c:v>
                </c:pt>
                <c:pt idx="16">
                  <c:v>4.75</c:v>
                </c:pt>
                <c:pt idx="17">
                  <c:v>5.66</c:v>
                </c:pt>
                <c:pt idx="18">
                  <c:v>6.58</c:v>
                </c:pt>
                <c:pt idx="19">
                  <c:v>7.28</c:v>
                </c:pt>
                <c:pt idx="20">
                  <c:v>8.14</c:v>
                </c:pt>
                <c:pt idx="21">
                  <c:v>8.82</c:v>
                </c:pt>
                <c:pt idx="22">
                  <c:v>8.1</c:v>
                </c:pt>
                <c:pt idx="23">
                  <c:v>5.77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游戏娱乐</c:v>
                </c:pt>
              </c:strCache>
            </c:strRef>
          </c:tx>
          <c:spPr>
            <a:ln w="22225" cap="rnd">
              <a:solidFill>
                <a:srgbClr val="0E2C3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E2C3B"/>
              </a:solidFill>
              <a:ln w="9525">
                <a:solidFill>
                  <a:srgbClr val="0E2C3B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5.76</c:v>
                </c:pt>
                <c:pt idx="11">
                  <c:v>6.33</c:v>
                </c:pt>
                <c:pt idx="12">
                  <c:v>7.18</c:v>
                </c:pt>
                <c:pt idx="13">
                  <c:v>5.68</c:v>
                </c:pt>
                <c:pt idx="14">
                  <c:v>6.67</c:v>
                </c:pt>
                <c:pt idx="15">
                  <c:v>6.05</c:v>
                </c:pt>
                <c:pt idx="16">
                  <c:v>7.15</c:v>
                </c:pt>
                <c:pt idx="17">
                  <c:v>7.45</c:v>
                </c:pt>
                <c:pt idx="18">
                  <c:v>7.84</c:v>
                </c:pt>
                <c:pt idx="19">
                  <c:v>7.81</c:v>
                </c:pt>
                <c:pt idx="20">
                  <c:v>7.59</c:v>
                </c:pt>
                <c:pt idx="21">
                  <c:v>8.93</c:v>
                </c:pt>
                <c:pt idx="22">
                  <c:v>8.42</c:v>
                </c:pt>
                <c:pt idx="23">
                  <c:v>7.15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金融理财</c:v>
                </c:pt>
              </c:strCache>
            </c:strRef>
          </c:tx>
          <c:spPr>
            <a:ln w="22225" cap="rnd">
              <a:solidFill>
                <a:srgbClr val="BFBFB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BFBF"/>
              </a:solidFill>
              <a:ln w="9525">
                <a:solidFill>
                  <a:srgbClr val="BFBFBF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1.64</c:v>
                </c:pt>
                <c:pt idx="1">
                  <c:v>0.38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1.23</c:v>
                </c:pt>
                <c:pt idx="7">
                  <c:v>2.69</c:v>
                </c:pt>
                <c:pt idx="8">
                  <c:v>4.52</c:v>
                </c:pt>
                <c:pt idx="9">
                  <c:v>7.41</c:v>
                </c:pt>
                <c:pt idx="10">
                  <c:v>9.11</c:v>
                </c:pt>
                <c:pt idx="11">
                  <c:v>8.06</c:v>
                </c:pt>
                <c:pt idx="12">
                  <c:v>6.79</c:v>
                </c:pt>
                <c:pt idx="13">
                  <c:v>6.24</c:v>
                </c:pt>
                <c:pt idx="14">
                  <c:v>6.67</c:v>
                </c:pt>
                <c:pt idx="15">
                  <c:v>6.73</c:v>
                </c:pt>
                <c:pt idx="16">
                  <c:v>6.49</c:v>
                </c:pt>
                <c:pt idx="17">
                  <c:v>6.71</c:v>
                </c:pt>
                <c:pt idx="18">
                  <c:v>5.26</c:v>
                </c:pt>
                <c:pt idx="19">
                  <c:v>4.75</c:v>
                </c:pt>
                <c:pt idx="20">
                  <c:v>4.62</c:v>
                </c:pt>
                <c:pt idx="21">
                  <c:v>4.23</c:v>
                </c:pt>
                <c:pt idx="22">
                  <c:v>3.78</c:v>
                </c:pt>
                <c:pt idx="23">
                  <c:v>2.68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新闻资讯</c:v>
                </c:pt>
              </c:strCache>
            </c:strRef>
          </c:tx>
          <c:spPr>
            <a:ln w="22225" cap="rnd">
              <a:solidFill>
                <a:srgbClr val="F3663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6639"/>
              </a:solidFill>
              <a:ln w="9525">
                <a:solidFill>
                  <a:srgbClr val="F36639"/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2.17</c:v>
                </c:pt>
                <c:pt idx="1">
                  <c:v>1.02</c:v>
                </c:pt>
                <c:pt idx="2">
                  <c:v>0.6</c:v>
                </c:pt>
                <c:pt idx="3">
                  <c:v>0.51</c:v>
                </c:pt>
                <c:pt idx="4">
                  <c:v>0.78</c:v>
                </c:pt>
                <c:pt idx="5">
                  <c:v>1.67</c:v>
                </c:pt>
                <c:pt idx="6">
                  <c:v>3.51</c:v>
                </c:pt>
                <c:pt idx="7">
                  <c:v>5.13</c:v>
                </c:pt>
                <c:pt idx="8">
                  <c:v>5.53</c:v>
                </c:pt>
                <c:pt idx="9">
                  <c:v>4.97</c:v>
                </c:pt>
                <c:pt idx="10">
                  <c:v>4.86</c:v>
                </c:pt>
                <c:pt idx="11">
                  <c:v>4.96</c:v>
                </c:pt>
                <c:pt idx="12">
                  <c:v>5.44</c:v>
                </c:pt>
                <c:pt idx="13">
                  <c:v>4.77</c:v>
                </c:pt>
                <c:pt idx="14">
                  <c:v>4.75</c:v>
                </c:pt>
                <c:pt idx="15">
                  <c:v>4.94</c:v>
                </c:pt>
                <c:pt idx="16">
                  <c:v>5.05</c:v>
                </c:pt>
                <c:pt idx="17">
                  <c:v>5.33</c:v>
                </c:pt>
                <c:pt idx="18">
                  <c:v>5.59</c:v>
                </c:pt>
                <c:pt idx="19">
                  <c:v>5.93</c:v>
                </c:pt>
                <c:pt idx="20">
                  <c:v>6.43</c:v>
                </c:pt>
                <c:pt idx="21">
                  <c:v>6.74</c:v>
                </c:pt>
                <c:pt idx="22">
                  <c:v>5.65</c:v>
                </c:pt>
                <c:pt idx="23">
                  <c:v>3.65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通讯社交</c:v>
                </c:pt>
              </c:strCache>
            </c:strRef>
          </c:tx>
          <c:spPr>
            <a:ln w="22225" cap="rnd">
              <a:solidFill>
                <a:sysClr val="windowText" lastClr="000000">
                  <a:lumMod val="50000"/>
                  <a:lumOff val="50000"/>
                </a:sys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ysClr val="windowText" lastClr="000000">
                  <a:lumMod val="65000"/>
                  <a:lumOff val="35000"/>
                </a:sysClr>
              </a:solidFill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</a:ln>
              <a:effectLst/>
            </c:spPr>
          </c:marker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Sheet1!$F$2:$F$25</c:f>
              <c:numCache>
                <c:formatCode>General</c:formatCode>
                <c:ptCount val="24"/>
                <c:pt idx="0">
                  <c:v>1.37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2.69</c:v>
                </c:pt>
                <c:pt idx="8">
                  <c:v>4.88</c:v>
                </c:pt>
                <c:pt idx="9">
                  <c:v>5.28</c:v>
                </c:pt>
                <c:pt idx="10">
                  <c:v>5.28</c:v>
                </c:pt>
                <c:pt idx="11">
                  <c:v>5.75</c:v>
                </c:pt>
                <c:pt idx="12">
                  <c:v>5.63</c:v>
                </c:pt>
                <c:pt idx="13">
                  <c:v>5.24</c:v>
                </c:pt>
                <c:pt idx="14">
                  <c:v>4.98</c:v>
                </c:pt>
                <c:pt idx="15">
                  <c:v>6.32</c:v>
                </c:pt>
                <c:pt idx="16">
                  <c:v>6.57</c:v>
                </c:pt>
                <c:pt idx="17">
                  <c:v>6.2</c:v>
                </c:pt>
                <c:pt idx="18">
                  <c:v>5.47</c:v>
                </c:pt>
                <c:pt idx="19">
                  <c:v>5.85</c:v>
                </c:pt>
                <c:pt idx="20">
                  <c:v>7.81</c:v>
                </c:pt>
                <c:pt idx="21">
                  <c:v>8.72</c:v>
                </c:pt>
                <c:pt idx="22">
                  <c:v>7.03</c:v>
                </c:pt>
                <c:pt idx="23">
                  <c:v>4.95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483119976"/>
        <c:axId val="483125856"/>
      </c:lineChart>
      <c:catAx>
        <c:axId val="48311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5856"/>
        <c:crosses val="autoZero"/>
        <c:auto val="1"/>
        <c:lblAlgn val="ctr"/>
        <c:lblOffset val="100"/>
        <c:noMultiLvlLbl val="0"/>
      </c:catAx>
      <c:valAx>
        <c:axId val="48312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1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994270150562"/>
          <c:y val="0.11146928216708"/>
          <c:w val="0.712536913721641"/>
          <c:h val="0.836511719488283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dLbl>
              <c:idx val="1"/>
              <c:layout>
                <c:manualLayout>
                  <c:x val="0.00930563736109353"/>
                  <c:y val="0.0016893359884210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重度</c:v>
                </c:pt>
                <c:pt idx="1">
                  <c:v>高度</c:v>
                </c:pt>
                <c:pt idx="2">
                  <c:v>中度</c:v>
                </c:pt>
                <c:pt idx="3">
                  <c:v>一般</c:v>
                </c:pt>
                <c:pt idx="4">
                  <c:v>不活跃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0.0082</c:v>
                </c:pt>
                <c:pt idx="1">
                  <c:v>0.6759</c:v>
                </c:pt>
                <c:pt idx="2">
                  <c:v>0.2827</c:v>
                </c:pt>
                <c:pt idx="3">
                  <c:v>0.0201</c:v>
                </c:pt>
                <c:pt idx="4">
                  <c:v>0.0131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5"/>
        <c:axId val="452781912"/>
        <c:axId val="452787792"/>
      </c:barChart>
      <c:catAx>
        <c:axId val="452781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2787792"/>
        <c:crosses val="autoZero"/>
        <c:auto val="1"/>
        <c:lblAlgn val="ctr"/>
        <c:lblOffset val="100"/>
        <c:noMultiLvlLbl val="1"/>
      </c:catAx>
      <c:valAx>
        <c:axId val="452787792"/>
        <c:scaling>
          <c:orientation val="minMax"/>
        </c:scaling>
        <c:delete val="1"/>
        <c:axPos val="b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27819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0655644954545"/>
          <c:y val="0.0465363559868006"/>
          <c:w val="0.622006562642481"/>
          <c:h val="0.906927288026399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1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6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7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8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Pt>
            <c:idx val="9"/>
            <c:invertIfNegative val="1"/>
            <c:bubble3D val="0"/>
            <c:spPr>
              <a:solidFill>
                <a:srgbClr val="40404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婚恋社交</c:v>
                </c:pt>
                <c:pt idx="1">
                  <c:v>校园社交</c:v>
                </c:pt>
                <c:pt idx="2">
                  <c:v>情侣社交</c:v>
                </c:pt>
                <c:pt idx="3">
                  <c:v>匿名社交</c:v>
                </c:pt>
                <c:pt idx="4">
                  <c:v>陌生人社交</c:v>
                </c:pt>
                <c:pt idx="5">
                  <c:v>妈妈社区</c:v>
                </c:pt>
                <c:pt idx="6">
                  <c:v>二次元</c:v>
                </c:pt>
                <c:pt idx="7">
                  <c:v>人脉社交</c:v>
                </c:pt>
                <c:pt idx="8">
                  <c:v>同城交友</c:v>
                </c:pt>
                <c:pt idx="9">
                  <c:v>熟人社交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0.0134</c:v>
                </c:pt>
                <c:pt idx="1">
                  <c:v>0.0268</c:v>
                </c:pt>
                <c:pt idx="2">
                  <c:v>0.0292</c:v>
                </c:pt>
                <c:pt idx="3">
                  <c:v>0.0307</c:v>
                </c:pt>
                <c:pt idx="4">
                  <c:v>0.0328</c:v>
                </c:pt>
                <c:pt idx="5">
                  <c:v>0.0392</c:v>
                </c:pt>
                <c:pt idx="6">
                  <c:v>0.0742</c:v>
                </c:pt>
                <c:pt idx="7">
                  <c:v>0.0902</c:v>
                </c:pt>
                <c:pt idx="8">
                  <c:v>0.1147</c:v>
                </c:pt>
                <c:pt idx="9">
                  <c:v>0.5487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5"/>
        <c:axId val="453582656"/>
        <c:axId val="453583048"/>
      </c:barChart>
      <c:catAx>
        <c:axId val="4535826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3583048"/>
        <c:crosses val="autoZero"/>
        <c:auto val="1"/>
        <c:lblAlgn val="ctr"/>
        <c:lblOffset val="100"/>
        <c:noMultiLvlLbl val="1"/>
      </c:catAx>
      <c:valAx>
        <c:axId val="453583048"/>
        <c:scaling>
          <c:orientation val="maxMin"/>
        </c:scaling>
        <c:delete val="1"/>
        <c:axPos val="b"/>
        <c:numFmt formatCode="0.00%" sourceLinked="1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826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404040">
                <a:alpha val="69804"/>
              </a:srgbClr>
            </a:solidFill>
            <a:ln w="18662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28808190563586"/>
                  <c:y val="0.008183395696822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 w="18662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Sheet1!$B$1:$F$1</c:f>
              <c:strCache>
                <c:ptCount val="5"/>
                <c:pt idx="4">
                  <c:v>Highest</c:v>
                </c:pt>
              </c:strCache>
            </c:strRef>
          </c:cat>
          <c:val>
            <c:numRef>
              <c:f>Sheet1!$B$2:$F$2</c:f>
              <c:numCache>
                <c:formatCode>0%</c:formatCode>
                <c:ptCount val="5"/>
                <c:pt idx="0">
                  <c:v>0.17</c:v>
                </c:pt>
                <c:pt idx="1" c:formatCode="0.00%">
                  <c:v>0.162</c:v>
                </c:pt>
                <c:pt idx="2" c:formatCode="0.00%">
                  <c:v>0.305</c:v>
                </c:pt>
                <c:pt idx="3" c:formatCode="0.00%">
                  <c:v>0.095</c:v>
                </c:pt>
                <c:pt idx="4" c:formatCode="0.00%">
                  <c:v>0.265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2785440"/>
        <c:axId val="452786224"/>
      </c:barChart>
      <c:catAx>
        <c:axId val="452785440"/>
        <c:scaling>
          <c:orientation val="minMax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6224"/>
        <c:crosses val="autoZero"/>
        <c:auto val="0"/>
        <c:lblAlgn val="ctr"/>
        <c:lblOffset val="100"/>
        <c:noMultiLvlLbl val="0"/>
      </c:catAx>
      <c:valAx>
        <c:axId val="452786224"/>
        <c:scaling>
          <c:orientation val="maxMin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2785440"/>
        <c:crosses val="autoZero"/>
        <c:crossBetween val="between"/>
      </c:valAx>
      <c:spPr>
        <a:noFill/>
        <a:ln w="1866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5191256830601"/>
          <c:y val="0.00319488817891374"/>
          <c:w val="0.934426229508197"/>
          <c:h val="0.884984025559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Dataset 1</c:v>
                </c:pt>
              </c:strCache>
            </c:strRef>
          </c:tx>
          <c:spPr>
            <a:solidFill>
              <a:srgbClr val="F36639"/>
            </a:solidFill>
            <a:ln w="18661"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 w="18661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rial" panose="020B0604020202020204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</c:numCache>
            </c:numRef>
          </c:cat>
          <c:val>
            <c:numRef>
              <c:f>Sheet1!$B$2:$F$2</c:f>
              <c:numCache>
                <c:formatCode>0%</c:formatCode>
                <c:ptCount val="5"/>
                <c:pt idx="0">
                  <c:v>0.15</c:v>
                </c:pt>
                <c:pt idx="1" c:formatCode="0.00%">
                  <c:v>0.161</c:v>
                </c:pt>
                <c:pt idx="2" c:formatCode="0.00%">
                  <c:v>0.345</c:v>
                </c:pt>
                <c:pt idx="3" c:formatCode="0.00%">
                  <c:v>0.068</c:v>
                </c:pt>
                <c:pt idx="4" c:formatCode="0.00%">
                  <c:v>0.273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3577168"/>
        <c:axId val="453583832"/>
      </c:barChart>
      <c:catAx>
        <c:axId val="4535771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2333" cap="flat" cmpd="sng" algn="ctr">
            <a:solidFill>
              <a:schemeClr val="tx1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83832"/>
        <c:crosses val="autoZero"/>
        <c:auto val="0"/>
        <c:lblAlgn val="ctr"/>
        <c:lblOffset val="100"/>
        <c:noMultiLvlLbl val="0"/>
      </c:catAx>
      <c:valAx>
        <c:axId val="453583832"/>
        <c:scaling>
          <c:orientation val="minMax"/>
        </c:scaling>
        <c:delete val="1"/>
        <c:axPos val="b"/>
        <c:numFmt formatCode="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320" b="1" i="0" u="none" strike="noStrike" kern="1200" baseline="0">
                <a:solidFill>
                  <a:schemeClr val="tx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pPr>
          </a:p>
        </c:txPr>
        <c:crossAx val="453577168"/>
        <c:crosses val="autoZero"/>
        <c:crossBetween val="between"/>
      </c:valAx>
      <c:spPr>
        <a:noFill/>
        <a:ln w="1866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320" b="1" i="0" u="none" strike="noStrike" baseline="0">
          <a:solidFill>
            <a:schemeClr val="tx1"/>
          </a:solidFill>
          <a:latin typeface="Arial Black" panose="020B0A04020102020204"/>
          <a:ea typeface="Arial Black" panose="020B0A04020102020204"/>
          <a:cs typeface="Arial Black" panose="020B0A04020102020204"/>
        </a:defRPr>
      </a:pPr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31985448328873"/>
          <c:y val="0.0040101873157266"/>
          <c:w val="0.875913673779559"/>
          <c:h val="0.760538082731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省外</c:v>
                </c:pt>
              </c:strCache>
            </c:strRef>
          </c:tx>
          <c:spPr>
            <a:solidFill>
              <a:srgbClr val="F36639"/>
            </a:solidFill>
          </c:spPr>
          <c:invertIfNegative val="0"/>
          <c:dLbls>
            <c:dLbl>
              <c:idx val="2"/>
              <c:layout>
                <c:manualLayout>
                  <c:x val="-0.00138223762080567"/>
                  <c:y val="0.014867721182229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751432298979"/>
                      <c:h val="0.05261329466945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"/>
                  <c:y val="-0.01486772118222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38212879176696"/>
                  <c:y val="0.026018512068901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苏州</c:v>
                </c:pt>
                <c:pt idx="1">
                  <c:v>镇江</c:v>
                </c:pt>
                <c:pt idx="2">
                  <c:v>阜阳</c:v>
                </c:pt>
                <c:pt idx="3">
                  <c:v>重庆</c:v>
                </c:pt>
                <c:pt idx="4">
                  <c:v>金华</c:v>
                </c:pt>
                <c:pt idx="5">
                  <c:v>黄山</c:v>
                </c:pt>
                <c:pt idx="6">
                  <c:v>青岛</c:v>
                </c:pt>
                <c:pt idx="7">
                  <c:v>马鞍山</c:v>
                </c:pt>
                <c:pt idx="8">
                  <c:v>黄冈</c:v>
                </c:pt>
                <c:pt idx="9">
                  <c:v>杭州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0.338</c:v>
                </c:pt>
                <c:pt idx="1">
                  <c:v>0.119</c:v>
                </c:pt>
                <c:pt idx="2">
                  <c:v>0.092</c:v>
                </c:pt>
                <c:pt idx="3">
                  <c:v>0.073</c:v>
                </c:pt>
                <c:pt idx="4">
                  <c:v>0.073</c:v>
                </c:pt>
                <c:pt idx="5">
                  <c:v>0.067</c:v>
                </c:pt>
                <c:pt idx="6">
                  <c:v>0.065</c:v>
                </c:pt>
                <c:pt idx="7">
                  <c:v>0.062</c:v>
                </c:pt>
                <c:pt idx="8">
                  <c:v>0.058</c:v>
                </c:pt>
                <c:pt idx="9">
                  <c:v>0.055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53578736"/>
        <c:axId val="452787008"/>
      </c:barChart>
      <c:catAx>
        <c:axId val="4535787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52787008"/>
        <c:crosses val="autoZero"/>
        <c:auto val="1"/>
        <c:lblAlgn val="ctr"/>
        <c:lblOffset val="100"/>
        <c:noMultiLvlLbl val="0"/>
      </c:catAx>
      <c:valAx>
        <c:axId val="45278700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53578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505236896482"/>
          <c:y val="0"/>
          <c:w val="0.675534512446553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36639"/>
            </a:solidFill>
          </c:spPr>
          <c:explosion val="0"/>
          <c:dPt>
            <c:idx val="0"/>
            <c:bubble3D val="0"/>
            <c:spPr>
              <a:solidFill>
                <a:srgbClr val="404040"/>
              </a:solidFill>
            </c:spPr>
          </c:dPt>
          <c:dPt>
            <c:idx val="1"/>
            <c:bubble3D val="0"/>
            <c:spPr>
              <a:solidFill>
                <a:srgbClr val="F36639"/>
              </a:solidFill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0"/>
                        <a:gd name="adj2" fmla="val 0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国内游</c:v>
                </c:pt>
                <c:pt idx="1">
                  <c:v>国外游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0.97</c:v>
                </c:pt>
                <c:pt idx="1">
                  <c:v>0.03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90"/>
        <c:holeSize val="64"/>
      </c:doughnutChart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034799406478"/>
          <c:y val="0.124705718001029"/>
          <c:w val="0.971296788823876"/>
          <c:h val="0.52060544008662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4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5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6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7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8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9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Sheet1!$A$2:$A$11</c:f>
              <c:strCache>
                <c:ptCount val="10"/>
                <c:pt idx="0">
                  <c:v>苹果 X</c:v>
                </c:pt>
                <c:pt idx="1">
                  <c:v>苹果7 plus</c:v>
                </c:pt>
                <c:pt idx="2">
                  <c:v>苹果7 </c:v>
                </c:pt>
                <c:pt idx="3">
                  <c:v>OPPO R9s</c:v>
                </c:pt>
                <c:pt idx="4">
                  <c:v>苹果8 plus</c:v>
                </c:pt>
                <c:pt idx="5">
                  <c:v>OPPO R9</c:v>
                </c:pt>
                <c:pt idx="6">
                  <c:v>苹果6s</c:v>
                </c:pt>
                <c:pt idx="7">
                  <c:v>苹果6s plus</c:v>
                </c:pt>
                <c:pt idx="8">
                  <c:v>苹果6</c:v>
                </c:pt>
                <c:pt idx="9">
                  <c:v>小米 8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0.0334</c:v>
                </c:pt>
                <c:pt idx="1">
                  <c:v>0.033</c:v>
                </c:pt>
                <c:pt idx="2">
                  <c:v>0.0315</c:v>
                </c:pt>
                <c:pt idx="3">
                  <c:v>0.0265</c:v>
                </c:pt>
                <c:pt idx="4">
                  <c:v>0.0249</c:v>
                </c:pt>
                <c:pt idx="5">
                  <c:v>0.021</c:v>
                </c:pt>
                <c:pt idx="6">
                  <c:v>0.0192</c:v>
                </c:pt>
                <c:pt idx="7">
                  <c:v>0.0184</c:v>
                </c:pt>
                <c:pt idx="8">
                  <c:v>0.0171</c:v>
                </c:pt>
                <c:pt idx="9">
                  <c:v>0.0169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8"/>
        <c:axId val="432351464"/>
        <c:axId val="432352248"/>
      </c:barChart>
      <c:catAx>
        <c:axId val="432351464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inorGridlines>
        <c:numFmt formatCode="General" sourceLinked="0"/>
        <c:majorTickMark val="out"/>
        <c:minorTickMark val="cross"/>
        <c:tickLblPos val="nextTo"/>
        <c:txPr>
          <a:bodyPr rot="0" spcFirstLastPara="0" vertOverflow="ellipsis" vert="eaVert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248"/>
        <c:crosses val="autoZero"/>
        <c:auto val="1"/>
        <c:lblAlgn val="ctr"/>
        <c:lblOffset val="100"/>
        <c:noMultiLvlLbl val="1"/>
      </c:catAx>
      <c:valAx>
        <c:axId val="432352248"/>
        <c:scaling>
          <c:orientation val="minMax"/>
        </c:scaling>
        <c:delete val="1"/>
        <c:axPos val="l"/>
        <c:numFmt formatCode="0.00%" sourceLinked="1"/>
        <c:majorTickMark val="none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14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民宿</c:v>
                </c:pt>
                <c:pt idx="1">
                  <c:v>快捷酒店</c:v>
                </c:pt>
                <c:pt idx="2">
                  <c:v>青年旅舍</c:v>
                </c:pt>
                <c:pt idx="3">
                  <c:v>星级酒店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0.487</c:v>
                </c:pt>
                <c:pt idx="1">
                  <c:v>0.348</c:v>
                </c:pt>
                <c:pt idx="2">
                  <c:v>0.164</c:v>
                </c:pt>
                <c:pt idx="3">
                  <c:v>0.0143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15656"/>
        <c:axId val="462116440"/>
      </c:barChart>
      <c:catAx>
        <c:axId val="462115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</a:p>
        </c:txPr>
        <c:crossAx val="462116440"/>
        <c:crosses val="autoZero"/>
        <c:auto val="1"/>
        <c:lblAlgn val="ctr"/>
        <c:lblOffset val="100"/>
        <c:noMultiLvlLbl val="0"/>
      </c:catAx>
      <c:valAx>
        <c:axId val="462116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2115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0.0310854691352709"/>
                  <c:y val="0.0080108712015618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40008350891795"/>
                  <c:y val="-0.03016368251061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380859598829317"/>
                  <c:y val="-0.0072696008760156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9924682765160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0.0001</c:v>
                </c:pt>
                <c:pt idx="1">
                  <c:v>0.1548</c:v>
                </c:pt>
                <c:pt idx="2">
                  <c:v>0.5924</c:v>
                </c:pt>
                <c:pt idx="3">
                  <c:v>0.1727</c:v>
                </c:pt>
                <c:pt idx="4">
                  <c:v>0.0801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0080036209508766"/>
                  <c:y val="0.032319958603343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75853308648148"/>
                  <c:y val="-0.0036348004380077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</c:v>
                </c:pt>
                <c:pt idx="1">
                  <c:v>0.1782</c:v>
                </c:pt>
                <c:pt idx="2">
                  <c:v>0.5718</c:v>
                </c:pt>
                <c:pt idx="3">
                  <c:v>0.1782</c:v>
                </c:pt>
                <c:pt idx="4">
                  <c:v>0.0718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0175010438614744"/>
                  <c:y val="-6.9124307223599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975604636033816"/>
                  <c:y val="-0.0002713221114355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72042570592368"/>
                  <c:y val="0.0072696008760154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63225542355421"/>
                  <c:y val="0.0072696008760155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217634056473896"/>
                  <c:y val="-0.0036348004380077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16岁以下</c:v>
                </c:pt>
                <c:pt idx="1">
                  <c:v>16-25岁</c:v>
                </c:pt>
                <c:pt idx="2">
                  <c:v>26-35岁</c:v>
                </c:pt>
                <c:pt idx="3">
                  <c:v>36-45岁</c:v>
                </c:pt>
                <c:pt idx="4">
                  <c:v>45岁以上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0.0001</c:v>
                </c:pt>
                <c:pt idx="1">
                  <c:v>0.2154</c:v>
                </c:pt>
                <c:pt idx="2">
                  <c:v>0.5525</c:v>
                </c:pt>
                <c:pt idx="3">
                  <c:v>0.1546</c:v>
                </c:pt>
                <c:pt idx="4">
                  <c:v>0.0773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122720"/>
        <c:axId val="483123896"/>
      </c:barChart>
      <c:catAx>
        <c:axId val="48312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3896"/>
        <c:crosses val="autoZero"/>
        <c:auto val="1"/>
        <c:lblAlgn val="ctr"/>
        <c:lblOffset val="100"/>
        <c:noMultiLvlLbl val="0"/>
      </c:catAx>
      <c:valAx>
        <c:axId val="48312389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08159449227243"/>
          <c:y val="0.0412941229329291"/>
          <c:w val="0.918368110154551"/>
          <c:h val="0.7606631652876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已婚已育</c:v>
                </c:pt>
                <c:pt idx="1">
                  <c:v>已婚未育</c:v>
                </c:pt>
                <c:pt idx="2">
                  <c:v>未婚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0.1948</c:v>
                </c:pt>
                <c:pt idx="1">
                  <c:v>0.3945</c:v>
                </c:pt>
                <c:pt idx="2">
                  <c:v>0.4106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已婚已育</c:v>
                </c:pt>
                <c:pt idx="1">
                  <c:v>已婚未育</c:v>
                </c:pt>
                <c:pt idx="2">
                  <c:v>未婚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0.1707</c:v>
                </c:pt>
                <c:pt idx="1">
                  <c:v>0.3392</c:v>
                </c:pt>
                <c:pt idx="2">
                  <c:v>0.49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0332898810658004"/>
                  <c:y val="-6.8822743175346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96843235801632"/>
                  <c:y val="-0.0037540111757208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48421617900816"/>
                  <c:y val="-0.007508022351441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已婚已育</c:v>
                </c:pt>
                <c:pt idx="1">
                  <c:v>已婚未育</c:v>
                </c:pt>
                <c:pt idx="2">
                  <c:v>未婚</c:v>
                </c:pt>
              </c:strCache>
            </c:strRef>
          </c:cat>
          <c:val>
            <c:numRef>
              <c:f>Sheet1!$D$2:$D$4</c:f>
              <c:numCache>
                <c:formatCode>0.00%</c:formatCode>
                <c:ptCount val="3"/>
                <c:pt idx="0">
                  <c:v>0.1603</c:v>
                </c:pt>
                <c:pt idx="1">
                  <c:v>0.3907</c:v>
                </c:pt>
                <c:pt idx="2">
                  <c:v>0.4489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7"/>
        <c:axId val="483124288"/>
        <c:axId val="483127032"/>
      </c:barChart>
      <c:catAx>
        <c:axId val="48312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7032"/>
        <c:crosses val="autoZero"/>
        <c:auto val="1"/>
        <c:lblAlgn val="ctr"/>
        <c:lblOffset val="100"/>
        <c:noMultiLvlLbl val="0"/>
      </c:catAx>
      <c:valAx>
        <c:axId val="48312703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59856100551208"/>
          <c:y val="0.0405832248063727"/>
          <c:w val="0.848028779889758"/>
          <c:h val="0.8044879178481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0138152935046173"/>
                  <c:y val="0.025825688513146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581106615915"/>
                      <c:h val="0.0971194466250404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0.00%</c:formatCode>
                <c:ptCount val="1"/>
                <c:pt idx="0">
                  <c:v>0.0295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0.00%</c:formatCode>
                <c:ptCount val="1"/>
                <c:pt idx="0">
                  <c:v>0.0383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0.00%</c:formatCode>
                <c:ptCount val="1"/>
                <c:pt idx="0">
                  <c:v>0.052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4"/>
        <c:overlap val="-100"/>
        <c:axId val="483115272"/>
        <c:axId val="483119192"/>
      </c:barChart>
      <c:catAx>
        <c:axId val="483115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19192"/>
        <c:crosses val="autoZero"/>
        <c:auto val="1"/>
        <c:lblAlgn val="ctr"/>
        <c:lblOffset val="100"/>
        <c:noMultiLvlLbl val="0"/>
      </c:catAx>
      <c:valAx>
        <c:axId val="48311919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15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</a:defRPr>
      </a:pPr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97737527857736"/>
          <c:y val="0.037287936538441"/>
          <c:w val="0.964699240017011"/>
          <c:h val="0.7767645242169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2"/>
              <c:layout>
                <c:manualLayout>
                  <c:x val="-0.00616543562929197"/>
                  <c:y val="-0.0098919441408924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2780014388925"/>
                  <c:y val="0.003297314713630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246617425171677"/>
                  <c:y val="0.016486573568154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22403679613269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184963068878758"/>
                  <c:y val="-0.01214761896231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14386016468348"/>
                  <c:y val="0.0032973147136308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0.1113</c:v>
                </c:pt>
                <c:pt idx="1" c:formatCode="0%">
                  <c:v>0.0405</c:v>
                </c:pt>
                <c:pt idx="2" c:formatCode="0%">
                  <c:v>0</c:v>
                </c:pt>
                <c:pt idx="3" c:formatCode="0%">
                  <c:v>0</c:v>
                </c:pt>
                <c:pt idx="4">
                  <c:v>0.0609</c:v>
                </c:pt>
                <c:pt idx="5">
                  <c:v>0.1019</c:v>
                </c:pt>
                <c:pt idx="6">
                  <c:v>0.1649</c:v>
                </c:pt>
                <c:pt idx="7">
                  <c:v>0.4766</c:v>
                </c:pt>
                <c:pt idx="8">
                  <c:v>0.044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0177435966490916"/>
                  <c:y val="-0.029675832422677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46617425171678"/>
                  <c:y val="-0.0098919441408924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26065973074038"/>
                  <c:y val="-0.0098919441408924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84963068878758"/>
                  <c:y val="-0.0091974310023915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599195525614727"/>
                  <c:y val="-0.001214034929207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0616543562929194"/>
                  <c:y val="-0.025684004570545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411029041952803"/>
                  <c:y val="-0.0029501879599202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933486650552874"/>
                  <c:y val="0.0032973147136307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15123953796674"/>
                  <c:y val="0.02308120299541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0222860749958779"/>
                  <c:y val="-0.018742248389573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0.1147</c:v>
                </c:pt>
                <c:pt idx="1">
                  <c:v>0.0419</c:v>
                </c:pt>
                <c:pt idx="2">
                  <c:v>0</c:v>
                </c:pt>
                <c:pt idx="3">
                  <c:v>0</c:v>
                </c:pt>
                <c:pt idx="4">
                  <c:v>0.0583</c:v>
                </c:pt>
                <c:pt idx="5">
                  <c:v>0.1027</c:v>
                </c:pt>
                <c:pt idx="6">
                  <c:v>0.1541</c:v>
                </c:pt>
                <c:pt idx="7">
                  <c:v>0.4802</c:v>
                </c:pt>
                <c:pt idx="8">
                  <c:v>0.0481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.0226065973074038"/>
                  <c:y val="-0.0065946294272617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0.0267168877269316"/>
                  <c:y val="0.016486573568154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184963068878758"/>
                  <c:y val="0.0065946294272616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143860164683479"/>
                  <c:y val="0.0065946294272616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22403679613269"/>
                  <c:y val="-3.0225035712757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0.0093348665055286"/>
                  <c:y val="0.003297314713630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.0246617425171677"/>
                  <c:y val="-0.0032973147136308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8000以下</c:v>
                </c:pt>
                <c:pt idx="1">
                  <c:v>8000-1.2w</c:v>
                </c:pt>
                <c:pt idx="2">
                  <c:v>1.2w-1.6w</c:v>
                </c:pt>
                <c:pt idx="3">
                  <c:v>1.6w-2w</c:v>
                </c:pt>
                <c:pt idx="4">
                  <c:v>2w-3w</c:v>
                </c:pt>
                <c:pt idx="5">
                  <c:v>3w-4w</c:v>
                </c:pt>
                <c:pt idx="6">
                  <c:v>4w-5w</c:v>
                </c:pt>
                <c:pt idx="7">
                  <c:v>5w-8w</c:v>
                </c:pt>
                <c:pt idx="8">
                  <c:v>8w-10w</c:v>
                </c:pt>
                <c:pt idx="9">
                  <c:v>10w以上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0.1002</c:v>
                </c:pt>
                <c:pt idx="1">
                  <c:v>0.0347</c:v>
                </c:pt>
                <c:pt idx="2">
                  <c:v>0</c:v>
                </c:pt>
                <c:pt idx="3">
                  <c:v>0</c:v>
                </c:pt>
                <c:pt idx="4">
                  <c:v>0.0649</c:v>
                </c:pt>
                <c:pt idx="5">
                  <c:v>0.125</c:v>
                </c:pt>
                <c:pt idx="6">
                  <c:v>0.2086</c:v>
                </c:pt>
                <c:pt idx="7">
                  <c:v>0.4324</c:v>
                </c:pt>
                <c:pt idx="8">
                  <c:v>0.0342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83126248"/>
        <c:axId val="483125072"/>
      </c:barChart>
      <c:catAx>
        <c:axId val="483126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</a:p>
        </c:txPr>
        <c:crossAx val="483125072"/>
        <c:crosses val="autoZero"/>
        <c:auto val="1"/>
        <c:lblAlgn val="ctr"/>
        <c:lblOffset val="100"/>
        <c:noMultiLvlLbl val="0"/>
      </c:catAx>
      <c:valAx>
        <c:axId val="48312507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6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0480611849782"/>
          <c:y val="0.924276258892689"/>
          <c:w val="0.370351407175726"/>
          <c:h val="0.0562628338888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rgbClr val="404040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59856513852288"/>
          <c:y val="0.0410889845638362"/>
          <c:w val="0.848028697229542"/>
          <c:h val="0.7980789649693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购房需求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3663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rgbClr val="40404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0.1054</c:v>
                </c:pt>
                <c:pt idx="1">
                  <c:v>0.1267</c:v>
                </c:pt>
                <c:pt idx="2">
                  <c:v>0.022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116056"/>
        <c:axId val="483132128"/>
      </c:barChart>
      <c:catAx>
        <c:axId val="483116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</a:p>
        </c:txPr>
        <c:crossAx val="483132128"/>
        <c:crosses val="autoZero"/>
        <c:auto val="1"/>
        <c:lblAlgn val="ctr"/>
        <c:lblOffset val="100"/>
        <c:noMultiLvlLbl val="0"/>
      </c:catAx>
      <c:valAx>
        <c:axId val="4831321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83116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有车占比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10000" sy="110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  <c:spPr>
              <a:solidFill>
                <a:srgbClr val="404040"/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0.1199</c:v>
                </c:pt>
                <c:pt idx="1">
                  <c:v>0.1427</c:v>
                </c:pt>
                <c:pt idx="2">
                  <c:v>0.0733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132912"/>
        <c:axId val="483128600"/>
      </c:barChart>
      <c:catAx>
        <c:axId val="48313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28600"/>
        <c:crosses val="autoZero"/>
        <c:auto val="1"/>
        <c:lblAlgn val="ctr"/>
        <c:lblOffset val="100"/>
        <c:noMultiLvlLbl val="0"/>
      </c:catAx>
      <c:valAx>
        <c:axId val="48312860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8313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购车需求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10000" sy="110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  <c:spPr>
              <a:solidFill>
                <a:srgbClr val="404040"/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0.5822</c:v>
                </c:pt>
                <c:pt idx="1">
                  <c:v>0.7102</c:v>
                </c:pt>
                <c:pt idx="2">
                  <c:v>0.295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127816"/>
        <c:axId val="483134088"/>
      </c:barChart>
      <c:catAx>
        <c:axId val="48312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34088"/>
        <c:crosses val="autoZero"/>
        <c:auto val="1"/>
        <c:lblAlgn val="ctr"/>
        <c:lblOffset val="100"/>
        <c:noMultiLvlLbl val="0"/>
      </c:catAx>
      <c:valAx>
        <c:axId val="48313408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831278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9537037504216"/>
          <c:y val="0.0422451715704122"/>
          <c:w val="0.493157288251634"/>
          <c:h val="0.9155096568591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东风日产</c:v>
                </c:pt>
                <c:pt idx="1">
                  <c:v>别克</c:v>
                </c:pt>
                <c:pt idx="2">
                  <c:v>本田</c:v>
                </c:pt>
                <c:pt idx="3">
                  <c:v>雷克萨斯</c:v>
                </c:pt>
                <c:pt idx="4">
                  <c:v>宝马</c:v>
                </c:pt>
                <c:pt idx="5">
                  <c:v>广汽丰田</c:v>
                </c:pt>
                <c:pt idx="6">
                  <c:v>沃尔沃</c:v>
                </c:pt>
                <c:pt idx="7">
                  <c:v>丰田</c:v>
                </c:pt>
                <c:pt idx="8">
                  <c:v>大众速腾</c:v>
                </c:pt>
                <c:pt idx="9">
                  <c:v>比亚迪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0.0302</c:v>
                </c:pt>
                <c:pt idx="1">
                  <c:v>0.0345</c:v>
                </c:pt>
                <c:pt idx="2">
                  <c:v>0.0474</c:v>
                </c:pt>
                <c:pt idx="3">
                  <c:v>0.056</c:v>
                </c:pt>
                <c:pt idx="4">
                  <c:v>0.0647</c:v>
                </c:pt>
                <c:pt idx="5">
                  <c:v>0.0647</c:v>
                </c:pt>
                <c:pt idx="6">
                  <c:v>0.069</c:v>
                </c:pt>
                <c:pt idx="7">
                  <c:v>0.1293</c:v>
                </c:pt>
                <c:pt idx="8">
                  <c:v>0.1293</c:v>
                </c:pt>
                <c:pt idx="9">
                  <c:v>0.375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3114096"/>
        <c:axId val="483112136"/>
      </c:barChart>
      <c:catAx>
        <c:axId val="483114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12136"/>
        <c:crosses val="autoZero"/>
        <c:auto val="1"/>
        <c:lblAlgn val="ctr"/>
        <c:lblOffset val="100"/>
        <c:noMultiLvlLbl val="0"/>
      </c:catAx>
      <c:valAx>
        <c:axId val="48311213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1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8105982393452"/>
          <c:y val="0.0420795479045037"/>
          <c:w val="0.500334218400326"/>
          <c:h val="0.9158409041909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别克</c:v>
                </c:pt>
                <c:pt idx="1">
                  <c:v>奥迪</c:v>
                </c:pt>
                <c:pt idx="2">
                  <c:v>东风日产</c:v>
                </c:pt>
                <c:pt idx="3">
                  <c:v>广汽丰田</c:v>
                </c:pt>
                <c:pt idx="4">
                  <c:v>雷克萨斯</c:v>
                </c:pt>
                <c:pt idx="5">
                  <c:v>沃尔沃</c:v>
                </c:pt>
                <c:pt idx="6">
                  <c:v>宝马</c:v>
                </c:pt>
                <c:pt idx="7">
                  <c:v>丰田</c:v>
                </c:pt>
                <c:pt idx="8">
                  <c:v>大众速腾</c:v>
                </c:pt>
                <c:pt idx="9">
                  <c:v>比亚迪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0.0323</c:v>
                </c:pt>
                <c:pt idx="1">
                  <c:v>0.0323</c:v>
                </c:pt>
                <c:pt idx="2">
                  <c:v>0.0387</c:v>
                </c:pt>
                <c:pt idx="3">
                  <c:v>0.0387</c:v>
                </c:pt>
                <c:pt idx="4">
                  <c:v>0.0452</c:v>
                </c:pt>
                <c:pt idx="5">
                  <c:v>0.0516</c:v>
                </c:pt>
                <c:pt idx="6">
                  <c:v>0.0774</c:v>
                </c:pt>
                <c:pt idx="7">
                  <c:v>0.1419</c:v>
                </c:pt>
                <c:pt idx="8">
                  <c:v>0.1935</c:v>
                </c:pt>
                <c:pt idx="9">
                  <c:v>0.3484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3811672"/>
        <c:axId val="473806968"/>
      </c:barChart>
      <c:catAx>
        <c:axId val="473811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06968"/>
        <c:crosses val="autoZero"/>
        <c:auto val="1"/>
        <c:lblAlgn val="ctr"/>
        <c:lblOffset val="100"/>
        <c:noMultiLvlLbl val="0"/>
      </c:catAx>
      <c:valAx>
        <c:axId val="47380696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1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16781009508264"/>
          <c:w val="0.94965408657515"/>
          <c:h val="0.7521897333537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</c:spPr>
          <c:invertIfNegative val="1"/>
          <c:dPt>
            <c:idx val="0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1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2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Pt>
            <c:idx val="3"/>
            <c:invertIfNegative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1000以下</c:v>
                </c:pt>
                <c:pt idx="1">
                  <c:v>1000-3000</c:v>
                </c:pt>
                <c:pt idx="2">
                  <c:v>3000-5000</c:v>
                </c:pt>
                <c:pt idx="3">
                  <c:v>5000以上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0.1483</c:v>
                </c:pt>
                <c:pt idx="1">
                  <c:v>0.5903</c:v>
                </c:pt>
                <c:pt idx="2">
                  <c:v>0.1337</c:v>
                </c:pt>
                <c:pt idx="3">
                  <c:v>0.1277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9"/>
        <c:axId val="432352640"/>
        <c:axId val="432349896"/>
      </c:barChart>
      <c:catAx>
        <c:axId val="432352640"/>
        <c:scaling>
          <c:orientation val="minMax"/>
        </c:scaling>
        <c:delete val="0"/>
        <c:axPos val="b"/>
        <c:numFmt formatCode="General" sourceLinked="0"/>
        <c:majorTickMark val="out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49896"/>
        <c:crosses val="autoZero"/>
        <c:auto val="1"/>
        <c:lblAlgn val="ctr"/>
        <c:lblOffset val="100"/>
        <c:noMultiLvlLbl val="1"/>
      </c:catAx>
      <c:valAx>
        <c:axId val="43234989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0.00%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2352640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lang="zh-CN" sz="1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514890339975"/>
          <c:y val="0.0424713335417907"/>
          <c:w val="0.499939274108862"/>
          <c:h val="0.9150573329164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东风日产</c:v>
                </c:pt>
                <c:pt idx="1">
                  <c:v>丰田雷凌</c:v>
                </c:pt>
                <c:pt idx="2">
                  <c:v>本田</c:v>
                </c:pt>
                <c:pt idx="3">
                  <c:v>沃尔沃</c:v>
                </c:pt>
                <c:pt idx="4">
                  <c:v>北京现代</c:v>
                </c:pt>
                <c:pt idx="5">
                  <c:v>宝马</c:v>
                </c:pt>
                <c:pt idx="6">
                  <c:v>丰田</c:v>
                </c:pt>
                <c:pt idx="7">
                  <c:v>广汽丰田</c:v>
                </c:pt>
                <c:pt idx="8">
                  <c:v>大众速腾</c:v>
                </c:pt>
                <c:pt idx="9">
                  <c:v>比亚迪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0.0262</c:v>
                </c:pt>
                <c:pt idx="1">
                  <c:v>0.0262</c:v>
                </c:pt>
                <c:pt idx="2">
                  <c:v>0.0303</c:v>
                </c:pt>
                <c:pt idx="3">
                  <c:v>0.0359</c:v>
                </c:pt>
                <c:pt idx="4">
                  <c:v>0.0446</c:v>
                </c:pt>
                <c:pt idx="5">
                  <c:v>0.045</c:v>
                </c:pt>
                <c:pt idx="6">
                  <c:v>0.0993</c:v>
                </c:pt>
                <c:pt idx="7">
                  <c:v>0.1113</c:v>
                </c:pt>
                <c:pt idx="8">
                  <c:v>0.2041</c:v>
                </c:pt>
                <c:pt idx="9">
                  <c:v>0.3771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3107824"/>
        <c:axId val="483108608"/>
      </c:barChart>
      <c:catAx>
        <c:axId val="48310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08608"/>
        <c:crosses val="autoZero"/>
        <c:auto val="1"/>
        <c:lblAlgn val="ctr"/>
        <c:lblOffset val="100"/>
        <c:noMultiLvlLbl val="0"/>
      </c:catAx>
      <c:valAx>
        <c:axId val="48310860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310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万象城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0.0259974952334514"/>
                  <c:y val="0.02208530492502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59974952334514"/>
                  <c:y val="0.003155043560717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29987476167257"/>
                  <c:y val="0.0071408324495484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07979961867611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59974952334515"/>
                  <c:y val="0.01580885476361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华为</c:v>
                </c:pt>
                <c:pt idx="1">
                  <c:v>OPPO</c:v>
                </c:pt>
                <c:pt idx="2">
                  <c:v>小米</c:v>
                </c:pt>
                <c:pt idx="3">
                  <c:v>苹果</c:v>
                </c:pt>
                <c:pt idx="4">
                  <c:v>vivo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0.1743</c:v>
                </c:pt>
                <c:pt idx="1">
                  <c:v>0.1244</c:v>
                </c:pt>
                <c:pt idx="2">
                  <c:v>0.1072</c:v>
                </c:pt>
                <c:pt idx="3">
                  <c:v>0.2469</c:v>
                </c:pt>
                <c:pt idx="4">
                  <c:v>0.0438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爱琴海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2"/>
              <c:layout>
                <c:manualLayout>
                  <c:x val="0.0129988499690691"/>
                  <c:y val="0.0019761068454518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3756003476704"/>
                      <c:h val="0.0375460300635871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233977457101062"/>
                  <c:y val="0.015775217803587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259974952334504"/>
                  <c:y val="0.009465130682152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华为</c:v>
                </c:pt>
                <c:pt idx="1">
                  <c:v>OPPO</c:v>
                </c:pt>
                <c:pt idx="2">
                  <c:v>小米</c:v>
                </c:pt>
                <c:pt idx="3">
                  <c:v>苹果</c:v>
                </c:pt>
                <c:pt idx="4">
                  <c:v>vivo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0.181</c:v>
                </c:pt>
                <c:pt idx="1">
                  <c:v>0.1344</c:v>
                </c:pt>
                <c:pt idx="2">
                  <c:v>0.1127</c:v>
                </c:pt>
                <c:pt idx="3">
                  <c:v>0.2008</c:v>
                </c:pt>
                <c:pt idx="4">
                  <c:v>0.0503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"/>
              <c:layout>
                <c:manualLayout>
                  <c:x val="0.0207980985391045"/>
                  <c:y val="0.011042652462511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93013961269054"/>
                      <c:h val="0.042593088069687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259974952334513"/>
                  <c:y val="0.012620174242870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779924857003522"/>
                  <c:y val="0.003155043560717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华为</c:v>
                </c:pt>
                <c:pt idx="1">
                  <c:v>OPPO</c:v>
                </c:pt>
                <c:pt idx="2">
                  <c:v>小米</c:v>
                </c:pt>
                <c:pt idx="3">
                  <c:v>苹果</c:v>
                </c:pt>
                <c:pt idx="4">
                  <c:v>vivo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0.2019</c:v>
                </c:pt>
                <c:pt idx="1">
                  <c:v>0.0969</c:v>
                </c:pt>
                <c:pt idx="2">
                  <c:v>0.1356</c:v>
                </c:pt>
                <c:pt idx="3">
                  <c:v>0.1708</c:v>
                </c:pt>
                <c:pt idx="4">
                  <c:v>0.0654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3809320"/>
        <c:axId val="473809712"/>
      </c:barChart>
      <c:catAx>
        <c:axId val="473809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09712"/>
        <c:crosses val="autoZero"/>
        <c:auto val="1"/>
        <c:lblAlgn val="ctr"/>
        <c:lblOffset val="100"/>
        <c:noMultiLvlLbl val="0"/>
      </c:catAx>
      <c:valAx>
        <c:axId val="4738097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09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F3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苹果 X</c:v>
                </c:pt>
                <c:pt idx="1">
                  <c:v>苹果 7 plus</c:v>
                </c:pt>
                <c:pt idx="2">
                  <c:v>苹果 7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0.2419</c:v>
                </c:pt>
                <c:pt idx="1">
                  <c:v>0.1947</c:v>
                </c:pt>
                <c:pt idx="2">
                  <c:v>0.0989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3812848"/>
        <c:axId val="479548344"/>
      </c:barChart>
      <c:catAx>
        <c:axId val="473812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48344"/>
        <c:crosses val="autoZero"/>
        <c:auto val="1"/>
        <c:lblAlgn val="ctr"/>
        <c:lblOffset val="100"/>
        <c:noMultiLvlLbl val="0"/>
      </c:catAx>
      <c:valAx>
        <c:axId val="4795483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1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290500678832"/>
          <c:y val="0.109462427433149"/>
          <c:w val="0.763827088892195"/>
          <c:h val="0.7810751451337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到访人群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苹果 X</c:v>
                </c:pt>
                <c:pt idx="1">
                  <c:v>苹果 7 plus</c:v>
                </c:pt>
                <c:pt idx="2">
                  <c:v>OPPO R9s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0.2098</c:v>
                </c:pt>
                <c:pt idx="1">
                  <c:v>0.1796</c:v>
                </c:pt>
                <c:pt idx="2">
                  <c:v>0.1089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9546776"/>
        <c:axId val="479552264"/>
      </c:barChart>
      <c:catAx>
        <c:axId val="479546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52264"/>
        <c:crosses val="autoZero"/>
        <c:auto val="1"/>
        <c:lblAlgn val="ctr"/>
        <c:lblOffset val="100"/>
        <c:noMultiLvlLbl val="0"/>
      </c:catAx>
      <c:valAx>
        <c:axId val="47955226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46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648448586742"/>
          <c:y val="0.0789196872136549"/>
          <c:w val="0.652156872493892"/>
          <c:h val="0.842160625572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周边人群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苹果 7 plus</c:v>
                </c:pt>
                <c:pt idx="1">
                  <c:v>苹果 7</c:v>
                </c:pt>
                <c:pt idx="2">
                  <c:v>苹果 X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0.1514</c:v>
                </c:pt>
                <c:pt idx="1">
                  <c:v>0.1058</c:v>
                </c:pt>
                <c:pt idx="2">
                  <c:v>0.1044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3800696"/>
        <c:axId val="473802264"/>
      </c:barChart>
      <c:catAx>
        <c:axId val="473800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02264"/>
        <c:crosses val="autoZero"/>
        <c:auto val="1"/>
        <c:lblAlgn val="ctr"/>
        <c:lblOffset val="100"/>
        <c:noMultiLvlLbl val="0"/>
      </c:catAx>
      <c:valAx>
        <c:axId val="47380226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3800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周末出游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0.0549</c:v>
                </c:pt>
                <c:pt idx="1">
                  <c:v>0.0733</c:v>
                </c:pt>
                <c:pt idx="2">
                  <c:v>0.021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6988576"/>
        <c:axId val="476997592"/>
      </c:barChart>
      <c:catAx>
        <c:axId val="47698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6997592"/>
        <c:crosses val="autoZero"/>
        <c:auto val="1"/>
        <c:lblAlgn val="ctr"/>
        <c:lblOffset val="100"/>
        <c:noMultiLvlLbl val="0"/>
      </c:catAx>
      <c:valAx>
        <c:axId val="47699759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698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周末娱乐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0.1365</c:v>
                </c:pt>
                <c:pt idx="1">
                  <c:v>0.1831</c:v>
                </c:pt>
                <c:pt idx="2">
                  <c:v>0.067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79558536"/>
        <c:axId val="479559712"/>
      </c:barChart>
      <c:catAx>
        <c:axId val="47955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</a:p>
        </c:txPr>
        <c:crossAx val="479559712"/>
        <c:crosses val="autoZero"/>
        <c:auto val="1"/>
        <c:lblAlgn val="ctr"/>
        <c:lblOffset val="100"/>
        <c:noMultiLvlLbl val="0"/>
      </c:catAx>
      <c:valAx>
        <c:axId val="4795597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955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周末购物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0.2205</c:v>
                </c:pt>
                <c:pt idx="1">
                  <c:v>0.2962</c:v>
                </c:pt>
                <c:pt idx="2">
                  <c:v>0.144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6992888"/>
        <c:axId val="476995632"/>
      </c:barChart>
      <c:catAx>
        <c:axId val="476992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6995632"/>
        <c:crosses val="autoZero"/>
        <c:auto val="1"/>
        <c:lblAlgn val="ctr"/>
        <c:lblOffset val="100"/>
        <c:noMultiLvlLbl val="0"/>
      </c:catAx>
      <c:valAx>
        <c:axId val="47699563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6992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去体育场所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0.1239</c:v>
                </c:pt>
                <c:pt idx="1">
                  <c:v>0.0704</c:v>
                </c:pt>
                <c:pt idx="2">
                  <c:v>0.056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4290928"/>
        <c:axId val="464292496"/>
      </c:barChart>
      <c:catAx>
        <c:axId val="46429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4292496"/>
        <c:crosses val="autoZero"/>
        <c:auto val="1"/>
        <c:lblAlgn val="ctr"/>
        <c:lblOffset val="100"/>
        <c:noMultiLvlLbl val="0"/>
      </c:catAx>
      <c:valAx>
        <c:axId val="46429249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429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进修需求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万象城</c:v>
                </c:pt>
                <c:pt idx="1">
                  <c:v>爱琴海</c:v>
                </c:pt>
                <c:pt idx="2">
                  <c:v>周边人群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0.1866</c:v>
                </c:pt>
                <c:pt idx="1">
                  <c:v>0.2452</c:v>
                </c:pt>
                <c:pt idx="2">
                  <c:v>0.442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4292104"/>
        <c:axId val="464281128"/>
      </c:barChart>
      <c:catAx>
        <c:axId val="464292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4281128"/>
        <c:crosses val="autoZero"/>
        <c:auto val="1"/>
        <c:lblAlgn val="ctr"/>
        <c:lblOffset val="100"/>
        <c:noMultiLvlLbl val="0"/>
      </c:catAx>
      <c:valAx>
        <c:axId val="4642811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4292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3C0D-C271-45D6-839B-A44E987A57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6DC22-685A-457C-9AE6-DE3E34CFF9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1775-7196-47E3-BAE9-4BFC9D52C3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EA2E43-31A4-4547-BD5F-CBF1EC76FA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B1BE-170A-4708-997D-287EC87DA6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A2E43-31A4-4547-BD5F-CBF1EC76FA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462BE-C8EB-4559-ADE0-1BFD9393D3E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 userDrawn="1"/>
        </p:nvSpPr>
        <p:spPr>
          <a:xfrm rot="5400000">
            <a:off x="11425773" y="499526"/>
            <a:ext cx="218004" cy="438150"/>
          </a:xfrm>
          <a:prstGeom prst="homePlate">
            <a:avLst>
              <a:gd name="adj" fmla="val 345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315700" y="221380"/>
            <a:ext cx="438150" cy="388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>
            <a:lvl1pPr algn="ctr">
              <a:defRPr sz="1100">
                <a:latin typeface="+mj-lt"/>
              </a:defRPr>
            </a:lvl1pPr>
          </a:lstStyle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37E9-2BDC-4268-8625-79BC271AB99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A4C9-2B3F-4F8D-870C-83100E4E6EB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 userDrawn="1"/>
        </p:nvSpPr>
        <p:spPr>
          <a:xfrm rot="5400000">
            <a:off x="11425773" y="499526"/>
            <a:ext cx="218004" cy="438150"/>
          </a:xfrm>
          <a:prstGeom prst="homePlate">
            <a:avLst>
              <a:gd name="adj" fmla="val 345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315700" y="221380"/>
            <a:ext cx="438150" cy="388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>
            <a:lvl1pPr algn="ctr">
              <a:defRPr sz="1100">
                <a:latin typeface="+mj-lt"/>
              </a:defRPr>
            </a:lvl1pPr>
          </a:lstStyle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 userDrawn="1"/>
        </p:nvSpPr>
        <p:spPr>
          <a:xfrm rot="5400000">
            <a:off x="11425773" y="499526"/>
            <a:ext cx="218004" cy="438150"/>
          </a:xfrm>
          <a:prstGeom prst="homePlate">
            <a:avLst>
              <a:gd name="adj" fmla="val 345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315700" y="221380"/>
            <a:ext cx="438150" cy="388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>
            <a:lvl1pPr algn="ctr">
              <a:defRPr sz="1100">
                <a:latin typeface="+mj-lt"/>
              </a:defRPr>
            </a:lvl1pPr>
          </a:lstStyle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7BA5-F203-451E-92C7-505A675FC1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53.xml"/><Relationship Id="rId1" Type="http://schemas.openxmlformats.org/officeDocument/2006/relationships/chart" Target="../charts/chart52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1" Type="http://schemas.openxmlformats.org/officeDocument/2006/relationships/chart" Target="../charts/chart5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96.wdp"/><Relationship Id="rId1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115.wdp"/><Relationship Id="rId1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55.xml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chart" Target="../charts/chart57.xml"/><Relationship Id="rId1" Type="http://schemas.openxmlformats.org/officeDocument/2006/relationships/chart" Target="../charts/chart5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59.xml"/><Relationship Id="rId1" Type="http://schemas.openxmlformats.org/officeDocument/2006/relationships/chart" Target="../charts/char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chart" Target="../charts/chart6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62.xml"/><Relationship Id="rId1" Type="http://schemas.openxmlformats.org/officeDocument/2006/relationships/chart" Target="../charts/chart6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64.xml"/><Relationship Id="rId1" Type="http://schemas.openxmlformats.org/officeDocument/2006/relationships/chart" Target="../charts/chart6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66.xml"/><Relationship Id="rId1" Type="http://schemas.openxmlformats.org/officeDocument/2006/relationships/chart" Target="../charts/chart6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67.xml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38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46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38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3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6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chart" Target="../charts/chart72.xml"/><Relationship Id="rId3" Type="http://schemas.openxmlformats.org/officeDocument/2006/relationships/chart" Target="../charts/chart71.xml"/><Relationship Id="rId2" Type="http://schemas.openxmlformats.org/officeDocument/2006/relationships/chart" Target="../charts/chart70.xml"/><Relationship Id="rId1" Type="http://schemas.openxmlformats.org/officeDocument/2006/relationships/chart" Target="../charts/chart69.xml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1" Type="http://schemas.openxmlformats.org/officeDocument/2006/relationships/notesSlide" Target="../notesSlides/notesSlide45.xml"/><Relationship Id="rId20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9" Type="http://schemas.openxmlformats.org/officeDocument/2006/relationships/image" Target="../media/image68.png"/><Relationship Id="rId18" Type="http://schemas.openxmlformats.org/officeDocument/2006/relationships/image" Target="../media/image131.png"/><Relationship Id="rId17" Type="http://schemas.openxmlformats.org/officeDocument/2006/relationships/image" Target="../media/image130.png"/><Relationship Id="rId16" Type="http://schemas.openxmlformats.org/officeDocument/2006/relationships/image" Target="../media/image129.png"/><Relationship Id="rId15" Type="http://schemas.openxmlformats.org/officeDocument/2006/relationships/image" Target="../media/image128.png"/><Relationship Id="rId14" Type="http://schemas.openxmlformats.org/officeDocument/2006/relationships/image" Target="../media/image71.png"/><Relationship Id="rId13" Type="http://schemas.openxmlformats.org/officeDocument/2006/relationships/image" Target="../media/image70.png"/><Relationship Id="rId12" Type="http://schemas.openxmlformats.org/officeDocument/2006/relationships/image" Target="../media/image69.png"/><Relationship Id="rId11" Type="http://schemas.openxmlformats.org/officeDocument/2006/relationships/image" Target="../media/image67.png"/><Relationship Id="rId10" Type="http://schemas.openxmlformats.org/officeDocument/2006/relationships/image" Target="../media/image65.png"/><Relationship Id="rId1" Type="http://schemas.openxmlformats.org/officeDocument/2006/relationships/image" Target="../media/image5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7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7.jpe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chart" Target="../charts/chart75.xml"/><Relationship Id="rId1" Type="http://schemas.openxmlformats.org/officeDocument/2006/relationships/chart" Target="../charts/chart7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13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2" Type="http://schemas.openxmlformats.org/officeDocument/2006/relationships/notesSlide" Target="../notesSlides/notesSlide51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77.xml"/><Relationship Id="rId1" Type="http://schemas.openxmlformats.org/officeDocument/2006/relationships/chart" Target="../charts/chart76.xml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79.xml"/><Relationship Id="rId1" Type="http://schemas.openxmlformats.org/officeDocument/2006/relationships/chart" Target="../charts/chart78.xml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1" Type="http://schemas.openxmlformats.org/officeDocument/2006/relationships/chart" Target="../charts/chart8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4.png"/><Relationship Id="rId2" Type="http://schemas.openxmlformats.org/officeDocument/2006/relationships/chart" Target="../charts/chart82.xml"/><Relationship Id="rId1" Type="http://schemas.openxmlformats.org/officeDocument/2006/relationships/chart" Target="../charts/chart81.xml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5.xml"/><Relationship Id="rId3" Type="http://schemas.openxmlformats.org/officeDocument/2006/relationships/chart" Target="../charts/chart85.xml"/><Relationship Id="rId2" Type="http://schemas.openxmlformats.org/officeDocument/2006/relationships/chart" Target="../charts/chart84.xml"/><Relationship Id="rId1" Type="http://schemas.openxmlformats.org/officeDocument/2006/relationships/chart" Target="../charts/chart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5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Relationship Id="rId3" Type="http://schemas.openxmlformats.org/officeDocument/2006/relationships/chart" Target="../charts/chart88.xml"/><Relationship Id="rId2" Type="http://schemas.openxmlformats.org/officeDocument/2006/relationships/chart" Target="../charts/chart87.xml"/><Relationship Id="rId1" Type="http://schemas.openxmlformats.org/officeDocument/2006/relationships/chart" Target="../charts/chart86.xml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chart" Target="../charts/chart94.xml"/><Relationship Id="rId3" Type="http://schemas.openxmlformats.org/officeDocument/2006/relationships/chart" Target="../charts/chart93.xml"/><Relationship Id="rId2" Type="http://schemas.openxmlformats.org/officeDocument/2006/relationships/chart" Target="../charts/chart92.xml"/><Relationship Id="rId1" Type="http://schemas.openxmlformats.org/officeDocument/2006/relationships/chart" Target="../charts/chart91.xml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5.xml"/><Relationship Id="rId3" Type="http://schemas.openxmlformats.org/officeDocument/2006/relationships/chart" Target="../charts/chart97.xml"/><Relationship Id="rId2" Type="http://schemas.openxmlformats.org/officeDocument/2006/relationships/chart" Target="../charts/chart96.xml"/><Relationship Id="rId1" Type="http://schemas.openxmlformats.org/officeDocument/2006/relationships/chart" Target="../charts/chart95.xml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99.xml"/><Relationship Id="rId1" Type="http://schemas.openxmlformats.org/officeDocument/2006/relationships/chart" Target="../charts/chart98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microsoft.com/office/2007/relationships/hdphoto" Target="../media/image148.wdp"/><Relationship Id="rId6" Type="http://schemas.openxmlformats.org/officeDocument/2006/relationships/image" Target="../media/image147.png"/><Relationship Id="rId5" Type="http://schemas.microsoft.com/office/2007/relationships/hdphoto" Target="../media/image146.wdp"/><Relationship Id="rId4" Type="http://schemas.openxmlformats.org/officeDocument/2006/relationships/image" Target="../media/image145.png"/><Relationship Id="rId3" Type="http://schemas.microsoft.com/office/2007/relationships/hdphoto" Target="../media/image144.wdp"/><Relationship Id="rId2" Type="http://schemas.openxmlformats.org/officeDocument/2006/relationships/image" Target="../media/image143.png"/><Relationship Id="rId1" Type="http://schemas.openxmlformats.org/officeDocument/2006/relationships/image" Target="../media/image142.jpe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microsoft.com/office/2007/relationships/hdphoto" Target="../media/image148.wdp"/><Relationship Id="rId6" Type="http://schemas.openxmlformats.org/officeDocument/2006/relationships/image" Target="../media/image147.png"/><Relationship Id="rId5" Type="http://schemas.microsoft.com/office/2007/relationships/hdphoto" Target="../media/image146.wdp"/><Relationship Id="rId4" Type="http://schemas.openxmlformats.org/officeDocument/2006/relationships/image" Target="../media/image145.png"/><Relationship Id="rId3" Type="http://schemas.microsoft.com/office/2007/relationships/hdphoto" Target="../media/image144.wdp"/><Relationship Id="rId2" Type="http://schemas.openxmlformats.org/officeDocument/2006/relationships/image" Target="../media/image143.png"/><Relationship Id="rId1" Type="http://schemas.openxmlformats.org/officeDocument/2006/relationships/image" Target="../media/image142.jpe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microsoft.com/office/2007/relationships/hdphoto" Target="../media/image148.wdp"/><Relationship Id="rId6" Type="http://schemas.openxmlformats.org/officeDocument/2006/relationships/image" Target="../media/image147.png"/><Relationship Id="rId5" Type="http://schemas.microsoft.com/office/2007/relationships/hdphoto" Target="../media/image146.wdp"/><Relationship Id="rId4" Type="http://schemas.openxmlformats.org/officeDocument/2006/relationships/image" Target="../media/image145.png"/><Relationship Id="rId3" Type="http://schemas.microsoft.com/office/2007/relationships/hdphoto" Target="../media/image144.wdp"/><Relationship Id="rId2" Type="http://schemas.openxmlformats.org/officeDocument/2006/relationships/image" Target="../media/image143.png"/><Relationship Id="rId1" Type="http://schemas.openxmlformats.org/officeDocument/2006/relationships/image" Target="../media/image142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101.xml"/><Relationship Id="rId1" Type="http://schemas.openxmlformats.org/officeDocument/2006/relationships/chart" Target="../charts/chart10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microsoft.com/office/2007/relationships/hdphoto" Target="../media/image34.wdp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13.xml"/><Relationship Id="rId1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chart" Target="../charts/chart19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9" Type="http://schemas.openxmlformats.org/officeDocument/2006/relationships/image" Target="../media/image72.png"/><Relationship Id="rId18" Type="http://schemas.openxmlformats.org/officeDocument/2006/relationships/image" Target="../media/image71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5" Type="http://schemas.openxmlformats.org/officeDocument/2006/relationships/image" Target="../media/image68.png"/><Relationship Id="rId14" Type="http://schemas.openxmlformats.org/officeDocument/2006/relationships/image" Target="../media/image67.png"/><Relationship Id="rId13" Type="http://schemas.openxmlformats.org/officeDocument/2006/relationships/image" Target="../media/image66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7.jpe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chart" Target="../charts/chart22.xml"/><Relationship Id="rId1" Type="http://schemas.openxmlformats.org/officeDocument/2006/relationships/chart" Target="../charts/char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microsoft.com/office/2007/relationships/hdphoto" Target="../media/image93.wdp"/><Relationship Id="rId5" Type="http://schemas.openxmlformats.org/officeDocument/2006/relationships/image" Target="../media/image92.png"/><Relationship Id="rId4" Type="http://schemas.microsoft.com/office/2007/relationships/hdphoto" Target="../media/image91.wdp"/><Relationship Id="rId3" Type="http://schemas.openxmlformats.org/officeDocument/2006/relationships/image" Target="../media/image90.png"/><Relationship Id="rId2" Type="http://schemas.microsoft.com/office/2007/relationships/hdphoto" Target="../media/image89.wdp"/><Relationship Id="rId1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24.xml"/><Relationship Id="rId1" Type="http://schemas.openxmlformats.org/officeDocument/2006/relationships/chart" Target="../charts/chart23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26.xml"/><Relationship Id="rId1" Type="http://schemas.openxmlformats.org/officeDocument/2006/relationships/chart" Target="../charts/chart25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1.xml"/><Relationship Id="rId2" Type="http://schemas.openxmlformats.org/officeDocument/2006/relationships/image" Target="../media/image94.png"/><Relationship Id="rId1" Type="http://schemas.openxmlformats.org/officeDocument/2006/relationships/chart" Target="../charts/char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96.wdp"/><Relationship Id="rId1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0.png"/><Relationship Id="rId2" Type="http://schemas.microsoft.com/office/2007/relationships/hdphoto" Target="../media/image98.wdp"/><Relationship Id="rId1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9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chart" Target="../charts/chart31.xml"/><Relationship Id="rId1" Type="http://schemas.openxmlformats.org/officeDocument/2006/relationships/chart" Target="../charts/char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33.xml"/><Relationship Id="rId1" Type="http://schemas.openxmlformats.org/officeDocument/2006/relationships/chart" Target="../charts/chart3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chart" Target="../charts/char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36.xml"/><Relationship Id="rId1" Type="http://schemas.openxmlformats.org/officeDocument/2006/relationships/chart" Target="../charts/chart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38.xml"/><Relationship Id="rId1" Type="http://schemas.openxmlformats.org/officeDocument/2006/relationships/chart" Target="../charts/chart3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40.xml"/><Relationship Id="rId1" Type="http://schemas.openxmlformats.org/officeDocument/2006/relationships/chart" Target="../charts/char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41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8.png"/><Relationship Id="rId2" Type="http://schemas.openxmlformats.org/officeDocument/2006/relationships/image" Target="../media/image105.png"/><Relationship Id="rId1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2.png"/><Relationship Id="rId3" Type="http://schemas.openxmlformats.org/officeDocument/2006/relationships/image" Target="../media/image109.png"/><Relationship Id="rId2" Type="http://schemas.openxmlformats.org/officeDocument/2006/relationships/image" Target="../media/image38.png"/><Relationship Id="rId1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chart" Target="../charts/chart46.xml"/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chart" Target="../charts/chart43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5.png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110.png"/><Relationship Id="rId3" Type="http://schemas.openxmlformats.org/officeDocument/2006/relationships/image" Target="../media/image56.jpeg"/><Relationship Id="rId22" Type="http://schemas.openxmlformats.org/officeDocument/2006/relationships/notesSlide" Target="../notesSlides/notesSlide26.xm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112.png"/><Relationship Id="rId2" Type="http://schemas.openxmlformats.org/officeDocument/2006/relationships/image" Target="../media/image55.png"/><Relationship Id="rId19" Type="http://schemas.openxmlformats.org/officeDocument/2006/relationships/image" Target="../media/image111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62.png"/><Relationship Id="rId15" Type="http://schemas.openxmlformats.org/officeDocument/2006/relationships/image" Target="../media/image57.png"/><Relationship Id="rId14" Type="http://schemas.openxmlformats.org/officeDocument/2006/relationships/image" Target="../media/image61.png"/><Relationship Id="rId13" Type="http://schemas.openxmlformats.org/officeDocument/2006/relationships/image" Target="../media/image69.png"/><Relationship Id="rId12" Type="http://schemas.openxmlformats.org/officeDocument/2006/relationships/image" Target="../media/image59.png"/><Relationship Id="rId11" Type="http://schemas.openxmlformats.org/officeDocument/2006/relationships/image" Target="../media/image60.png"/><Relationship Id="rId10" Type="http://schemas.openxmlformats.org/officeDocument/2006/relationships/image" Target="../media/image66.png"/><Relationship Id="rId1" Type="http://schemas.openxmlformats.org/officeDocument/2006/relationships/image" Target="../media/image5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4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7.jpe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chart" Target="../charts/chart49.xml"/><Relationship Id="rId1" Type="http://schemas.openxmlformats.org/officeDocument/2006/relationships/chart" Target="../charts/chart4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3.png"/><Relationship Id="rId7" Type="http://schemas.openxmlformats.org/officeDocument/2006/relationships/image" Target="../media/image84.png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2" Type="http://schemas.openxmlformats.org/officeDocument/2006/relationships/notesSlide" Target="../notesSlides/notesSlide32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5.xml"/><Relationship Id="rId2" Type="http://schemas.openxmlformats.org/officeDocument/2006/relationships/chart" Target="../charts/chart51.xml"/><Relationship Id="rId1" Type="http://schemas.openxmlformats.org/officeDocument/2006/relationships/chart" Target="../charts/char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rot="17474072">
            <a:off x="4709255" y="-1173067"/>
            <a:ext cx="6064463" cy="10361418"/>
          </a:xfrm>
          <a:custGeom>
            <a:avLst/>
            <a:gdLst>
              <a:gd name="connsiteX0" fmla="*/ 3419008 w 6064463"/>
              <a:gd name="connsiteY0" fmla="*/ 0 h 10361418"/>
              <a:gd name="connsiteX1" fmla="*/ 6064463 w 6064463"/>
              <a:gd name="connsiteY1" fmla="*/ 6808218 h 10361418"/>
              <a:gd name="connsiteX2" fmla="*/ 6064463 w 6064463"/>
              <a:gd name="connsiteY2" fmla="*/ 8777168 h 10361418"/>
              <a:gd name="connsiteX3" fmla="*/ 1987312 w 6064463"/>
              <a:gd name="connsiteY3" fmla="*/ 10361418 h 10361418"/>
              <a:gd name="connsiteX4" fmla="*/ 0 w 6064463"/>
              <a:gd name="connsiteY4" fmla="*/ 5246968 h 10361418"/>
              <a:gd name="connsiteX5" fmla="*/ 0 w 6064463"/>
              <a:gd name="connsiteY5" fmla="*/ 0 h 1036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463" h="10361418">
                <a:moveTo>
                  <a:pt x="3419008" y="0"/>
                </a:moveTo>
                <a:lnTo>
                  <a:pt x="6064463" y="6808218"/>
                </a:lnTo>
                <a:lnTo>
                  <a:pt x="6064463" y="8777168"/>
                </a:lnTo>
                <a:lnTo>
                  <a:pt x="1987312" y="10361418"/>
                </a:lnTo>
                <a:lnTo>
                  <a:pt x="0" y="5246968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14286" y="1770743"/>
            <a:ext cx="8563429" cy="31931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 rot="21599289">
            <a:off x="5700698" y="4426635"/>
            <a:ext cx="79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2019-01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C:\Users\len\Desktop\企业集团克而瑞LOGO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16541" y="6453336"/>
            <a:ext cx="1758919" cy="217780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51" y="1676906"/>
            <a:ext cx="8608298" cy="1774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80" y="2898995"/>
            <a:ext cx="5901439" cy="6462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171" y="3450996"/>
            <a:ext cx="2883658" cy="579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b="12201"/>
          <a:stretch>
            <a:fillRect/>
          </a:stretch>
        </p:blipFill>
        <p:spPr>
          <a:xfrm>
            <a:off x="766777" y="3573016"/>
            <a:ext cx="3544461" cy="2231860"/>
          </a:xfrm>
          <a:prstGeom prst="rect">
            <a:avLst/>
          </a:prstGeom>
        </p:spPr>
      </p:pic>
      <p:sp>
        <p:nvSpPr>
          <p:cNvPr id="4" name="矩形 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378107" y="1705992"/>
            <a:ext cx="7044964" cy="165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367807" y="3574142"/>
            <a:ext cx="7056783" cy="2263491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1.2.1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项目概况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4664855" y="2310380"/>
            <a:ext cx="6615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是一个文化体验商业综合体，也是上海地区的商业新地标，也是集萃文化、情感、生态、摩登的高端商业中心。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7"/>
          <p:cNvSpPr txBox="1"/>
          <p:nvPr/>
        </p:nvSpPr>
        <p:spPr>
          <a:xfrm>
            <a:off x="4664856" y="4005064"/>
            <a:ext cx="6615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上海市闵行区吴中路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1588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号（近虹井路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交通区位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号线龙柏新村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建设规模：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总建筑面积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万平方米，由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万平方米购物中心、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万平方米环球家居博览中心、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国际街区、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万平方米城市生态公园组成。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b="12201"/>
          <a:stretch>
            <a:fillRect/>
          </a:stretch>
        </p:blipFill>
        <p:spPr>
          <a:xfrm>
            <a:off x="767408" y="1699284"/>
            <a:ext cx="3528989" cy="1657708"/>
          </a:xfrm>
          <a:prstGeom prst="rect">
            <a:avLst/>
          </a:prstGeom>
        </p:spPr>
      </p:pic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3.6.3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旅游城市偏好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来访人群中绝大多数选择国内游，旅游城市多选择如苏州，其次是镇江、阜阳和黄山。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6658632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1055440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2196511" y="1628800"/>
            <a:ext cx="2107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国内游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国外游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05" name="图表 204"/>
          <p:cNvGraphicFramePr/>
          <p:nvPr/>
        </p:nvGraphicFramePr>
        <p:xfrm>
          <a:off x="6566184" y="2172442"/>
          <a:ext cx="4594362" cy="3416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6" name="椭圆 205"/>
          <p:cNvSpPr/>
          <p:nvPr/>
        </p:nvSpPr>
        <p:spPr>
          <a:xfrm>
            <a:off x="2121821" y="2982205"/>
            <a:ext cx="1762041" cy="1854806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7" name="组合 206"/>
          <p:cNvGrpSpPr/>
          <p:nvPr/>
        </p:nvGrpSpPr>
        <p:grpSpPr>
          <a:xfrm>
            <a:off x="2219313" y="3516565"/>
            <a:ext cx="1480920" cy="920547"/>
            <a:chOff x="714375" y="785813"/>
            <a:chExt cx="7767638" cy="3827463"/>
          </a:xfrm>
          <a:solidFill>
            <a:srgbClr val="F36639"/>
          </a:solidFill>
        </p:grpSpPr>
        <p:sp>
          <p:nvSpPr>
            <p:cNvPr id="208" name="Freeform 4"/>
            <p:cNvSpPr/>
            <p:nvPr/>
          </p:nvSpPr>
          <p:spPr bwMode="auto">
            <a:xfrm>
              <a:off x="4613275" y="3630613"/>
              <a:ext cx="276225" cy="27305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5"/>
            <p:cNvSpPr/>
            <p:nvPr/>
          </p:nvSpPr>
          <p:spPr bwMode="auto">
            <a:xfrm>
              <a:off x="4889500" y="3598863"/>
              <a:ext cx="171450" cy="149225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6"/>
            <p:cNvSpPr/>
            <p:nvPr/>
          </p:nvSpPr>
          <p:spPr bwMode="auto">
            <a:xfrm>
              <a:off x="4779963" y="3648075"/>
              <a:ext cx="193675" cy="207963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/>
            <p:nvPr/>
          </p:nvSpPr>
          <p:spPr bwMode="auto">
            <a:xfrm>
              <a:off x="5006975" y="3827463"/>
              <a:ext cx="30163" cy="365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8"/>
            <p:cNvSpPr/>
            <p:nvPr/>
          </p:nvSpPr>
          <p:spPr bwMode="auto">
            <a:xfrm>
              <a:off x="4929188" y="3887788"/>
              <a:ext cx="47625" cy="53975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9"/>
            <p:cNvSpPr>
              <a:spLocks noEditPoints="1"/>
            </p:cNvSpPr>
            <p:nvPr/>
          </p:nvSpPr>
          <p:spPr bwMode="auto">
            <a:xfrm>
              <a:off x="4706938" y="3740150"/>
              <a:ext cx="346075" cy="304800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"/>
            <p:cNvSpPr/>
            <p:nvPr/>
          </p:nvSpPr>
          <p:spPr bwMode="auto">
            <a:xfrm>
              <a:off x="4613275" y="3382963"/>
              <a:ext cx="252413" cy="268288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11"/>
            <p:cNvSpPr/>
            <p:nvPr/>
          </p:nvSpPr>
          <p:spPr bwMode="auto">
            <a:xfrm>
              <a:off x="4822825" y="3433763"/>
              <a:ext cx="247650" cy="21907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12"/>
            <p:cNvSpPr/>
            <p:nvPr/>
          </p:nvSpPr>
          <p:spPr bwMode="auto">
            <a:xfrm>
              <a:off x="4968875" y="3278188"/>
              <a:ext cx="42863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13"/>
            <p:cNvSpPr/>
            <p:nvPr/>
          </p:nvSpPr>
          <p:spPr bwMode="auto">
            <a:xfrm>
              <a:off x="5229225" y="2990850"/>
              <a:ext cx="223838" cy="298450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14"/>
            <p:cNvSpPr/>
            <p:nvPr/>
          </p:nvSpPr>
          <p:spPr bwMode="auto">
            <a:xfrm>
              <a:off x="4078288" y="2441575"/>
              <a:ext cx="260350" cy="20637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15"/>
            <p:cNvSpPr/>
            <p:nvPr/>
          </p:nvSpPr>
          <p:spPr bwMode="auto">
            <a:xfrm>
              <a:off x="4519613" y="2405063"/>
              <a:ext cx="93663" cy="174625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16"/>
            <p:cNvSpPr/>
            <p:nvPr/>
          </p:nvSpPr>
          <p:spPr bwMode="auto">
            <a:xfrm>
              <a:off x="4171950" y="2411413"/>
              <a:ext cx="449263" cy="430213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17"/>
            <p:cNvSpPr/>
            <p:nvPr/>
          </p:nvSpPr>
          <p:spPr bwMode="auto">
            <a:xfrm>
              <a:off x="4565650" y="2509838"/>
              <a:ext cx="328613" cy="31591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18"/>
            <p:cNvSpPr/>
            <p:nvPr/>
          </p:nvSpPr>
          <p:spPr bwMode="auto">
            <a:xfrm>
              <a:off x="4002088" y="2949575"/>
              <a:ext cx="61913" cy="2222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19"/>
            <p:cNvSpPr/>
            <p:nvPr/>
          </p:nvSpPr>
          <p:spPr bwMode="auto">
            <a:xfrm>
              <a:off x="3989388" y="2890838"/>
              <a:ext cx="125413" cy="101600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20"/>
            <p:cNvSpPr/>
            <p:nvPr/>
          </p:nvSpPr>
          <p:spPr bwMode="auto">
            <a:xfrm>
              <a:off x="4005263" y="2981325"/>
              <a:ext cx="60325" cy="33338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21"/>
            <p:cNvSpPr/>
            <p:nvPr/>
          </p:nvSpPr>
          <p:spPr bwMode="auto">
            <a:xfrm>
              <a:off x="4673600" y="3013075"/>
              <a:ext cx="263525" cy="185738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22"/>
            <p:cNvSpPr/>
            <p:nvPr/>
          </p:nvSpPr>
          <p:spPr bwMode="auto">
            <a:xfrm>
              <a:off x="4421188" y="2951163"/>
              <a:ext cx="255588" cy="212725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23"/>
            <p:cNvSpPr/>
            <p:nvPr/>
          </p:nvSpPr>
          <p:spPr bwMode="auto">
            <a:xfrm>
              <a:off x="4378325" y="2984500"/>
              <a:ext cx="65088" cy="1333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24"/>
            <p:cNvSpPr/>
            <p:nvPr/>
          </p:nvSpPr>
          <p:spPr bwMode="auto">
            <a:xfrm>
              <a:off x="4359275" y="3013075"/>
              <a:ext cx="41275" cy="112713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25"/>
            <p:cNvSpPr/>
            <p:nvPr/>
          </p:nvSpPr>
          <p:spPr bwMode="auto">
            <a:xfrm>
              <a:off x="4546600" y="2968625"/>
              <a:ext cx="160338" cy="249238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26"/>
            <p:cNvSpPr/>
            <p:nvPr/>
          </p:nvSpPr>
          <p:spPr bwMode="auto">
            <a:xfrm>
              <a:off x="4176713" y="3022600"/>
              <a:ext cx="131763" cy="134938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27"/>
            <p:cNvSpPr/>
            <p:nvPr/>
          </p:nvSpPr>
          <p:spPr bwMode="auto">
            <a:xfrm>
              <a:off x="4292600" y="3014663"/>
              <a:ext cx="92075" cy="13970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28"/>
            <p:cNvSpPr/>
            <p:nvPr/>
          </p:nvSpPr>
          <p:spPr bwMode="auto">
            <a:xfrm>
              <a:off x="4033838" y="2981325"/>
              <a:ext cx="165100" cy="12223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29"/>
            <p:cNvSpPr/>
            <p:nvPr/>
          </p:nvSpPr>
          <p:spPr bwMode="auto">
            <a:xfrm>
              <a:off x="4113213" y="3071813"/>
              <a:ext cx="88900" cy="85725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0"/>
            <p:cNvSpPr/>
            <p:nvPr/>
          </p:nvSpPr>
          <p:spPr bwMode="auto">
            <a:xfrm>
              <a:off x="4075113" y="3040063"/>
              <a:ext cx="63500" cy="68263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31"/>
            <p:cNvSpPr/>
            <p:nvPr/>
          </p:nvSpPr>
          <p:spPr bwMode="auto">
            <a:xfrm>
              <a:off x="3994150" y="2640013"/>
              <a:ext cx="179388" cy="14763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2"/>
            <p:cNvSpPr/>
            <p:nvPr/>
          </p:nvSpPr>
          <p:spPr bwMode="auto">
            <a:xfrm>
              <a:off x="3992563" y="2647950"/>
              <a:ext cx="261938" cy="28733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3"/>
            <p:cNvSpPr/>
            <p:nvPr/>
          </p:nvSpPr>
          <p:spPr bwMode="auto">
            <a:xfrm>
              <a:off x="4094163" y="2701925"/>
              <a:ext cx="360363" cy="338138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4"/>
            <p:cNvSpPr/>
            <p:nvPr/>
          </p:nvSpPr>
          <p:spPr bwMode="auto">
            <a:xfrm>
              <a:off x="4243388" y="2925763"/>
              <a:ext cx="176213" cy="12541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35"/>
            <p:cNvSpPr/>
            <p:nvPr/>
          </p:nvSpPr>
          <p:spPr bwMode="auto">
            <a:xfrm>
              <a:off x="4365625" y="2738438"/>
              <a:ext cx="336550" cy="261938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6"/>
            <p:cNvSpPr/>
            <p:nvPr/>
          </p:nvSpPr>
          <p:spPr bwMode="auto">
            <a:xfrm>
              <a:off x="4654550" y="2738438"/>
              <a:ext cx="215900" cy="357188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37"/>
            <p:cNvSpPr/>
            <p:nvPr/>
          </p:nvSpPr>
          <p:spPr bwMode="auto">
            <a:xfrm>
              <a:off x="4881563" y="2540000"/>
              <a:ext cx="236538" cy="234950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38"/>
            <p:cNvSpPr/>
            <p:nvPr/>
          </p:nvSpPr>
          <p:spPr bwMode="auto">
            <a:xfrm>
              <a:off x="4551363" y="3206750"/>
              <a:ext cx="122238" cy="134938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39"/>
            <p:cNvSpPr/>
            <p:nvPr/>
          </p:nvSpPr>
          <p:spPr bwMode="auto">
            <a:xfrm>
              <a:off x="4564063" y="3208338"/>
              <a:ext cx="47625" cy="28575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0"/>
            <p:cNvSpPr/>
            <p:nvPr/>
          </p:nvSpPr>
          <p:spPr bwMode="auto">
            <a:xfrm>
              <a:off x="4602163" y="3175000"/>
              <a:ext cx="153988" cy="188913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1"/>
            <p:cNvSpPr/>
            <p:nvPr/>
          </p:nvSpPr>
          <p:spPr bwMode="auto">
            <a:xfrm>
              <a:off x="4819650" y="2740025"/>
              <a:ext cx="358775" cy="441325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"/>
            <p:cNvSpPr/>
            <p:nvPr/>
          </p:nvSpPr>
          <p:spPr bwMode="auto">
            <a:xfrm>
              <a:off x="5245100" y="2978150"/>
              <a:ext cx="41275" cy="41275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3"/>
            <p:cNvSpPr/>
            <p:nvPr/>
          </p:nvSpPr>
          <p:spPr bwMode="auto">
            <a:xfrm>
              <a:off x="5130800" y="2860675"/>
              <a:ext cx="146050" cy="123825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4"/>
            <p:cNvSpPr/>
            <p:nvPr/>
          </p:nvSpPr>
          <p:spPr bwMode="auto">
            <a:xfrm>
              <a:off x="5056188" y="2928938"/>
              <a:ext cx="323850" cy="252413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5"/>
            <p:cNvSpPr/>
            <p:nvPr/>
          </p:nvSpPr>
          <p:spPr bwMode="auto">
            <a:xfrm>
              <a:off x="5106988" y="2468563"/>
              <a:ext cx="33338" cy="39688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6"/>
            <p:cNvSpPr/>
            <p:nvPr/>
          </p:nvSpPr>
          <p:spPr bwMode="auto">
            <a:xfrm>
              <a:off x="5116513" y="2406650"/>
              <a:ext cx="149225" cy="119063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7"/>
            <p:cNvSpPr/>
            <p:nvPr/>
          </p:nvSpPr>
          <p:spPr bwMode="auto">
            <a:xfrm>
              <a:off x="7058025" y="2382838"/>
              <a:ext cx="80963" cy="1016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8"/>
            <p:cNvSpPr/>
            <p:nvPr/>
          </p:nvSpPr>
          <p:spPr bwMode="auto">
            <a:xfrm>
              <a:off x="6246813" y="2668588"/>
              <a:ext cx="95250" cy="128588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9"/>
            <p:cNvSpPr/>
            <p:nvPr/>
          </p:nvSpPr>
          <p:spPr bwMode="auto">
            <a:xfrm>
              <a:off x="5832475" y="2452688"/>
              <a:ext cx="601663" cy="635000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50"/>
            <p:cNvSpPr/>
            <p:nvPr/>
          </p:nvSpPr>
          <p:spPr bwMode="auto">
            <a:xfrm>
              <a:off x="6246813" y="2011363"/>
              <a:ext cx="677863" cy="293688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5105400" y="2522538"/>
              <a:ext cx="11113" cy="301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5086350" y="2503488"/>
              <a:ext cx="31750" cy="90488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5103813" y="2503488"/>
              <a:ext cx="92075" cy="984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5856288" y="2255838"/>
              <a:ext cx="234950" cy="10318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5210175" y="2244725"/>
              <a:ext cx="149225" cy="6667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56"/>
            <p:cNvSpPr>
              <a:spLocks noEditPoints="1"/>
            </p:cNvSpPr>
            <p:nvPr/>
          </p:nvSpPr>
          <p:spPr bwMode="auto">
            <a:xfrm>
              <a:off x="4911725" y="2281238"/>
              <a:ext cx="406400" cy="16033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6043613" y="244316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7016750" y="2263775"/>
              <a:ext cx="147638" cy="1412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6088063" y="2579688"/>
              <a:ext cx="166688" cy="95250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6329363" y="2622550"/>
              <a:ext cx="182563" cy="407988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6265863" y="2628900"/>
              <a:ext cx="65088" cy="39688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6535738" y="2741613"/>
              <a:ext cx="160338" cy="33178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6535738" y="2940050"/>
              <a:ext cx="131763" cy="93663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6492875" y="2762250"/>
              <a:ext cx="160338" cy="195263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6437313" y="2806700"/>
              <a:ext cx="176213" cy="328613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4665663" y="1922463"/>
              <a:ext cx="207963" cy="16986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4695825" y="2198688"/>
              <a:ext cx="79375" cy="74613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4657725" y="2165350"/>
              <a:ext cx="114300" cy="98425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4768850" y="2270125"/>
              <a:ext cx="39688" cy="7778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4570413" y="2095500"/>
              <a:ext cx="160338" cy="71438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4706938" y="2103438"/>
              <a:ext cx="142875" cy="809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4625975" y="2038350"/>
              <a:ext cx="134938" cy="69850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4722813" y="2079625"/>
              <a:ext cx="120650" cy="50800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4151313" y="2281238"/>
              <a:ext cx="80963" cy="133350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4430713" y="1968500"/>
              <a:ext cx="88900" cy="76200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4487863" y="2065338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4416425" y="2024063"/>
              <a:ext cx="84138" cy="603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4797425" y="2112963"/>
              <a:ext cx="195263" cy="128588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4930775" y="2109788"/>
              <a:ext cx="66675" cy="82550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4833938" y="2227263"/>
              <a:ext cx="134938" cy="7461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4795838" y="2273300"/>
              <a:ext cx="58738" cy="42863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4833938" y="1998663"/>
              <a:ext cx="384175" cy="223838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4854575" y="1884363"/>
              <a:ext cx="203200" cy="146050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4803775" y="1827213"/>
              <a:ext cx="160338" cy="74613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4803775" y="1874838"/>
              <a:ext cx="125413" cy="7937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4495800" y="2132013"/>
              <a:ext cx="96838" cy="55563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4494213" y="1927225"/>
              <a:ext cx="192088" cy="219075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4808538" y="1404938"/>
              <a:ext cx="225425" cy="360363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5097463" y="2533650"/>
              <a:ext cx="455613" cy="363538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5470525" y="2700338"/>
              <a:ext cx="174625" cy="192088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5443538" y="2676525"/>
              <a:ext cx="25400" cy="38100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5470525" y="2673350"/>
              <a:ext cx="103188" cy="84138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93"/>
            <p:cNvSpPr>
              <a:spLocks noEditPoints="1"/>
            </p:cNvSpPr>
            <p:nvPr/>
          </p:nvSpPr>
          <p:spPr bwMode="auto">
            <a:xfrm>
              <a:off x="6489700" y="3114675"/>
              <a:ext cx="419100" cy="130175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6792913" y="3155950"/>
              <a:ext cx="28575" cy="17463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5187950" y="2401888"/>
              <a:ext cx="209550" cy="20637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5356225" y="2581275"/>
              <a:ext cx="41275" cy="38100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97"/>
            <p:cNvSpPr>
              <a:spLocks noEditPoints="1"/>
            </p:cNvSpPr>
            <p:nvPr/>
          </p:nvSpPr>
          <p:spPr bwMode="auto">
            <a:xfrm>
              <a:off x="4256088" y="2038350"/>
              <a:ext cx="315913" cy="261938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2403475" y="2941638"/>
              <a:ext cx="50800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2420938" y="2901950"/>
              <a:ext cx="131763" cy="73025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1820863" y="2522538"/>
              <a:ext cx="657225" cy="406400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2349500" y="2865438"/>
              <a:ext cx="92075" cy="90488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2422525" y="2852738"/>
              <a:ext cx="26988" cy="57150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2738438" y="2809875"/>
              <a:ext cx="65088" cy="5556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2797175" y="2819400"/>
              <a:ext cx="74613" cy="50800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2460625" y="2928938"/>
              <a:ext cx="92075" cy="93663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2751138" y="3143250"/>
              <a:ext cx="860425" cy="877888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090863" y="3932238"/>
              <a:ext cx="106363" cy="117475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08"/>
            <p:cNvSpPr>
              <a:spLocks noEditPoints="1"/>
            </p:cNvSpPr>
            <p:nvPr/>
          </p:nvSpPr>
          <p:spPr bwMode="auto">
            <a:xfrm>
              <a:off x="2757488" y="3736975"/>
              <a:ext cx="436563" cy="86042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2709863" y="3640138"/>
              <a:ext cx="190500" cy="97313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2992438" y="3683000"/>
              <a:ext cx="192088" cy="192088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2492375" y="3016250"/>
              <a:ext cx="71438" cy="57150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2557463" y="3044825"/>
              <a:ext cx="125413" cy="6032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2643188" y="2982913"/>
              <a:ext cx="257175" cy="366713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2844800" y="3470275"/>
              <a:ext cx="266700" cy="30003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2589213" y="3259138"/>
              <a:ext cx="279400" cy="404813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2763838" y="2994025"/>
              <a:ext cx="296863" cy="25082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097213" y="3122613"/>
              <a:ext cx="92075" cy="96838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025775" y="3073400"/>
              <a:ext cx="106363" cy="1587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178175" y="3132138"/>
              <a:ext cx="66675" cy="84138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2520950" y="2738438"/>
              <a:ext cx="227013" cy="809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2651125" y="2846388"/>
              <a:ext cx="52388" cy="25400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2894013" y="2844800"/>
              <a:ext cx="47625" cy="26988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23"/>
            <p:cNvSpPr>
              <a:spLocks noEditPoints="1"/>
            </p:cNvSpPr>
            <p:nvPr/>
          </p:nvSpPr>
          <p:spPr bwMode="auto">
            <a:xfrm>
              <a:off x="2779713" y="785813"/>
              <a:ext cx="1322388" cy="985838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24"/>
            <p:cNvSpPr>
              <a:spLocks noEditPoints="1"/>
            </p:cNvSpPr>
            <p:nvPr/>
          </p:nvSpPr>
          <p:spPr bwMode="auto">
            <a:xfrm>
              <a:off x="1298575" y="803275"/>
              <a:ext cx="1920875" cy="147796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25"/>
            <p:cNvSpPr>
              <a:spLocks noEditPoints="1"/>
            </p:cNvSpPr>
            <p:nvPr/>
          </p:nvSpPr>
          <p:spPr bwMode="auto">
            <a:xfrm>
              <a:off x="714375" y="1360488"/>
              <a:ext cx="2192338" cy="1346200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26"/>
            <p:cNvSpPr>
              <a:spLocks noEditPoints="1"/>
            </p:cNvSpPr>
            <p:nvPr/>
          </p:nvSpPr>
          <p:spPr bwMode="auto">
            <a:xfrm>
              <a:off x="4159250" y="2241550"/>
              <a:ext cx="276225" cy="196850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27"/>
            <p:cNvSpPr>
              <a:spLocks noEditPoints="1"/>
            </p:cNvSpPr>
            <p:nvPr/>
          </p:nvSpPr>
          <p:spPr bwMode="auto">
            <a:xfrm>
              <a:off x="4789488" y="2292350"/>
              <a:ext cx="136525" cy="1698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5043488" y="2439988"/>
              <a:ext cx="55563" cy="34925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836988" y="1539875"/>
              <a:ext cx="231775" cy="117475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4135438" y="1917700"/>
              <a:ext cx="98425" cy="107950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31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32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33"/>
            <p:cNvSpPr>
              <a:spLocks noEditPoints="1"/>
            </p:cNvSpPr>
            <p:nvPr/>
          </p:nvSpPr>
          <p:spPr bwMode="auto">
            <a:xfrm>
              <a:off x="4535488" y="1836738"/>
              <a:ext cx="103188" cy="98425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34"/>
            <p:cNvSpPr>
              <a:spLocks noEditPoints="1"/>
            </p:cNvSpPr>
            <p:nvPr/>
          </p:nvSpPr>
          <p:spPr bwMode="auto">
            <a:xfrm>
              <a:off x="4606925" y="1443038"/>
              <a:ext cx="266700" cy="47148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35"/>
            <p:cNvSpPr>
              <a:spLocks noEditPoints="1"/>
            </p:cNvSpPr>
            <p:nvPr/>
          </p:nvSpPr>
          <p:spPr bwMode="auto">
            <a:xfrm>
              <a:off x="4826000" y="1774825"/>
              <a:ext cx="136525" cy="6667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5076825" y="3148013"/>
              <a:ext cx="173038" cy="211138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4981575" y="3163888"/>
              <a:ext cx="117475" cy="122238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5562600" y="2193925"/>
              <a:ext cx="382588" cy="22066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39"/>
            <p:cNvSpPr>
              <a:spLocks noEditPoints="1"/>
            </p:cNvSpPr>
            <p:nvPr/>
          </p:nvSpPr>
          <p:spPr bwMode="auto">
            <a:xfrm>
              <a:off x="4468813" y="946150"/>
              <a:ext cx="558800" cy="882650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8408988" y="1651000"/>
              <a:ext cx="73025" cy="26988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141"/>
            <p:cNvSpPr>
              <a:spLocks noEditPoints="1"/>
            </p:cNvSpPr>
            <p:nvPr/>
          </p:nvSpPr>
          <p:spPr bwMode="auto">
            <a:xfrm>
              <a:off x="7131050" y="2195513"/>
              <a:ext cx="369888" cy="36830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42"/>
            <p:cNvSpPr>
              <a:spLocks noEditPoints="1"/>
            </p:cNvSpPr>
            <p:nvPr/>
          </p:nvSpPr>
          <p:spPr bwMode="auto">
            <a:xfrm>
              <a:off x="5954713" y="1971675"/>
              <a:ext cx="1293813" cy="896938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404040"/>
            </a:solidFill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43"/>
            <p:cNvSpPr>
              <a:spLocks noEditPoints="1"/>
            </p:cNvSpPr>
            <p:nvPr/>
          </p:nvSpPr>
          <p:spPr bwMode="auto">
            <a:xfrm>
              <a:off x="6862763" y="2851150"/>
              <a:ext cx="207963" cy="292100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44"/>
            <p:cNvSpPr>
              <a:spLocks noEditPoints="1"/>
            </p:cNvSpPr>
            <p:nvPr/>
          </p:nvSpPr>
          <p:spPr bwMode="auto">
            <a:xfrm>
              <a:off x="7378700" y="3321050"/>
              <a:ext cx="273050" cy="173038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6076950" y="3049588"/>
              <a:ext cx="46038" cy="889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5273675" y="3509963"/>
              <a:ext cx="160338" cy="317500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47"/>
            <p:cNvSpPr>
              <a:spLocks noEditPoints="1"/>
            </p:cNvSpPr>
            <p:nvPr/>
          </p:nvSpPr>
          <p:spPr bwMode="auto">
            <a:xfrm>
              <a:off x="5267325" y="2838450"/>
              <a:ext cx="258763" cy="15716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48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149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50"/>
            <p:cNvSpPr>
              <a:spLocks noEditPoints="1"/>
            </p:cNvSpPr>
            <p:nvPr/>
          </p:nvSpPr>
          <p:spPr bwMode="auto">
            <a:xfrm>
              <a:off x="6769100" y="3492500"/>
              <a:ext cx="884238" cy="787400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151"/>
            <p:cNvSpPr>
              <a:spLocks noEditPoints="1"/>
            </p:cNvSpPr>
            <p:nvPr/>
          </p:nvSpPr>
          <p:spPr bwMode="auto">
            <a:xfrm>
              <a:off x="7926388" y="4052888"/>
              <a:ext cx="269875" cy="3206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152"/>
            <p:cNvSpPr>
              <a:spLocks noEditPoints="1"/>
            </p:cNvSpPr>
            <p:nvPr/>
          </p:nvSpPr>
          <p:spPr bwMode="auto">
            <a:xfrm>
              <a:off x="8162925" y="3616325"/>
              <a:ext cx="58738" cy="53975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5487988" y="2270125"/>
              <a:ext cx="309563" cy="195263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5300663" y="2339975"/>
              <a:ext cx="425450" cy="360363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155"/>
            <p:cNvSpPr>
              <a:spLocks noEditPoints="1"/>
            </p:cNvSpPr>
            <p:nvPr/>
          </p:nvSpPr>
          <p:spPr bwMode="auto">
            <a:xfrm>
              <a:off x="5356225" y="1914525"/>
              <a:ext cx="876300" cy="41275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156"/>
            <p:cNvSpPr>
              <a:spLocks noEditPoints="1"/>
            </p:cNvSpPr>
            <p:nvPr/>
          </p:nvSpPr>
          <p:spPr bwMode="auto">
            <a:xfrm>
              <a:off x="4778375" y="898525"/>
              <a:ext cx="3681413" cy="1411288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58"/>
            <p:cNvSpPr/>
            <p:nvPr/>
          </p:nvSpPr>
          <p:spPr bwMode="auto">
            <a:xfrm>
              <a:off x="4622800" y="3133725"/>
              <a:ext cx="395288" cy="415925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59"/>
            <p:cNvSpPr/>
            <p:nvPr/>
          </p:nvSpPr>
          <p:spPr bwMode="auto">
            <a:xfrm>
              <a:off x="4975225" y="330676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60"/>
            <p:cNvSpPr/>
            <p:nvPr/>
          </p:nvSpPr>
          <p:spPr bwMode="auto">
            <a:xfrm>
              <a:off x="4995863" y="3484563"/>
              <a:ext cx="230188" cy="36830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61"/>
            <p:cNvSpPr/>
            <p:nvPr/>
          </p:nvSpPr>
          <p:spPr bwMode="auto">
            <a:xfrm>
              <a:off x="4983163" y="3275013"/>
              <a:ext cx="233363" cy="23812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62"/>
            <p:cNvSpPr/>
            <p:nvPr/>
          </p:nvSpPr>
          <p:spPr bwMode="auto">
            <a:xfrm>
              <a:off x="5051425" y="3463925"/>
              <a:ext cx="71438" cy="168275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63"/>
            <p:cNvSpPr/>
            <p:nvPr/>
          </p:nvSpPr>
          <p:spPr bwMode="auto">
            <a:xfrm>
              <a:off x="7878763" y="3705225"/>
              <a:ext cx="73025" cy="571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4"/>
            <p:cNvSpPr/>
            <p:nvPr/>
          </p:nvSpPr>
          <p:spPr bwMode="auto">
            <a:xfrm>
              <a:off x="5816600" y="2316163"/>
              <a:ext cx="166688" cy="111125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65"/>
            <p:cNvSpPr/>
            <p:nvPr/>
          </p:nvSpPr>
          <p:spPr bwMode="auto">
            <a:xfrm>
              <a:off x="2657475" y="2693988"/>
              <a:ext cx="19050" cy="39688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66"/>
            <p:cNvSpPr/>
            <p:nvPr/>
          </p:nvSpPr>
          <p:spPr bwMode="auto">
            <a:xfrm>
              <a:off x="3013075" y="3021013"/>
              <a:ext cx="25400" cy="2063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67"/>
            <p:cNvSpPr/>
            <p:nvPr/>
          </p:nvSpPr>
          <p:spPr bwMode="auto">
            <a:xfrm>
              <a:off x="5286375" y="2305050"/>
              <a:ext cx="71438" cy="61913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168"/>
            <p:cNvSpPr>
              <a:spLocks noEditPoints="1"/>
            </p:cNvSpPr>
            <p:nvPr/>
          </p:nvSpPr>
          <p:spPr bwMode="auto">
            <a:xfrm>
              <a:off x="5319713" y="2290763"/>
              <a:ext cx="106363" cy="87313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169"/>
            <p:cNvSpPr/>
            <p:nvPr/>
          </p:nvSpPr>
          <p:spPr bwMode="auto">
            <a:xfrm>
              <a:off x="5661025" y="2381250"/>
              <a:ext cx="309563" cy="22066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170"/>
            <p:cNvSpPr/>
            <p:nvPr/>
          </p:nvSpPr>
          <p:spPr bwMode="auto">
            <a:xfrm>
              <a:off x="5673725" y="2414588"/>
              <a:ext cx="355600" cy="3206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171"/>
            <p:cNvSpPr>
              <a:spLocks noEditPoints="1"/>
            </p:cNvSpPr>
            <p:nvPr/>
          </p:nvSpPr>
          <p:spPr bwMode="auto">
            <a:xfrm>
              <a:off x="6386513" y="3132138"/>
              <a:ext cx="992188" cy="360363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172"/>
            <p:cNvSpPr>
              <a:spLocks noEditPoints="1"/>
            </p:cNvSpPr>
            <p:nvPr/>
          </p:nvSpPr>
          <p:spPr bwMode="auto">
            <a:xfrm>
              <a:off x="7011988" y="3436938"/>
              <a:ext cx="69850" cy="30163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173"/>
            <p:cNvSpPr/>
            <p:nvPr/>
          </p:nvSpPr>
          <p:spPr bwMode="auto">
            <a:xfrm>
              <a:off x="4640263" y="2155825"/>
              <a:ext cx="73025" cy="396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174"/>
            <p:cNvSpPr>
              <a:spLocks noEditPoints="1"/>
            </p:cNvSpPr>
            <p:nvPr/>
          </p:nvSpPr>
          <p:spPr bwMode="auto">
            <a:xfrm>
              <a:off x="4505325" y="2151063"/>
              <a:ext cx="247650" cy="269875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175"/>
            <p:cNvSpPr/>
            <p:nvPr/>
          </p:nvSpPr>
          <p:spPr bwMode="auto">
            <a:xfrm>
              <a:off x="4752975" y="2251075"/>
              <a:ext cx="26988" cy="33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176"/>
            <p:cNvSpPr/>
            <p:nvPr/>
          </p:nvSpPr>
          <p:spPr bwMode="auto">
            <a:xfrm>
              <a:off x="4759325" y="2174875"/>
              <a:ext cx="90488" cy="106363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555" name="图表 554"/>
          <p:cNvGraphicFramePr/>
          <p:nvPr/>
        </p:nvGraphicFramePr>
        <p:xfrm>
          <a:off x="983432" y="2492896"/>
          <a:ext cx="4165785" cy="2777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6" name="文本框 555"/>
          <p:cNvSpPr txBox="1"/>
          <p:nvPr/>
        </p:nvSpPr>
        <p:spPr>
          <a:xfrm>
            <a:off x="7897684" y="1628800"/>
            <a:ext cx="2118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国内旅游城市偏好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07368" y="936612"/>
            <a:ext cx="3058855" cy="497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3413" y="1790817"/>
            <a:ext cx="211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+mj-ea"/>
              <a:cs typeface="Open Sans Semi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3.6.4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住宿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酒店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类型和出游景点分析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1" name="矩形 20"/>
          <p:cNvSpPr/>
          <p:nvPr/>
        </p:nvSpPr>
        <p:spPr>
          <a:xfrm>
            <a:off x="1640080" y="1762093"/>
            <a:ext cx="1539172" cy="347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7"/>
          <p:cNvSpPr txBox="1"/>
          <p:nvPr/>
        </p:nvSpPr>
        <p:spPr>
          <a:xfrm>
            <a:off x="0" y="6230866"/>
            <a:ext cx="12191999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经数据分析发现，出游期间偏好民宿酒店较受欢迎，其次是快捷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酒店，平时喜欢去上海周边的景点游玩。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2" name="图表 71"/>
          <p:cNvGraphicFramePr/>
          <p:nvPr/>
        </p:nvGraphicFramePr>
        <p:xfrm>
          <a:off x="400955" y="1363716"/>
          <a:ext cx="2958741" cy="455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3" name="矩形 72"/>
          <p:cNvSpPr/>
          <p:nvPr/>
        </p:nvSpPr>
        <p:spPr>
          <a:xfrm>
            <a:off x="1046249" y="1025161"/>
            <a:ext cx="182614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住宿酒店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类型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46841" y="936613"/>
            <a:ext cx="8334235" cy="4971335"/>
          </a:xfrm>
          <a:prstGeom prst="rect">
            <a:avLst/>
          </a:prstGeom>
          <a:blipFill dpi="0" rotWithShape="1">
            <a:blip r:embed="rId2"/>
            <a:srcRect/>
            <a:stretch>
              <a:fillRect l="6000" t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064552" y="2564904"/>
            <a:ext cx="1080120" cy="683323"/>
            <a:chOff x="6044841" y="-226317"/>
            <a:chExt cx="1080120" cy="683323"/>
          </a:xfrm>
        </p:grpSpPr>
        <p:sp>
          <p:nvSpPr>
            <p:cNvPr id="94" name="文本框 93"/>
            <p:cNvSpPr txBox="1"/>
            <p:nvPr/>
          </p:nvSpPr>
          <p:spPr>
            <a:xfrm>
              <a:off x="6044841" y="180007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爱琴海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location-pointer_619"/>
            <p:cNvSpPr>
              <a:spLocks noChangeAspect="1"/>
            </p:cNvSpPr>
            <p:nvPr/>
          </p:nvSpPr>
          <p:spPr bwMode="auto">
            <a:xfrm>
              <a:off x="6438883" y="-226317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</p:grpSp>
      <p:sp>
        <p:nvSpPr>
          <p:cNvPr id="19" name="矩形 18"/>
          <p:cNvSpPr/>
          <p:nvPr/>
        </p:nvSpPr>
        <p:spPr>
          <a:xfrm>
            <a:off x="3631779" y="936612"/>
            <a:ext cx="1988545" cy="49713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31779" y="1044761"/>
            <a:ext cx="1988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出游景点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631779" y="1491464"/>
          <a:ext cx="1988545" cy="4416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502"/>
                <a:gridCol w="432292"/>
                <a:gridCol w="518751"/>
              </a:tblGrid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景点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城市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区域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颂恒观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昆山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金鸡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湖风景区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苏州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园区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新龙湖音乐公园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常州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新北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G20</a:t>
                      </a:r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峰会体验馆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杭州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萧山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苏州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太湖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吴中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5·12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地震遗迹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成都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都江堰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莲花岛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景区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苏州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昆山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佛顶宫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南京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雨花台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清凉世界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吴江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六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公园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杭州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下城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0" name="任意多边形 19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出行偏好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17" name="文本框 15"/>
          <p:cNvSpPr txBox="1"/>
          <p:nvPr/>
        </p:nvSpPr>
        <p:spPr>
          <a:xfrm>
            <a:off x="3955853" y="2996952"/>
            <a:ext cx="66333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平时多采用打车出行方式。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国内游居多，出游期间偏爱民宿，喜欢接近大自然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，平时偏爱去上海周边的景点游玩。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71464" y="2858452"/>
            <a:ext cx="22682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根据用户差旅及日常出行行为进行分析，人群具备以下特征：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 rot="17474072">
            <a:off x="8721419" y="2759097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rot="17474072">
            <a:off x="8308686" y="4210961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17474072">
            <a:off x="5900911" y="4202770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 rot="17474072">
            <a:off x="5307494" y="278850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 rot="17474072">
            <a:off x="5823562" y="1400943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7474072">
            <a:off x="8251422" y="141222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7474072">
            <a:off x="7672642" y="1929450"/>
            <a:ext cx="2228223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193668" y="1698213"/>
            <a:ext cx="4023526" cy="4023527"/>
            <a:chOff x="3248561" y="1392326"/>
            <a:chExt cx="2646878" cy="2646879"/>
          </a:xfrm>
        </p:grpSpPr>
        <p:sp>
          <p:nvSpPr>
            <p:cNvPr id="27" name="弧形 26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20046283"/>
                <a:gd name="adj2" fmla="val 206286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1055460"/>
                <a:gd name="adj2" fmla="val 1664150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4137334"/>
                <a:gd name="adj2" fmla="val 66280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9200471"/>
                <a:gd name="adj2" fmla="val 9823645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1806923"/>
                <a:gd name="adj2" fmla="val 1241007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4903020"/>
                <a:gd name="adj2" fmla="val 1749341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5092970" y="2597517"/>
            <a:ext cx="2224921" cy="2224921"/>
          </a:xfrm>
          <a:prstGeom prst="ellipse">
            <a:avLst/>
          </a:prstGeom>
          <a:solidFill>
            <a:srgbClr val="F36639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64498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856713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473464" y="4562729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853502" y="4561801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913309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404011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688793" y="2019897"/>
            <a:ext cx="662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基础属性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140251" y="3397359"/>
            <a:ext cx="76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客户轨迹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704860" y="4780036"/>
            <a:ext cx="66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083429" y="4809784"/>
            <a:ext cx="643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624930" y="3408731"/>
            <a:ext cx="687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76797" y="2000402"/>
            <a:ext cx="659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个人资产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0854" y="2061957"/>
            <a:ext cx="310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男性来访人群居多，已婚未育的二人</a:t>
            </a:r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endParaRPr lang="en-US" altLang="zh-CN" sz="120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/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85858" y="3448365"/>
            <a:ext cx="3184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目前来访客群大多数来自上海本地客源，区域集中在闵行区、松江区和嘉定区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04830" y="4901056"/>
            <a:ext cx="3298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喜欢自拍美颜，看视频，选择绝地求生，开心消消乐等游戏进行放松，社交网络活跃度较高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017860" y="2053709"/>
            <a:ext cx="28917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目前多数到访客户名下无房，喜欢使用苹果手机，喜欢使用苹果手机，车辆品牌中高档次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项目目前人群消费画像为：中低收入，中高消费人群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572542" y="3501375"/>
            <a:ext cx="289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平时喜欢购物，喜欢区烧烤烤肉，火锅，川湘菜，喜欢去健身房，喜欢出游，购车的需求非常强烈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017860" y="4906851"/>
            <a:ext cx="3034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国内城市旅游为主，出行方式以打车占大多数，旅游城市多选择苏州，镇江和阜阳，出游期间偏爱民宿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到访爱琴海客户画像总结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05" y="2308888"/>
            <a:ext cx="2843185" cy="284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73016"/>
            <a:ext cx="12192000" cy="3284984"/>
          </a:xfrm>
          <a:prstGeom prst="rect">
            <a:avLst/>
          </a:prstGeom>
          <a:blipFill dpi="0" rotWithShape="1">
            <a:blip r:embed="rId1"/>
            <a:srcRect/>
            <a:stretch>
              <a:fillRect l="-6000" r="-9000" b="-6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7474072">
            <a:off x="6830343" y="1831157"/>
            <a:ext cx="2812895" cy="4333962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1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98433" y="1705788"/>
            <a:ext cx="2854859" cy="285485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7968" y="2276872"/>
            <a:ext cx="995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4382888" y="3487501"/>
            <a:ext cx="328594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项目周边</a:t>
            </a:r>
            <a:endParaRPr lang="en-US" altLang="zh-CN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客户画像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rot="17474072">
            <a:off x="2929148" y="892294"/>
            <a:ext cx="3361597" cy="8585265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4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六边形 21"/>
          <p:cNvSpPr/>
          <p:nvPr/>
        </p:nvSpPr>
        <p:spPr>
          <a:xfrm rot="16200000">
            <a:off x="3547178" y="-2510723"/>
            <a:ext cx="5097644" cy="12192000"/>
          </a:xfrm>
          <a:prstGeom prst="hexagon">
            <a:avLst>
              <a:gd name="adj" fmla="val 18460"/>
              <a:gd name="vf" fmla="val 115470"/>
            </a:avLst>
          </a:prstGeom>
          <a:solidFill>
            <a:schemeClr val="bg1"/>
          </a:solidFill>
          <a:ln w="57150">
            <a:noFill/>
          </a:ln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情况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31904" y="2220474"/>
            <a:ext cx="59530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50000"/>
              </a:lnSpc>
              <a:defRPr sz="1600">
                <a:latin typeface="+mj-ea"/>
                <a:ea typeface="+mj-ea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项目名称：万象城，爱琴海周边人群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人群数据时间范围：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2018.11.01-2018.12.09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行为数据时间范围：近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目标人群：居住人群 或 工作人群（剔除外卖和快递人群）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总人数：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6,256,217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424" y="2082923"/>
            <a:ext cx="3290187" cy="24933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任意多边形 10"/>
          <p:cNvSpPr/>
          <p:nvPr/>
        </p:nvSpPr>
        <p:spPr>
          <a:xfrm>
            <a:off x="1719830" y="2392601"/>
            <a:ext cx="1544529" cy="2075167"/>
          </a:xfrm>
          <a:custGeom>
            <a:avLst/>
            <a:gdLst>
              <a:gd name="connsiteX0" fmla="*/ 502209 w 1554006"/>
              <a:gd name="connsiteY0" fmla="*/ 0 h 2079905"/>
              <a:gd name="connsiteX1" fmla="*/ 431142 w 1554006"/>
              <a:gd name="connsiteY1" fmla="*/ 42640 h 2079905"/>
              <a:gd name="connsiteX2" fmla="*/ 227415 w 1554006"/>
              <a:gd name="connsiteY2" fmla="*/ 374288 h 2079905"/>
              <a:gd name="connsiteX3" fmla="*/ 0 w 1554006"/>
              <a:gd name="connsiteY3" fmla="*/ 1719830 h 2079905"/>
              <a:gd name="connsiteX4" fmla="*/ 1212883 w 1554006"/>
              <a:gd name="connsiteY4" fmla="*/ 2079905 h 2079905"/>
              <a:gd name="connsiteX5" fmla="*/ 1554006 w 1554006"/>
              <a:gd name="connsiteY5" fmla="*/ 1577695 h 2079905"/>
              <a:gd name="connsiteX6" fmla="*/ 502209 w 1554006"/>
              <a:gd name="connsiteY6" fmla="*/ 0 h 2079905"/>
              <a:gd name="connsiteX0-1" fmla="*/ 502209 w 1554006"/>
              <a:gd name="connsiteY0-2" fmla="*/ 0 h 2079905"/>
              <a:gd name="connsiteX1-3" fmla="*/ 431142 w 1554006"/>
              <a:gd name="connsiteY1-4" fmla="*/ 42640 h 2079905"/>
              <a:gd name="connsiteX2-5" fmla="*/ 198988 w 1554006"/>
              <a:gd name="connsiteY2-6" fmla="*/ 369550 h 2079905"/>
              <a:gd name="connsiteX3-7" fmla="*/ 0 w 1554006"/>
              <a:gd name="connsiteY3-8" fmla="*/ 1719830 h 2079905"/>
              <a:gd name="connsiteX4-9" fmla="*/ 1212883 w 1554006"/>
              <a:gd name="connsiteY4-10" fmla="*/ 2079905 h 2079905"/>
              <a:gd name="connsiteX5-11" fmla="*/ 1554006 w 1554006"/>
              <a:gd name="connsiteY5-12" fmla="*/ 1577695 h 2079905"/>
              <a:gd name="connsiteX6-13" fmla="*/ 502209 w 1554006"/>
              <a:gd name="connsiteY6-14" fmla="*/ 0 h 2079905"/>
              <a:gd name="connsiteX0-15" fmla="*/ 521160 w 1572957"/>
              <a:gd name="connsiteY0-16" fmla="*/ 0 h 2079905"/>
              <a:gd name="connsiteX1-17" fmla="*/ 450093 w 1572957"/>
              <a:gd name="connsiteY1-18" fmla="*/ 42640 h 2079905"/>
              <a:gd name="connsiteX2-19" fmla="*/ 217939 w 1572957"/>
              <a:gd name="connsiteY2-20" fmla="*/ 369550 h 2079905"/>
              <a:gd name="connsiteX3-21" fmla="*/ 0 w 1572957"/>
              <a:gd name="connsiteY3-22" fmla="*/ 1729306 h 2079905"/>
              <a:gd name="connsiteX4-23" fmla="*/ 1231834 w 1572957"/>
              <a:gd name="connsiteY4-24" fmla="*/ 2079905 h 2079905"/>
              <a:gd name="connsiteX5-25" fmla="*/ 1572957 w 1572957"/>
              <a:gd name="connsiteY5-26" fmla="*/ 1577695 h 2079905"/>
              <a:gd name="connsiteX6-27" fmla="*/ 521160 w 1572957"/>
              <a:gd name="connsiteY6-28" fmla="*/ 0 h 2079905"/>
              <a:gd name="connsiteX0-29" fmla="*/ 521160 w 1572957"/>
              <a:gd name="connsiteY0-30" fmla="*/ 0 h 2075167"/>
              <a:gd name="connsiteX1-31" fmla="*/ 450093 w 1572957"/>
              <a:gd name="connsiteY1-32" fmla="*/ 42640 h 2075167"/>
              <a:gd name="connsiteX2-33" fmla="*/ 217939 w 1572957"/>
              <a:gd name="connsiteY2-34" fmla="*/ 369550 h 2075167"/>
              <a:gd name="connsiteX3-35" fmla="*/ 0 w 1572957"/>
              <a:gd name="connsiteY3-36" fmla="*/ 1729306 h 2075167"/>
              <a:gd name="connsiteX4-37" fmla="*/ 1227096 w 1572957"/>
              <a:gd name="connsiteY4-38" fmla="*/ 2075167 h 2075167"/>
              <a:gd name="connsiteX5-39" fmla="*/ 1572957 w 1572957"/>
              <a:gd name="connsiteY5-40" fmla="*/ 1577695 h 2075167"/>
              <a:gd name="connsiteX6-41" fmla="*/ 521160 w 1572957"/>
              <a:gd name="connsiteY6-42" fmla="*/ 0 h 2075167"/>
              <a:gd name="connsiteX0-43" fmla="*/ 506946 w 1558743"/>
              <a:gd name="connsiteY0-44" fmla="*/ 0 h 2075167"/>
              <a:gd name="connsiteX1-45" fmla="*/ 435879 w 1558743"/>
              <a:gd name="connsiteY1-46" fmla="*/ 42640 h 2075167"/>
              <a:gd name="connsiteX2-47" fmla="*/ 203725 w 1558743"/>
              <a:gd name="connsiteY2-48" fmla="*/ 369550 h 2075167"/>
              <a:gd name="connsiteX3-49" fmla="*/ 0 w 1558743"/>
              <a:gd name="connsiteY3-50" fmla="*/ 1724568 h 2075167"/>
              <a:gd name="connsiteX4-51" fmla="*/ 1212882 w 1558743"/>
              <a:gd name="connsiteY4-52" fmla="*/ 2075167 h 2075167"/>
              <a:gd name="connsiteX5-53" fmla="*/ 1558743 w 1558743"/>
              <a:gd name="connsiteY5-54" fmla="*/ 1577695 h 2075167"/>
              <a:gd name="connsiteX6-55" fmla="*/ 506946 w 1558743"/>
              <a:gd name="connsiteY6-56" fmla="*/ 0 h 2075167"/>
              <a:gd name="connsiteX0-57" fmla="*/ 506946 w 1544529"/>
              <a:gd name="connsiteY0-58" fmla="*/ 0 h 2075167"/>
              <a:gd name="connsiteX1-59" fmla="*/ 435879 w 1544529"/>
              <a:gd name="connsiteY1-60" fmla="*/ 42640 h 2075167"/>
              <a:gd name="connsiteX2-61" fmla="*/ 203725 w 1544529"/>
              <a:gd name="connsiteY2-62" fmla="*/ 369550 h 2075167"/>
              <a:gd name="connsiteX3-63" fmla="*/ 0 w 1544529"/>
              <a:gd name="connsiteY3-64" fmla="*/ 1724568 h 2075167"/>
              <a:gd name="connsiteX4-65" fmla="*/ 1212882 w 1544529"/>
              <a:gd name="connsiteY4-66" fmla="*/ 2075167 h 2075167"/>
              <a:gd name="connsiteX5-67" fmla="*/ 1544529 w 1544529"/>
              <a:gd name="connsiteY5-68" fmla="*/ 1568219 h 2075167"/>
              <a:gd name="connsiteX6-69" fmla="*/ 506946 w 1544529"/>
              <a:gd name="connsiteY6-70" fmla="*/ 0 h 20751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544529" h="2075167">
                <a:moveTo>
                  <a:pt x="506946" y="0"/>
                </a:moveTo>
                <a:lnTo>
                  <a:pt x="435879" y="42640"/>
                </a:lnTo>
                <a:lnTo>
                  <a:pt x="203725" y="369550"/>
                </a:lnTo>
                <a:lnTo>
                  <a:pt x="0" y="1724568"/>
                </a:lnTo>
                <a:lnTo>
                  <a:pt x="1212882" y="2075167"/>
                </a:lnTo>
                <a:lnTo>
                  <a:pt x="1544529" y="1568219"/>
                </a:lnTo>
                <a:lnTo>
                  <a:pt x="506946" y="0"/>
                </a:lnTo>
                <a:close/>
              </a:path>
            </a:pathLst>
          </a:custGeom>
          <a:solidFill>
            <a:srgbClr val="FF692D">
              <a:alpha val="26000"/>
            </a:srgbClr>
          </a:solidFill>
          <a:ln>
            <a:solidFill>
              <a:srgbClr val="F36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11424" y="2082923"/>
            <a:ext cx="144016" cy="2493332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1" y="3977264"/>
            <a:ext cx="1904998" cy="146795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3500" y="4005064"/>
            <a:ext cx="1924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性别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与年龄分析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婚姻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与子女分析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学历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与职业分析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房产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与车辆分析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设备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收入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与消费分析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4" y="1576608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</a:t>
            </a:r>
            <a:endParaRPr kumimoji="0" lang="en-US" altLang="zh-CN" sz="8000" b="0" i="0" u="none" strike="noStrike" kern="1200" cap="none" spc="0" normalizeH="0" baseline="0" noProof="0" dirty="0" smtClean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22126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6089" y="2141827"/>
            <a:ext cx="3911370" cy="2865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性别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年龄及婚姻、子女情况分析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919945" y="3880784"/>
          <a:ext cx="5032039" cy="230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" name="文本框 7"/>
          <p:cNvSpPr txBox="1"/>
          <p:nvPr/>
        </p:nvSpPr>
        <p:spPr>
          <a:xfrm>
            <a:off x="-1" y="6070138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男性人群居多，占六成以上；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26-35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岁的人群占多数；其次是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16-25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岁，单身人士占第一，其次是已婚未育的二人世界人群，三口之家的人群占比最少。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cxnSp>
        <p:nvCxnSpPr>
          <p:cNvPr id="58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6096000" y="908720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8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811190" y="3429000"/>
            <a:ext cx="1058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583832" y="299695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性别分析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583832" y="3522494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年龄分析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326860" y="3004580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婚姻状况分析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326860" y="353012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子女情况分析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2" name="组合 131"/>
          <p:cNvGrpSpPr/>
          <p:nvPr/>
        </p:nvGrpSpPr>
        <p:grpSpPr>
          <a:xfrm flipH="1">
            <a:off x="6595085" y="1674247"/>
            <a:ext cx="540000" cy="1080000"/>
            <a:chOff x="1774933" y="3518877"/>
            <a:chExt cx="514235" cy="1078311"/>
          </a:xfrm>
          <a:solidFill>
            <a:srgbClr val="767171"/>
          </a:solidFill>
        </p:grpSpPr>
        <p:sp>
          <p:nvSpPr>
            <p:cNvPr id="133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 flipH="1">
            <a:off x="9999931" y="1674247"/>
            <a:ext cx="972000" cy="1080000"/>
            <a:chOff x="1774933" y="3518877"/>
            <a:chExt cx="959174" cy="1078312"/>
          </a:xfrm>
          <a:solidFill>
            <a:srgbClr val="F36639"/>
          </a:solidFill>
        </p:grpSpPr>
        <p:sp>
          <p:nvSpPr>
            <p:cNvPr id="136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8358913" y="2060848"/>
            <a:ext cx="473391" cy="369424"/>
            <a:chOff x="8447816" y="1890026"/>
            <a:chExt cx="724388" cy="565296"/>
          </a:xfrm>
        </p:grpSpPr>
        <p:sp>
          <p:nvSpPr>
            <p:cNvPr id="129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1" name="TextBox 36"/>
          <p:cNvSpPr txBox="1"/>
          <p:nvPr/>
        </p:nvSpPr>
        <p:spPr>
          <a:xfrm>
            <a:off x="7168711" y="208589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44.89%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36"/>
          <p:cNvSpPr txBox="1"/>
          <p:nvPr/>
        </p:nvSpPr>
        <p:spPr>
          <a:xfrm>
            <a:off x="8896903" y="208589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55.11%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 flipH="1">
            <a:off x="6422740" y="4353577"/>
            <a:ext cx="972000" cy="1080000"/>
            <a:chOff x="1774933" y="3518877"/>
            <a:chExt cx="959174" cy="1078312"/>
          </a:xfrm>
          <a:solidFill>
            <a:srgbClr val="767171"/>
          </a:solidFill>
        </p:grpSpPr>
        <p:sp>
          <p:nvSpPr>
            <p:cNvPr id="144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8" name="组合 2652"/>
          <p:cNvGrpSpPr/>
          <p:nvPr/>
        </p:nvGrpSpPr>
        <p:grpSpPr>
          <a:xfrm>
            <a:off x="9843147" y="4353577"/>
            <a:ext cx="1188000" cy="1080000"/>
            <a:chOff x="2016125" y="4043363"/>
            <a:chExt cx="1616075" cy="1408113"/>
          </a:xfrm>
          <a:solidFill>
            <a:srgbClr val="F36639"/>
          </a:solidFill>
        </p:grpSpPr>
        <p:sp>
          <p:nvSpPr>
            <p:cNvPr id="149" name="Freeform 616"/>
            <p:cNvSpPr/>
            <p:nvPr/>
          </p:nvSpPr>
          <p:spPr bwMode="auto">
            <a:xfrm>
              <a:off x="2749550" y="4737101"/>
              <a:ext cx="180975" cy="13811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4" y="3"/>
                </a:cxn>
                <a:cxn ang="0">
                  <a:pos x="90" y="10"/>
                </a:cxn>
                <a:cxn ang="0">
                  <a:pos x="103" y="20"/>
                </a:cxn>
                <a:cxn ang="0">
                  <a:pos x="112" y="32"/>
                </a:cxn>
                <a:cxn ang="0">
                  <a:pos x="114" y="45"/>
                </a:cxn>
                <a:cxn ang="0">
                  <a:pos x="110" y="57"/>
                </a:cxn>
                <a:cxn ang="0">
                  <a:pos x="101" y="69"/>
                </a:cxn>
                <a:cxn ang="0">
                  <a:pos x="88" y="78"/>
                </a:cxn>
                <a:cxn ang="0">
                  <a:pos x="72" y="84"/>
                </a:cxn>
                <a:cxn ang="0">
                  <a:pos x="55" y="87"/>
                </a:cxn>
                <a:cxn ang="0">
                  <a:pos x="34" y="83"/>
                </a:cxn>
                <a:cxn ang="0">
                  <a:pos x="17" y="74"/>
                </a:cxn>
                <a:cxn ang="0">
                  <a:pos x="4" y="61"/>
                </a:cxn>
                <a:cxn ang="0">
                  <a:pos x="0" y="45"/>
                </a:cxn>
                <a:cxn ang="0">
                  <a:pos x="6" y="29"/>
                </a:cxn>
                <a:cxn ang="0">
                  <a:pos x="17" y="15"/>
                </a:cxn>
                <a:cxn ang="0">
                  <a:pos x="36" y="4"/>
                </a:cxn>
                <a:cxn ang="0">
                  <a:pos x="57" y="0"/>
                </a:cxn>
              </a:cxnLst>
              <a:rect l="0" t="0" r="r" b="b"/>
              <a:pathLst>
                <a:path w="114" h="87">
                  <a:moveTo>
                    <a:pt x="57" y="0"/>
                  </a:moveTo>
                  <a:lnTo>
                    <a:pt x="74" y="3"/>
                  </a:lnTo>
                  <a:lnTo>
                    <a:pt x="90" y="10"/>
                  </a:lnTo>
                  <a:lnTo>
                    <a:pt x="103" y="20"/>
                  </a:lnTo>
                  <a:lnTo>
                    <a:pt x="112" y="32"/>
                  </a:lnTo>
                  <a:lnTo>
                    <a:pt x="114" y="45"/>
                  </a:lnTo>
                  <a:lnTo>
                    <a:pt x="110" y="57"/>
                  </a:lnTo>
                  <a:lnTo>
                    <a:pt x="101" y="69"/>
                  </a:lnTo>
                  <a:lnTo>
                    <a:pt x="88" y="78"/>
                  </a:lnTo>
                  <a:lnTo>
                    <a:pt x="72" y="84"/>
                  </a:lnTo>
                  <a:lnTo>
                    <a:pt x="55" y="87"/>
                  </a:lnTo>
                  <a:lnTo>
                    <a:pt x="34" y="83"/>
                  </a:lnTo>
                  <a:lnTo>
                    <a:pt x="17" y="74"/>
                  </a:lnTo>
                  <a:lnTo>
                    <a:pt x="4" y="61"/>
                  </a:lnTo>
                  <a:lnTo>
                    <a:pt x="0" y="45"/>
                  </a:lnTo>
                  <a:lnTo>
                    <a:pt x="6" y="29"/>
                  </a:lnTo>
                  <a:lnTo>
                    <a:pt x="17" y="15"/>
                  </a:lnTo>
                  <a:lnTo>
                    <a:pt x="36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Freeform 617"/>
            <p:cNvSpPr/>
            <p:nvPr/>
          </p:nvSpPr>
          <p:spPr bwMode="auto">
            <a:xfrm>
              <a:off x="2613025" y="4746626"/>
              <a:ext cx="438150" cy="704850"/>
            </a:xfrm>
            <a:custGeom>
              <a:avLst/>
              <a:gdLst/>
              <a:ahLst/>
              <a:cxnLst>
                <a:cxn ang="0">
                  <a:pos x="266" y="1"/>
                </a:cxn>
                <a:cxn ang="0">
                  <a:pos x="276" y="14"/>
                </a:cxn>
                <a:cxn ang="0">
                  <a:pos x="270" y="43"/>
                </a:cxn>
                <a:cxn ang="0">
                  <a:pos x="255" y="76"/>
                </a:cxn>
                <a:cxn ang="0">
                  <a:pos x="241" y="108"/>
                </a:cxn>
                <a:cxn ang="0">
                  <a:pos x="234" y="124"/>
                </a:cxn>
                <a:cxn ang="0">
                  <a:pos x="229" y="133"/>
                </a:cxn>
                <a:cxn ang="0">
                  <a:pos x="220" y="150"/>
                </a:cxn>
                <a:cxn ang="0">
                  <a:pos x="203" y="161"/>
                </a:cxn>
                <a:cxn ang="0">
                  <a:pos x="200" y="162"/>
                </a:cxn>
                <a:cxn ang="0">
                  <a:pos x="202" y="169"/>
                </a:cxn>
                <a:cxn ang="0">
                  <a:pos x="210" y="191"/>
                </a:cxn>
                <a:cxn ang="0">
                  <a:pos x="221" y="222"/>
                </a:cxn>
                <a:cxn ang="0">
                  <a:pos x="233" y="255"/>
                </a:cxn>
                <a:cxn ang="0">
                  <a:pos x="244" y="281"/>
                </a:cxn>
                <a:cxn ang="0">
                  <a:pos x="248" y="292"/>
                </a:cxn>
                <a:cxn ang="0">
                  <a:pos x="190" y="421"/>
                </a:cxn>
                <a:cxn ang="0">
                  <a:pos x="185" y="434"/>
                </a:cxn>
                <a:cxn ang="0">
                  <a:pos x="166" y="442"/>
                </a:cxn>
                <a:cxn ang="0">
                  <a:pos x="148" y="437"/>
                </a:cxn>
                <a:cxn ang="0">
                  <a:pos x="140" y="427"/>
                </a:cxn>
                <a:cxn ang="0">
                  <a:pos x="139" y="292"/>
                </a:cxn>
                <a:cxn ang="0">
                  <a:pos x="134" y="297"/>
                </a:cxn>
                <a:cxn ang="0">
                  <a:pos x="132" y="429"/>
                </a:cxn>
                <a:cxn ang="0">
                  <a:pos x="119" y="441"/>
                </a:cxn>
                <a:cxn ang="0">
                  <a:pos x="96" y="441"/>
                </a:cxn>
                <a:cxn ang="0">
                  <a:pos x="84" y="429"/>
                </a:cxn>
                <a:cxn ang="0">
                  <a:pos x="82" y="292"/>
                </a:cxn>
                <a:cxn ang="0">
                  <a:pos x="30" y="281"/>
                </a:cxn>
                <a:cxn ang="0">
                  <a:pos x="41" y="254"/>
                </a:cxn>
                <a:cxn ang="0">
                  <a:pos x="55" y="221"/>
                </a:cxn>
                <a:cxn ang="0">
                  <a:pos x="68" y="191"/>
                </a:cxn>
                <a:cxn ang="0">
                  <a:pos x="76" y="173"/>
                </a:cxn>
                <a:cxn ang="0">
                  <a:pos x="80" y="163"/>
                </a:cxn>
                <a:cxn ang="0">
                  <a:pos x="77" y="162"/>
                </a:cxn>
                <a:cxn ang="0">
                  <a:pos x="59" y="152"/>
                </a:cxn>
                <a:cxn ang="0">
                  <a:pos x="50" y="135"/>
                </a:cxn>
                <a:cxn ang="0">
                  <a:pos x="39" y="111"/>
                </a:cxn>
                <a:cxn ang="0">
                  <a:pos x="25" y="80"/>
                </a:cxn>
                <a:cxn ang="0">
                  <a:pos x="10" y="47"/>
                </a:cxn>
                <a:cxn ang="0">
                  <a:pos x="3" y="30"/>
                </a:cxn>
                <a:cxn ang="0">
                  <a:pos x="0" y="14"/>
                </a:cxn>
                <a:cxn ang="0">
                  <a:pos x="10" y="4"/>
                </a:cxn>
                <a:cxn ang="0">
                  <a:pos x="30" y="9"/>
                </a:cxn>
                <a:cxn ang="0">
                  <a:pos x="44" y="27"/>
                </a:cxn>
                <a:cxn ang="0">
                  <a:pos x="54" y="47"/>
                </a:cxn>
                <a:cxn ang="0">
                  <a:pos x="64" y="69"/>
                </a:cxn>
                <a:cxn ang="0">
                  <a:pos x="72" y="87"/>
                </a:cxn>
                <a:cxn ang="0">
                  <a:pos x="93" y="86"/>
                </a:cxn>
                <a:cxn ang="0">
                  <a:pos x="203" y="89"/>
                </a:cxn>
                <a:cxn ang="0">
                  <a:pos x="206" y="87"/>
                </a:cxn>
                <a:cxn ang="0">
                  <a:pos x="207" y="85"/>
                </a:cxn>
                <a:cxn ang="0">
                  <a:pos x="212" y="70"/>
                </a:cxn>
                <a:cxn ang="0">
                  <a:pos x="221" y="48"/>
                </a:cxn>
                <a:cxn ang="0">
                  <a:pos x="234" y="19"/>
                </a:cxn>
                <a:cxn ang="0">
                  <a:pos x="248" y="2"/>
                </a:cxn>
              </a:cxnLst>
              <a:rect l="0" t="0" r="r" b="b"/>
              <a:pathLst>
                <a:path w="276" h="444">
                  <a:moveTo>
                    <a:pt x="255" y="0"/>
                  </a:moveTo>
                  <a:lnTo>
                    <a:pt x="266" y="1"/>
                  </a:lnTo>
                  <a:lnTo>
                    <a:pt x="274" y="6"/>
                  </a:lnTo>
                  <a:lnTo>
                    <a:pt x="276" y="14"/>
                  </a:lnTo>
                  <a:lnTo>
                    <a:pt x="276" y="26"/>
                  </a:lnTo>
                  <a:lnTo>
                    <a:pt x="270" y="43"/>
                  </a:lnTo>
                  <a:lnTo>
                    <a:pt x="262" y="61"/>
                  </a:lnTo>
                  <a:lnTo>
                    <a:pt x="255" y="76"/>
                  </a:lnTo>
                  <a:lnTo>
                    <a:pt x="249" y="87"/>
                  </a:lnTo>
                  <a:lnTo>
                    <a:pt x="241" y="108"/>
                  </a:lnTo>
                  <a:lnTo>
                    <a:pt x="237" y="118"/>
                  </a:lnTo>
                  <a:lnTo>
                    <a:pt x="234" y="124"/>
                  </a:lnTo>
                  <a:lnTo>
                    <a:pt x="232" y="128"/>
                  </a:lnTo>
                  <a:lnTo>
                    <a:pt x="229" y="133"/>
                  </a:lnTo>
                  <a:lnTo>
                    <a:pt x="227" y="141"/>
                  </a:lnTo>
                  <a:lnTo>
                    <a:pt x="220" y="150"/>
                  </a:lnTo>
                  <a:lnTo>
                    <a:pt x="212" y="157"/>
                  </a:lnTo>
                  <a:lnTo>
                    <a:pt x="203" y="161"/>
                  </a:lnTo>
                  <a:lnTo>
                    <a:pt x="202" y="161"/>
                  </a:lnTo>
                  <a:lnTo>
                    <a:pt x="200" y="162"/>
                  </a:lnTo>
                  <a:lnTo>
                    <a:pt x="200" y="166"/>
                  </a:lnTo>
                  <a:lnTo>
                    <a:pt x="202" y="169"/>
                  </a:lnTo>
                  <a:lnTo>
                    <a:pt x="206" y="180"/>
                  </a:lnTo>
                  <a:lnTo>
                    <a:pt x="210" y="191"/>
                  </a:lnTo>
                  <a:lnTo>
                    <a:pt x="215" y="205"/>
                  </a:lnTo>
                  <a:lnTo>
                    <a:pt x="221" y="222"/>
                  </a:lnTo>
                  <a:lnTo>
                    <a:pt x="227" y="238"/>
                  </a:lnTo>
                  <a:lnTo>
                    <a:pt x="233" y="255"/>
                  </a:lnTo>
                  <a:lnTo>
                    <a:pt x="238" y="269"/>
                  </a:lnTo>
                  <a:lnTo>
                    <a:pt x="244" y="281"/>
                  </a:lnTo>
                  <a:lnTo>
                    <a:pt x="246" y="289"/>
                  </a:lnTo>
                  <a:lnTo>
                    <a:pt x="248" y="292"/>
                  </a:lnTo>
                  <a:lnTo>
                    <a:pt x="190" y="292"/>
                  </a:lnTo>
                  <a:lnTo>
                    <a:pt x="190" y="421"/>
                  </a:lnTo>
                  <a:lnTo>
                    <a:pt x="189" y="428"/>
                  </a:lnTo>
                  <a:lnTo>
                    <a:pt x="185" y="434"/>
                  </a:lnTo>
                  <a:lnTo>
                    <a:pt x="178" y="440"/>
                  </a:lnTo>
                  <a:lnTo>
                    <a:pt x="166" y="442"/>
                  </a:lnTo>
                  <a:lnTo>
                    <a:pt x="155" y="441"/>
                  </a:lnTo>
                  <a:lnTo>
                    <a:pt x="148" y="437"/>
                  </a:lnTo>
                  <a:lnTo>
                    <a:pt x="143" y="432"/>
                  </a:lnTo>
                  <a:lnTo>
                    <a:pt x="140" y="427"/>
                  </a:lnTo>
                  <a:lnTo>
                    <a:pt x="140" y="294"/>
                  </a:lnTo>
                  <a:lnTo>
                    <a:pt x="139" y="292"/>
                  </a:lnTo>
                  <a:lnTo>
                    <a:pt x="136" y="292"/>
                  </a:lnTo>
                  <a:lnTo>
                    <a:pt x="134" y="297"/>
                  </a:lnTo>
                  <a:lnTo>
                    <a:pt x="134" y="421"/>
                  </a:lnTo>
                  <a:lnTo>
                    <a:pt x="132" y="429"/>
                  </a:lnTo>
                  <a:lnTo>
                    <a:pt x="127" y="437"/>
                  </a:lnTo>
                  <a:lnTo>
                    <a:pt x="119" y="441"/>
                  </a:lnTo>
                  <a:lnTo>
                    <a:pt x="107" y="444"/>
                  </a:lnTo>
                  <a:lnTo>
                    <a:pt x="96" y="441"/>
                  </a:lnTo>
                  <a:lnTo>
                    <a:pt x="88" y="437"/>
                  </a:lnTo>
                  <a:lnTo>
                    <a:pt x="84" y="429"/>
                  </a:lnTo>
                  <a:lnTo>
                    <a:pt x="82" y="421"/>
                  </a:lnTo>
                  <a:lnTo>
                    <a:pt x="82" y="292"/>
                  </a:lnTo>
                  <a:lnTo>
                    <a:pt x="25" y="292"/>
                  </a:lnTo>
                  <a:lnTo>
                    <a:pt x="30" y="281"/>
                  </a:lnTo>
                  <a:lnTo>
                    <a:pt x="34" y="269"/>
                  </a:lnTo>
                  <a:lnTo>
                    <a:pt x="41" y="254"/>
                  </a:lnTo>
                  <a:lnTo>
                    <a:pt x="48" y="238"/>
                  </a:lnTo>
                  <a:lnTo>
                    <a:pt x="55" y="221"/>
                  </a:lnTo>
                  <a:lnTo>
                    <a:pt x="62" y="205"/>
                  </a:lnTo>
                  <a:lnTo>
                    <a:pt x="68" y="191"/>
                  </a:lnTo>
                  <a:lnTo>
                    <a:pt x="73" y="179"/>
                  </a:lnTo>
                  <a:lnTo>
                    <a:pt x="76" y="173"/>
                  </a:lnTo>
                  <a:lnTo>
                    <a:pt x="80" y="165"/>
                  </a:lnTo>
                  <a:lnTo>
                    <a:pt x="80" y="163"/>
                  </a:lnTo>
                  <a:lnTo>
                    <a:pt x="79" y="162"/>
                  </a:lnTo>
                  <a:lnTo>
                    <a:pt x="77" y="162"/>
                  </a:lnTo>
                  <a:lnTo>
                    <a:pt x="67" y="158"/>
                  </a:lnTo>
                  <a:lnTo>
                    <a:pt x="59" y="152"/>
                  </a:lnTo>
                  <a:lnTo>
                    <a:pt x="54" y="144"/>
                  </a:lnTo>
                  <a:lnTo>
                    <a:pt x="50" y="135"/>
                  </a:lnTo>
                  <a:lnTo>
                    <a:pt x="44" y="121"/>
                  </a:lnTo>
                  <a:lnTo>
                    <a:pt x="39" y="111"/>
                  </a:lnTo>
                  <a:lnTo>
                    <a:pt x="33" y="97"/>
                  </a:lnTo>
                  <a:lnTo>
                    <a:pt x="25" y="80"/>
                  </a:lnTo>
                  <a:lnTo>
                    <a:pt x="17" y="61"/>
                  </a:lnTo>
                  <a:lnTo>
                    <a:pt x="10" y="47"/>
                  </a:lnTo>
                  <a:lnTo>
                    <a:pt x="6" y="39"/>
                  </a:lnTo>
                  <a:lnTo>
                    <a:pt x="3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3" y="8"/>
                  </a:lnTo>
                  <a:lnTo>
                    <a:pt x="10" y="4"/>
                  </a:lnTo>
                  <a:lnTo>
                    <a:pt x="21" y="4"/>
                  </a:lnTo>
                  <a:lnTo>
                    <a:pt x="30" y="9"/>
                  </a:lnTo>
                  <a:lnTo>
                    <a:pt x="38" y="18"/>
                  </a:lnTo>
                  <a:lnTo>
                    <a:pt x="44" y="27"/>
                  </a:lnTo>
                  <a:lnTo>
                    <a:pt x="50" y="38"/>
                  </a:lnTo>
                  <a:lnTo>
                    <a:pt x="54" y="47"/>
                  </a:lnTo>
                  <a:lnTo>
                    <a:pt x="59" y="56"/>
                  </a:lnTo>
                  <a:lnTo>
                    <a:pt x="64" y="69"/>
                  </a:lnTo>
                  <a:lnTo>
                    <a:pt x="68" y="80"/>
                  </a:lnTo>
                  <a:lnTo>
                    <a:pt x="72" y="87"/>
                  </a:lnTo>
                  <a:lnTo>
                    <a:pt x="77" y="90"/>
                  </a:lnTo>
                  <a:lnTo>
                    <a:pt x="93" y="86"/>
                  </a:lnTo>
                  <a:lnTo>
                    <a:pt x="195" y="86"/>
                  </a:lnTo>
                  <a:lnTo>
                    <a:pt x="203" y="89"/>
                  </a:lnTo>
                  <a:lnTo>
                    <a:pt x="204" y="89"/>
                  </a:lnTo>
                  <a:lnTo>
                    <a:pt x="206" y="87"/>
                  </a:lnTo>
                  <a:lnTo>
                    <a:pt x="206" y="86"/>
                  </a:lnTo>
                  <a:lnTo>
                    <a:pt x="207" y="85"/>
                  </a:lnTo>
                  <a:lnTo>
                    <a:pt x="210" y="77"/>
                  </a:lnTo>
                  <a:lnTo>
                    <a:pt x="212" y="70"/>
                  </a:lnTo>
                  <a:lnTo>
                    <a:pt x="216" y="61"/>
                  </a:lnTo>
                  <a:lnTo>
                    <a:pt x="221" y="48"/>
                  </a:lnTo>
                  <a:lnTo>
                    <a:pt x="231" y="30"/>
                  </a:lnTo>
                  <a:lnTo>
                    <a:pt x="234" y="19"/>
                  </a:lnTo>
                  <a:lnTo>
                    <a:pt x="241" y="10"/>
                  </a:lnTo>
                  <a:lnTo>
                    <a:pt x="248" y="2"/>
                  </a:lnTo>
                  <a:lnTo>
                    <a:pt x="25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" name="Freeform 619"/>
            <p:cNvSpPr/>
            <p:nvPr/>
          </p:nvSpPr>
          <p:spPr bwMode="auto">
            <a:xfrm>
              <a:off x="2016125" y="4330701"/>
              <a:ext cx="671513" cy="1120775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48" y="39"/>
                </a:cxn>
                <a:cxn ang="0">
                  <a:pos x="356" y="57"/>
                </a:cxn>
                <a:cxn ang="0">
                  <a:pos x="362" y="69"/>
                </a:cxn>
                <a:cxn ang="0">
                  <a:pos x="371" y="103"/>
                </a:cxn>
                <a:cxn ang="0">
                  <a:pos x="375" y="115"/>
                </a:cxn>
                <a:cxn ang="0">
                  <a:pos x="382" y="137"/>
                </a:cxn>
                <a:cxn ang="0">
                  <a:pos x="394" y="177"/>
                </a:cxn>
                <a:cxn ang="0">
                  <a:pos x="413" y="230"/>
                </a:cxn>
                <a:cxn ang="0">
                  <a:pos x="423" y="275"/>
                </a:cxn>
                <a:cxn ang="0">
                  <a:pos x="419" y="302"/>
                </a:cxn>
                <a:cxn ang="0">
                  <a:pos x="403" y="314"/>
                </a:cxn>
                <a:cxn ang="0">
                  <a:pos x="384" y="313"/>
                </a:cxn>
                <a:cxn ang="0">
                  <a:pos x="371" y="298"/>
                </a:cxn>
                <a:cxn ang="0">
                  <a:pos x="355" y="258"/>
                </a:cxn>
                <a:cxn ang="0">
                  <a:pos x="343" y="225"/>
                </a:cxn>
                <a:cxn ang="0">
                  <a:pos x="337" y="204"/>
                </a:cxn>
                <a:cxn ang="0">
                  <a:pos x="327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4" y="302"/>
                </a:cxn>
                <a:cxn ang="0">
                  <a:pos x="27" y="313"/>
                </a:cxn>
                <a:cxn ang="0">
                  <a:pos x="6" y="305"/>
                </a:cxn>
                <a:cxn ang="0">
                  <a:pos x="0" y="284"/>
                </a:cxn>
                <a:cxn ang="0">
                  <a:pos x="6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2" y="25"/>
                  </a:lnTo>
                  <a:lnTo>
                    <a:pt x="348" y="39"/>
                  </a:lnTo>
                  <a:lnTo>
                    <a:pt x="352" y="51"/>
                  </a:lnTo>
                  <a:lnTo>
                    <a:pt x="356" y="57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2" y="137"/>
                  </a:lnTo>
                  <a:lnTo>
                    <a:pt x="388" y="156"/>
                  </a:lnTo>
                  <a:lnTo>
                    <a:pt x="394" y="177"/>
                  </a:lnTo>
                  <a:lnTo>
                    <a:pt x="402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3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2" y="279"/>
                  </a:lnTo>
                  <a:lnTo>
                    <a:pt x="355" y="258"/>
                  </a:lnTo>
                  <a:lnTo>
                    <a:pt x="348" y="241"/>
                  </a:lnTo>
                  <a:lnTo>
                    <a:pt x="343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7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4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0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6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4" y="302"/>
                  </a:lnTo>
                  <a:lnTo>
                    <a:pt x="37" y="310"/>
                  </a:lnTo>
                  <a:lnTo>
                    <a:pt x="27" y="313"/>
                  </a:lnTo>
                  <a:lnTo>
                    <a:pt x="17" y="311"/>
                  </a:lnTo>
                  <a:lnTo>
                    <a:pt x="6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6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69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" name="Freeform 621"/>
            <p:cNvSpPr/>
            <p:nvPr/>
          </p:nvSpPr>
          <p:spPr bwMode="auto">
            <a:xfrm>
              <a:off x="2981325" y="4337051"/>
              <a:ext cx="650875" cy="1114425"/>
            </a:xfrm>
            <a:custGeom>
              <a:avLst/>
              <a:gdLst/>
              <a:ahLst/>
              <a:cxnLst>
                <a:cxn ang="0">
                  <a:pos x="295" y="1"/>
                </a:cxn>
                <a:cxn ang="0">
                  <a:pos x="320" y="14"/>
                </a:cxn>
                <a:cxn ang="0">
                  <a:pos x="339" y="53"/>
                </a:cxn>
                <a:cxn ang="0">
                  <a:pos x="350" y="80"/>
                </a:cxn>
                <a:cxn ang="0">
                  <a:pos x="373" y="156"/>
                </a:cxn>
                <a:cxn ang="0">
                  <a:pos x="399" y="233"/>
                </a:cxn>
                <a:cxn ang="0">
                  <a:pos x="410" y="293"/>
                </a:cxn>
                <a:cxn ang="0">
                  <a:pos x="390" y="317"/>
                </a:cxn>
                <a:cxn ang="0">
                  <a:pos x="359" y="304"/>
                </a:cxn>
                <a:cxn ang="0">
                  <a:pos x="339" y="256"/>
                </a:cxn>
                <a:cxn ang="0">
                  <a:pos x="326" y="217"/>
                </a:cxn>
                <a:cxn ang="0">
                  <a:pos x="314" y="180"/>
                </a:cxn>
                <a:cxn ang="0">
                  <a:pos x="305" y="149"/>
                </a:cxn>
                <a:cxn ang="0">
                  <a:pos x="297" y="149"/>
                </a:cxn>
                <a:cxn ang="0">
                  <a:pos x="308" y="195"/>
                </a:cxn>
                <a:cxn ang="0">
                  <a:pos x="326" y="260"/>
                </a:cxn>
                <a:cxn ang="0">
                  <a:pos x="354" y="357"/>
                </a:cxn>
                <a:cxn ang="0">
                  <a:pos x="365" y="399"/>
                </a:cxn>
                <a:cxn ang="0">
                  <a:pos x="283" y="658"/>
                </a:cxn>
                <a:cxn ang="0">
                  <a:pos x="275" y="685"/>
                </a:cxn>
                <a:cxn ang="0">
                  <a:pos x="246" y="700"/>
                </a:cxn>
                <a:cxn ang="0">
                  <a:pos x="215" y="685"/>
                </a:cxn>
                <a:cxn ang="0">
                  <a:pos x="208" y="421"/>
                </a:cxn>
                <a:cxn ang="0">
                  <a:pos x="203" y="403"/>
                </a:cxn>
                <a:cxn ang="0">
                  <a:pos x="198" y="658"/>
                </a:cxn>
                <a:cxn ang="0">
                  <a:pos x="185" y="692"/>
                </a:cxn>
                <a:cxn ang="0">
                  <a:pos x="145" y="700"/>
                </a:cxn>
                <a:cxn ang="0">
                  <a:pos x="126" y="679"/>
                </a:cxn>
                <a:cxn ang="0">
                  <a:pos x="38" y="403"/>
                </a:cxn>
                <a:cxn ang="0">
                  <a:pos x="47" y="376"/>
                </a:cxn>
                <a:cxn ang="0">
                  <a:pos x="68" y="310"/>
                </a:cxn>
                <a:cxn ang="0">
                  <a:pos x="92" y="235"/>
                </a:cxn>
                <a:cxn ang="0">
                  <a:pos x="110" y="179"/>
                </a:cxn>
                <a:cxn ang="0">
                  <a:pos x="119" y="152"/>
                </a:cxn>
                <a:cxn ang="0">
                  <a:pos x="110" y="150"/>
                </a:cxn>
                <a:cxn ang="0">
                  <a:pos x="102" y="169"/>
                </a:cxn>
                <a:cxn ang="0">
                  <a:pos x="90" y="201"/>
                </a:cxn>
                <a:cxn ang="0">
                  <a:pos x="80" y="233"/>
                </a:cxn>
                <a:cxn ang="0">
                  <a:pos x="60" y="284"/>
                </a:cxn>
                <a:cxn ang="0">
                  <a:pos x="30" y="318"/>
                </a:cxn>
                <a:cxn ang="0">
                  <a:pos x="0" y="302"/>
                </a:cxn>
                <a:cxn ang="0">
                  <a:pos x="6" y="262"/>
                </a:cxn>
                <a:cxn ang="0">
                  <a:pos x="33" y="183"/>
                </a:cxn>
                <a:cxn ang="0">
                  <a:pos x="59" y="106"/>
                </a:cxn>
                <a:cxn ang="0">
                  <a:pos x="75" y="57"/>
                </a:cxn>
                <a:cxn ang="0">
                  <a:pos x="99" y="13"/>
                </a:cxn>
                <a:cxn ang="0">
                  <a:pos x="144" y="0"/>
                </a:cxn>
              </a:cxnLst>
              <a:rect l="0" t="0" r="r" b="b"/>
              <a:pathLst>
                <a:path w="410" h="702">
                  <a:moveTo>
                    <a:pt x="144" y="0"/>
                  </a:moveTo>
                  <a:lnTo>
                    <a:pt x="291" y="0"/>
                  </a:lnTo>
                  <a:lnTo>
                    <a:pt x="295" y="1"/>
                  </a:lnTo>
                  <a:lnTo>
                    <a:pt x="300" y="2"/>
                  </a:lnTo>
                  <a:lnTo>
                    <a:pt x="310" y="6"/>
                  </a:lnTo>
                  <a:lnTo>
                    <a:pt x="320" y="14"/>
                  </a:lnTo>
                  <a:lnTo>
                    <a:pt x="329" y="26"/>
                  </a:lnTo>
                  <a:lnTo>
                    <a:pt x="335" y="42"/>
                  </a:lnTo>
                  <a:lnTo>
                    <a:pt x="339" y="53"/>
                  </a:lnTo>
                  <a:lnTo>
                    <a:pt x="344" y="66"/>
                  </a:lnTo>
                  <a:lnTo>
                    <a:pt x="347" y="72"/>
                  </a:lnTo>
                  <a:lnTo>
                    <a:pt x="350" y="80"/>
                  </a:lnTo>
                  <a:lnTo>
                    <a:pt x="356" y="106"/>
                  </a:lnTo>
                  <a:lnTo>
                    <a:pt x="367" y="137"/>
                  </a:lnTo>
                  <a:lnTo>
                    <a:pt x="373" y="156"/>
                  </a:lnTo>
                  <a:lnTo>
                    <a:pt x="381" y="178"/>
                  </a:lnTo>
                  <a:lnTo>
                    <a:pt x="389" y="203"/>
                  </a:lnTo>
                  <a:lnTo>
                    <a:pt x="399" y="233"/>
                  </a:lnTo>
                  <a:lnTo>
                    <a:pt x="406" y="258"/>
                  </a:lnTo>
                  <a:lnTo>
                    <a:pt x="410" y="277"/>
                  </a:lnTo>
                  <a:lnTo>
                    <a:pt x="410" y="293"/>
                  </a:lnTo>
                  <a:lnTo>
                    <a:pt x="406" y="305"/>
                  </a:lnTo>
                  <a:lnTo>
                    <a:pt x="399" y="313"/>
                  </a:lnTo>
                  <a:lnTo>
                    <a:pt x="390" y="317"/>
                  </a:lnTo>
                  <a:lnTo>
                    <a:pt x="378" y="318"/>
                  </a:lnTo>
                  <a:lnTo>
                    <a:pt x="368" y="314"/>
                  </a:lnTo>
                  <a:lnTo>
                    <a:pt x="359" y="304"/>
                  </a:lnTo>
                  <a:lnTo>
                    <a:pt x="351" y="289"/>
                  </a:lnTo>
                  <a:lnTo>
                    <a:pt x="344" y="272"/>
                  </a:lnTo>
                  <a:lnTo>
                    <a:pt x="339" y="256"/>
                  </a:lnTo>
                  <a:lnTo>
                    <a:pt x="335" y="243"/>
                  </a:lnTo>
                  <a:lnTo>
                    <a:pt x="330" y="228"/>
                  </a:lnTo>
                  <a:lnTo>
                    <a:pt x="326" y="217"/>
                  </a:lnTo>
                  <a:lnTo>
                    <a:pt x="323" y="207"/>
                  </a:lnTo>
                  <a:lnTo>
                    <a:pt x="320" y="196"/>
                  </a:lnTo>
                  <a:lnTo>
                    <a:pt x="314" y="180"/>
                  </a:lnTo>
                  <a:lnTo>
                    <a:pt x="309" y="166"/>
                  </a:lnTo>
                  <a:lnTo>
                    <a:pt x="306" y="156"/>
                  </a:lnTo>
                  <a:lnTo>
                    <a:pt x="305" y="149"/>
                  </a:lnTo>
                  <a:lnTo>
                    <a:pt x="304" y="145"/>
                  </a:lnTo>
                  <a:lnTo>
                    <a:pt x="300" y="145"/>
                  </a:lnTo>
                  <a:lnTo>
                    <a:pt x="297" y="149"/>
                  </a:lnTo>
                  <a:lnTo>
                    <a:pt x="299" y="157"/>
                  </a:lnTo>
                  <a:lnTo>
                    <a:pt x="301" y="169"/>
                  </a:lnTo>
                  <a:lnTo>
                    <a:pt x="308" y="195"/>
                  </a:lnTo>
                  <a:lnTo>
                    <a:pt x="313" y="213"/>
                  </a:lnTo>
                  <a:lnTo>
                    <a:pt x="320" y="235"/>
                  </a:lnTo>
                  <a:lnTo>
                    <a:pt x="326" y="260"/>
                  </a:lnTo>
                  <a:lnTo>
                    <a:pt x="334" y="285"/>
                  </a:lnTo>
                  <a:lnTo>
                    <a:pt x="347" y="335"/>
                  </a:lnTo>
                  <a:lnTo>
                    <a:pt x="354" y="357"/>
                  </a:lnTo>
                  <a:lnTo>
                    <a:pt x="359" y="376"/>
                  </a:lnTo>
                  <a:lnTo>
                    <a:pt x="363" y="390"/>
                  </a:lnTo>
                  <a:lnTo>
                    <a:pt x="365" y="399"/>
                  </a:lnTo>
                  <a:lnTo>
                    <a:pt x="367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79" y="675"/>
                  </a:lnTo>
                  <a:lnTo>
                    <a:pt x="275" y="685"/>
                  </a:lnTo>
                  <a:lnTo>
                    <a:pt x="268" y="692"/>
                  </a:lnTo>
                  <a:lnTo>
                    <a:pt x="258" y="698"/>
                  </a:lnTo>
                  <a:lnTo>
                    <a:pt x="246" y="700"/>
                  </a:lnTo>
                  <a:lnTo>
                    <a:pt x="233" y="698"/>
                  </a:lnTo>
                  <a:lnTo>
                    <a:pt x="223" y="692"/>
                  </a:lnTo>
                  <a:lnTo>
                    <a:pt x="215" y="685"/>
                  </a:lnTo>
                  <a:lnTo>
                    <a:pt x="211" y="675"/>
                  </a:lnTo>
                  <a:lnTo>
                    <a:pt x="208" y="666"/>
                  </a:lnTo>
                  <a:lnTo>
                    <a:pt x="208" y="421"/>
                  </a:lnTo>
                  <a:lnTo>
                    <a:pt x="207" y="411"/>
                  </a:lnTo>
                  <a:lnTo>
                    <a:pt x="206" y="406"/>
                  </a:lnTo>
                  <a:lnTo>
                    <a:pt x="203" y="403"/>
                  </a:lnTo>
                  <a:lnTo>
                    <a:pt x="200" y="406"/>
                  </a:lnTo>
                  <a:lnTo>
                    <a:pt x="198" y="411"/>
                  </a:lnTo>
                  <a:lnTo>
                    <a:pt x="198" y="658"/>
                  </a:lnTo>
                  <a:lnTo>
                    <a:pt x="196" y="671"/>
                  </a:lnTo>
                  <a:lnTo>
                    <a:pt x="192" y="683"/>
                  </a:lnTo>
                  <a:lnTo>
                    <a:pt x="185" y="692"/>
                  </a:lnTo>
                  <a:lnTo>
                    <a:pt x="174" y="699"/>
                  </a:lnTo>
                  <a:lnTo>
                    <a:pt x="158" y="702"/>
                  </a:lnTo>
                  <a:lnTo>
                    <a:pt x="145" y="700"/>
                  </a:lnTo>
                  <a:lnTo>
                    <a:pt x="136" y="695"/>
                  </a:lnTo>
                  <a:lnTo>
                    <a:pt x="130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39" y="399"/>
                  </a:lnTo>
                  <a:lnTo>
                    <a:pt x="42" y="390"/>
                  </a:lnTo>
                  <a:lnTo>
                    <a:pt x="47" y="376"/>
                  </a:lnTo>
                  <a:lnTo>
                    <a:pt x="52" y="356"/>
                  </a:lnTo>
                  <a:lnTo>
                    <a:pt x="60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4" y="259"/>
                  </a:lnTo>
                  <a:lnTo>
                    <a:pt x="92" y="235"/>
                  </a:lnTo>
                  <a:lnTo>
                    <a:pt x="98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6" y="158"/>
                  </a:lnTo>
                  <a:lnTo>
                    <a:pt x="119" y="152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0" y="150"/>
                  </a:lnTo>
                  <a:lnTo>
                    <a:pt x="106" y="157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97" y="183"/>
                  </a:lnTo>
                  <a:lnTo>
                    <a:pt x="93" y="192"/>
                  </a:lnTo>
                  <a:lnTo>
                    <a:pt x="90" y="201"/>
                  </a:lnTo>
                  <a:lnTo>
                    <a:pt x="88" y="209"/>
                  </a:lnTo>
                  <a:lnTo>
                    <a:pt x="84" y="220"/>
                  </a:lnTo>
                  <a:lnTo>
                    <a:pt x="80" y="233"/>
                  </a:lnTo>
                  <a:lnTo>
                    <a:pt x="75" y="249"/>
                  </a:lnTo>
                  <a:lnTo>
                    <a:pt x="68" y="266"/>
                  </a:lnTo>
                  <a:lnTo>
                    <a:pt x="60" y="284"/>
                  </a:lnTo>
                  <a:lnTo>
                    <a:pt x="51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6" y="311"/>
                  </a:lnTo>
                  <a:lnTo>
                    <a:pt x="0" y="302"/>
                  </a:lnTo>
                  <a:lnTo>
                    <a:pt x="0" y="290"/>
                  </a:lnTo>
                  <a:lnTo>
                    <a:pt x="1" y="277"/>
                  </a:lnTo>
                  <a:lnTo>
                    <a:pt x="6" y="262"/>
                  </a:lnTo>
                  <a:lnTo>
                    <a:pt x="17" y="233"/>
                  </a:lnTo>
                  <a:lnTo>
                    <a:pt x="25" y="211"/>
                  </a:lnTo>
                  <a:lnTo>
                    <a:pt x="33" y="183"/>
                  </a:lnTo>
                  <a:lnTo>
                    <a:pt x="43" y="156"/>
                  </a:lnTo>
                  <a:lnTo>
                    <a:pt x="51" y="128"/>
                  </a:lnTo>
                  <a:lnTo>
                    <a:pt x="59" y="106"/>
                  </a:lnTo>
                  <a:lnTo>
                    <a:pt x="68" y="78"/>
                  </a:lnTo>
                  <a:lnTo>
                    <a:pt x="71" y="68"/>
                  </a:lnTo>
                  <a:lnTo>
                    <a:pt x="75" y="57"/>
                  </a:lnTo>
                  <a:lnTo>
                    <a:pt x="80" y="42"/>
                  </a:lnTo>
                  <a:lnTo>
                    <a:pt x="89" y="26"/>
                  </a:lnTo>
                  <a:lnTo>
                    <a:pt x="99" y="13"/>
                  </a:lnTo>
                  <a:lnTo>
                    <a:pt x="114" y="5"/>
                  </a:lnTo>
                  <a:lnTo>
                    <a:pt x="130" y="1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" name="Freeform 1414"/>
            <p:cNvSpPr/>
            <p:nvPr/>
          </p:nvSpPr>
          <p:spPr bwMode="auto">
            <a:xfrm>
              <a:off x="3182938" y="4048126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6" y="13"/>
                </a:cxn>
                <a:cxn ang="0">
                  <a:pos x="143" y="27"/>
                </a:cxn>
                <a:cxn ang="0">
                  <a:pos x="157" y="44"/>
                </a:cxn>
                <a:cxn ang="0">
                  <a:pos x="166" y="65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59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6" y="13"/>
                  </a:lnTo>
                  <a:lnTo>
                    <a:pt x="143" y="27"/>
                  </a:lnTo>
                  <a:lnTo>
                    <a:pt x="157" y="44"/>
                  </a:lnTo>
                  <a:lnTo>
                    <a:pt x="166" y="65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59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" name="Freeform 1421"/>
            <p:cNvSpPr/>
            <p:nvPr/>
          </p:nvSpPr>
          <p:spPr bwMode="auto">
            <a:xfrm>
              <a:off x="2216150" y="4043363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5" y="13"/>
                </a:cxn>
                <a:cxn ang="0">
                  <a:pos x="143" y="28"/>
                </a:cxn>
                <a:cxn ang="0">
                  <a:pos x="157" y="45"/>
                </a:cxn>
                <a:cxn ang="0">
                  <a:pos x="166" y="66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63" y="166"/>
                </a:cxn>
                <a:cxn ang="0">
                  <a:pos x="43" y="157"/>
                </a:cxn>
                <a:cxn ang="0">
                  <a:pos x="26" y="144"/>
                </a:cxn>
                <a:cxn ang="0">
                  <a:pos x="11" y="127"/>
                </a:cxn>
                <a:cxn ang="0">
                  <a:pos x="2" y="107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8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5" y="13"/>
                  </a:lnTo>
                  <a:lnTo>
                    <a:pt x="143" y="28"/>
                  </a:lnTo>
                  <a:lnTo>
                    <a:pt x="157" y="45"/>
                  </a:lnTo>
                  <a:lnTo>
                    <a:pt x="166" y="66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63" y="166"/>
                  </a:lnTo>
                  <a:lnTo>
                    <a:pt x="43" y="157"/>
                  </a:lnTo>
                  <a:lnTo>
                    <a:pt x="26" y="144"/>
                  </a:lnTo>
                  <a:lnTo>
                    <a:pt x="11" y="127"/>
                  </a:lnTo>
                  <a:lnTo>
                    <a:pt x="2" y="107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8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8358913" y="4789668"/>
            <a:ext cx="473391" cy="369424"/>
            <a:chOff x="8447816" y="1890026"/>
            <a:chExt cx="724388" cy="565296"/>
          </a:xfrm>
        </p:grpSpPr>
        <p:sp>
          <p:nvSpPr>
            <p:cNvPr id="156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7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8" name="TextBox 36"/>
          <p:cNvSpPr txBox="1"/>
          <p:nvPr/>
        </p:nvSpPr>
        <p:spPr>
          <a:xfrm>
            <a:off x="7240719" y="481471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70.9%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TextBox 36"/>
          <p:cNvSpPr txBox="1"/>
          <p:nvPr/>
        </p:nvSpPr>
        <p:spPr>
          <a:xfrm>
            <a:off x="8832304" y="481471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29.1%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16088" y="2141827"/>
            <a:ext cx="1411560" cy="286507"/>
            <a:chOff x="1187906" y="2221892"/>
            <a:chExt cx="1411560" cy="286507"/>
          </a:xfrm>
        </p:grpSpPr>
        <p:grpSp>
          <p:nvGrpSpPr>
            <p:cNvPr id="44" name="组合 43"/>
            <p:cNvGrpSpPr/>
            <p:nvPr/>
          </p:nvGrpSpPr>
          <p:grpSpPr>
            <a:xfrm flipH="1">
              <a:off x="1469752" y="2221892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45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flipH="1">
              <a:off x="1610675" y="2221892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51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2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 flipH="1">
              <a:off x="1751598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61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2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flipH="1">
              <a:off x="1892520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68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flipH="1">
              <a:off x="2033443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74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5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2174366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80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1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flipH="1">
              <a:off x="2315289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86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7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flipH="1">
              <a:off x="2456213" y="2221892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92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3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 flipH="1">
              <a:off x="1187906" y="2221892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98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9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 flipH="1">
              <a:off x="1328829" y="2221892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104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5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079776" y="2141827"/>
            <a:ext cx="1331263" cy="286507"/>
            <a:chOff x="4316509" y="2261459"/>
            <a:chExt cx="1411560" cy="303788"/>
          </a:xfrm>
        </p:grpSpPr>
        <p:grpSp>
          <p:nvGrpSpPr>
            <p:cNvPr id="3" name="组合 2"/>
            <p:cNvGrpSpPr/>
            <p:nvPr/>
          </p:nvGrpSpPr>
          <p:grpSpPr>
            <a:xfrm>
              <a:off x="4598355" y="2261459"/>
              <a:ext cx="143253" cy="303788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47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739278" y="2261459"/>
              <a:ext cx="143253" cy="303788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56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7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880201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65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5021123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71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2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162046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77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8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5302969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83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4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5443892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89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0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584816" y="2261459"/>
              <a:ext cx="143253" cy="303788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95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6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4316509" y="2261459"/>
              <a:ext cx="143253" cy="303788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101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2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4457432" y="2261459"/>
              <a:ext cx="143253" cy="303788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107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8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116" name="Freeform 52"/>
          <p:cNvSpPr>
            <a:spLocks noEditPoints="1" noChangeArrowheads="1"/>
          </p:cNvSpPr>
          <p:nvPr/>
        </p:nvSpPr>
        <p:spPr bwMode="auto">
          <a:xfrm>
            <a:off x="2909417" y="1379423"/>
            <a:ext cx="1193156" cy="1477272"/>
          </a:xfrm>
          <a:custGeom>
            <a:avLst/>
            <a:gdLst>
              <a:gd name="T0" fmla="*/ 2147483647 w 85"/>
              <a:gd name="T1" fmla="*/ 2147483647 h 106"/>
              <a:gd name="T2" fmla="*/ 2147483647 w 85"/>
              <a:gd name="T3" fmla="*/ 2147483647 h 106"/>
              <a:gd name="T4" fmla="*/ 2147483647 w 85"/>
              <a:gd name="T5" fmla="*/ 2147483647 h 106"/>
              <a:gd name="T6" fmla="*/ 2147483647 w 85"/>
              <a:gd name="T7" fmla="*/ 2147483647 h 106"/>
              <a:gd name="T8" fmla="*/ 0 w 85"/>
              <a:gd name="T9" fmla="*/ 2147483647 h 106"/>
              <a:gd name="T10" fmla="*/ 2147483647 w 85"/>
              <a:gd name="T11" fmla="*/ 2147483647 h 106"/>
              <a:gd name="T12" fmla="*/ 2147483647 w 85"/>
              <a:gd name="T13" fmla="*/ 2147483647 h 106"/>
              <a:gd name="T14" fmla="*/ 2147483647 w 85"/>
              <a:gd name="T15" fmla="*/ 2147483647 h 106"/>
              <a:gd name="T16" fmla="*/ 2147483647 w 85"/>
              <a:gd name="T17" fmla="*/ 2147483647 h 106"/>
              <a:gd name="T18" fmla="*/ 2147483647 w 85"/>
              <a:gd name="T19" fmla="*/ 2147483647 h 106"/>
              <a:gd name="T20" fmla="*/ 2147483647 w 85"/>
              <a:gd name="T21" fmla="*/ 2147483647 h 106"/>
              <a:gd name="T22" fmla="*/ 2147483647 w 85"/>
              <a:gd name="T23" fmla="*/ 2147483647 h 106"/>
              <a:gd name="T24" fmla="*/ 2147483647 w 85"/>
              <a:gd name="T25" fmla="*/ 2147483647 h 106"/>
              <a:gd name="T26" fmla="*/ 2147483647 w 85"/>
              <a:gd name="T27" fmla="*/ 2147483647 h 106"/>
              <a:gd name="T28" fmla="*/ 2147483647 w 85"/>
              <a:gd name="T29" fmla="*/ 2147483647 h 106"/>
              <a:gd name="T30" fmla="*/ 2147483647 w 85"/>
              <a:gd name="T31" fmla="*/ 2147483647 h 106"/>
              <a:gd name="T32" fmla="*/ 2147483647 w 85"/>
              <a:gd name="T33" fmla="*/ 2147483647 h 106"/>
              <a:gd name="T34" fmla="*/ 2147483647 w 85"/>
              <a:gd name="T35" fmla="*/ 2147483647 h 106"/>
              <a:gd name="T36" fmla="*/ 2147483647 w 85"/>
              <a:gd name="T37" fmla="*/ 2147483647 h 106"/>
              <a:gd name="T38" fmla="*/ 2147483647 w 85"/>
              <a:gd name="T39" fmla="*/ 2147483647 h 106"/>
              <a:gd name="T40" fmla="*/ 2147483647 w 85"/>
              <a:gd name="T41" fmla="*/ 2147483647 h 106"/>
              <a:gd name="T42" fmla="*/ 2147483647 w 85"/>
              <a:gd name="T43" fmla="*/ 2147483647 h 106"/>
              <a:gd name="T44" fmla="*/ 2147483647 w 85"/>
              <a:gd name="T45" fmla="*/ 2147483647 h 106"/>
              <a:gd name="T46" fmla="*/ 2147483647 w 85"/>
              <a:gd name="T47" fmla="*/ 2147483647 h 106"/>
              <a:gd name="T48" fmla="*/ 2147483647 w 85"/>
              <a:gd name="T49" fmla="*/ 2147483647 h 106"/>
              <a:gd name="T50" fmla="*/ 2147483647 w 85"/>
              <a:gd name="T51" fmla="*/ 2147483647 h 106"/>
              <a:gd name="T52" fmla="*/ 2147483647 w 85"/>
              <a:gd name="T53" fmla="*/ 2147483647 h 106"/>
              <a:gd name="T54" fmla="*/ 2147483647 w 85"/>
              <a:gd name="T55" fmla="*/ 2147483647 h 106"/>
              <a:gd name="T56" fmla="*/ 2147483647 w 85"/>
              <a:gd name="T57" fmla="*/ 2147483647 h 106"/>
              <a:gd name="T58" fmla="*/ 2147483647 w 85"/>
              <a:gd name="T59" fmla="*/ 2147483647 h 106"/>
              <a:gd name="T60" fmla="*/ 2147483647 w 85"/>
              <a:gd name="T61" fmla="*/ 2147483647 h 106"/>
              <a:gd name="T62" fmla="*/ 2147483647 w 85"/>
              <a:gd name="T63" fmla="*/ 2147483647 h 106"/>
              <a:gd name="T64" fmla="*/ 2147483647 w 85"/>
              <a:gd name="T65" fmla="*/ 2147483647 h 106"/>
              <a:gd name="T66" fmla="*/ 2147483647 w 85"/>
              <a:gd name="T67" fmla="*/ 2147483647 h 106"/>
              <a:gd name="T68" fmla="*/ 2147483647 w 85"/>
              <a:gd name="T69" fmla="*/ 2147483647 h 10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5"/>
              <a:gd name="T106" fmla="*/ 0 h 106"/>
              <a:gd name="T107" fmla="*/ 85 w 85"/>
              <a:gd name="T108" fmla="*/ 106 h 10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5" h="106">
                <a:moveTo>
                  <a:pt x="44" y="54"/>
                </a:moveTo>
                <a:cubicBezTo>
                  <a:pt x="41" y="56"/>
                  <a:pt x="38" y="59"/>
                  <a:pt x="36" y="62"/>
                </a:cubicBezTo>
                <a:cubicBezTo>
                  <a:pt x="36" y="77"/>
                  <a:pt x="35" y="91"/>
                  <a:pt x="36" y="105"/>
                </a:cubicBezTo>
                <a:cubicBezTo>
                  <a:pt x="32" y="105"/>
                  <a:pt x="30" y="105"/>
                  <a:pt x="27" y="105"/>
                </a:cubicBezTo>
                <a:cubicBezTo>
                  <a:pt x="26" y="93"/>
                  <a:pt x="24" y="81"/>
                  <a:pt x="23" y="69"/>
                </a:cubicBezTo>
                <a:cubicBezTo>
                  <a:pt x="22" y="69"/>
                  <a:pt x="23" y="69"/>
                  <a:pt x="21" y="69"/>
                </a:cubicBezTo>
                <a:cubicBezTo>
                  <a:pt x="20" y="81"/>
                  <a:pt x="18" y="93"/>
                  <a:pt x="17" y="105"/>
                </a:cubicBezTo>
                <a:cubicBezTo>
                  <a:pt x="13" y="105"/>
                  <a:pt x="12" y="105"/>
                  <a:pt x="8" y="105"/>
                </a:cubicBezTo>
                <a:cubicBezTo>
                  <a:pt x="9" y="91"/>
                  <a:pt x="7" y="77"/>
                  <a:pt x="8" y="62"/>
                </a:cubicBezTo>
                <a:cubicBezTo>
                  <a:pt x="5" y="60"/>
                  <a:pt x="3" y="58"/>
                  <a:pt x="0" y="56"/>
                </a:cubicBezTo>
                <a:cubicBezTo>
                  <a:pt x="1" y="46"/>
                  <a:pt x="3" y="36"/>
                  <a:pt x="6" y="26"/>
                </a:cubicBezTo>
                <a:cubicBezTo>
                  <a:pt x="8" y="26"/>
                  <a:pt x="11" y="26"/>
                  <a:pt x="13" y="26"/>
                </a:cubicBezTo>
                <a:cubicBezTo>
                  <a:pt x="19" y="36"/>
                  <a:pt x="19" y="36"/>
                  <a:pt x="19" y="36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5"/>
                  <a:pt x="20" y="25"/>
                  <a:pt x="20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7"/>
                  <a:pt x="24" y="27"/>
                  <a:pt x="24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4" y="26"/>
                  <a:pt x="36" y="26"/>
                </a:cubicBezTo>
                <a:cubicBezTo>
                  <a:pt x="40" y="35"/>
                  <a:pt x="42" y="44"/>
                  <a:pt x="44" y="54"/>
                </a:cubicBezTo>
                <a:close/>
                <a:moveTo>
                  <a:pt x="55" y="21"/>
                </a:moveTo>
                <a:cubicBezTo>
                  <a:pt x="55" y="21"/>
                  <a:pt x="56" y="23"/>
                  <a:pt x="57" y="23"/>
                </a:cubicBezTo>
                <a:cubicBezTo>
                  <a:pt x="59" y="24"/>
                  <a:pt x="62" y="23"/>
                  <a:pt x="62" y="23"/>
                </a:cubicBezTo>
                <a:cubicBezTo>
                  <a:pt x="61" y="22"/>
                  <a:pt x="60" y="21"/>
                  <a:pt x="60" y="20"/>
                </a:cubicBezTo>
                <a:cubicBezTo>
                  <a:pt x="59" y="17"/>
                  <a:pt x="59" y="14"/>
                  <a:pt x="59" y="12"/>
                </a:cubicBezTo>
                <a:cubicBezTo>
                  <a:pt x="62" y="17"/>
                  <a:pt x="67" y="12"/>
                  <a:pt x="71" y="12"/>
                </a:cubicBezTo>
                <a:cubicBezTo>
                  <a:pt x="71" y="14"/>
                  <a:pt x="71" y="17"/>
                  <a:pt x="70" y="20"/>
                </a:cubicBezTo>
                <a:cubicBezTo>
                  <a:pt x="70" y="21"/>
                  <a:pt x="69" y="22"/>
                  <a:pt x="68" y="23"/>
                </a:cubicBezTo>
                <a:cubicBezTo>
                  <a:pt x="69" y="24"/>
                  <a:pt x="72" y="24"/>
                  <a:pt x="74" y="23"/>
                </a:cubicBezTo>
                <a:cubicBezTo>
                  <a:pt x="75" y="22"/>
                  <a:pt x="75" y="14"/>
                  <a:pt x="75" y="13"/>
                </a:cubicBezTo>
                <a:cubicBezTo>
                  <a:pt x="74" y="10"/>
                  <a:pt x="74" y="7"/>
                  <a:pt x="72" y="6"/>
                </a:cubicBezTo>
                <a:cubicBezTo>
                  <a:pt x="68" y="3"/>
                  <a:pt x="62" y="3"/>
                  <a:pt x="58" y="6"/>
                </a:cubicBezTo>
                <a:cubicBezTo>
                  <a:pt x="56" y="8"/>
                  <a:pt x="54" y="16"/>
                  <a:pt x="55" y="21"/>
                </a:cubicBezTo>
                <a:close/>
                <a:moveTo>
                  <a:pt x="55" y="55"/>
                </a:moveTo>
                <a:cubicBezTo>
                  <a:pt x="52" y="68"/>
                  <a:pt x="52" y="68"/>
                  <a:pt x="52" y="68"/>
                </a:cubicBezTo>
                <a:cubicBezTo>
                  <a:pt x="55" y="86"/>
                  <a:pt x="55" y="86"/>
                  <a:pt x="55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5" y="86"/>
                  <a:pt x="65" y="86"/>
                  <a:pt x="65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5" y="86"/>
                  <a:pt x="75" y="86"/>
                  <a:pt x="75" y="86"/>
                </a:cubicBezTo>
                <a:cubicBezTo>
                  <a:pt x="78" y="86"/>
                  <a:pt x="78" y="86"/>
                  <a:pt x="78" y="86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54"/>
                  <a:pt x="76" y="54"/>
                  <a:pt x="76" y="54"/>
                </a:cubicBezTo>
                <a:cubicBezTo>
                  <a:pt x="81" y="61"/>
                  <a:pt x="81" y="61"/>
                  <a:pt x="81" y="61"/>
                </a:cubicBezTo>
                <a:cubicBezTo>
                  <a:pt x="85" y="59"/>
                  <a:pt x="85" y="59"/>
                  <a:pt x="85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1" y="30"/>
                  <a:pt x="69" y="32"/>
                  <a:pt x="65" y="32"/>
                </a:cubicBezTo>
                <a:cubicBezTo>
                  <a:pt x="62" y="32"/>
                  <a:pt x="59" y="30"/>
                  <a:pt x="58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4"/>
                  <a:pt x="51" y="64"/>
                  <a:pt x="51" y="64"/>
                </a:cubicBezTo>
                <a:cubicBezTo>
                  <a:pt x="55" y="55"/>
                  <a:pt x="55" y="55"/>
                  <a:pt x="55" y="55"/>
                </a:cubicBezTo>
                <a:close/>
                <a:moveTo>
                  <a:pt x="15" y="16"/>
                </a:moveTo>
                <a:cubicBezTo>
                  <a:pt x="14" y="13"/>
                  <a:pt x="14" y="11"/>
                  <a:pt x="15" y="8"/>
                </a:cubicBezTo>
                <a:cubicBezTo>
                  <a:pt x="19" y="13"/>
                  <a:pt x="24" y="9"/>
                  <a:pt x="28" y="8"/>
                </a:cubicBezTo>
                <a:cubicBezTo>
                  <a:pt x="28" y="11"/>
                  <a:pt x="28" y="13"/>
                  <a:pt x="28" y="16"/>
                </a:cubicBezTo>
                <a:cubicBezTo>
                  <a:pt x="31" y="14"/>
                  <a:pt x="31" y="7"/>
                  <a:pt x="30" y="4"/>
                </a:cubicBezTo>
                <a:cubicBezTo>
                  <a:pt x="27" y="0"/>
                  <a:pt x="17" y="0"/>
                  <a:pt x="14" y="4"/>
                </a:cubicBezTo>
                <a:cubicBezTo>
                  <a:pt x="13" y="5"/>
                  <a:pt x="11" y="14"/>
                  <a:pt x="15" y="16"/>
                </a:cubicBezTo>
                <a:close/>
              </a:path>
            </a:pathLst>
          </a:custGeom>
          <a:solidFill>
            <a:srgbClr val="F3663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7" name="TextBox 36"/>
          <p:cNvSpPr txBox="1"/>
          <p:nvPr/>
        </p:nvSpPr>
        <p:spPr>
          <a:xfrm>
            <a:off x="842897" y="2184051"/>
            <a:ext cx="861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64.96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35"/>
          <p:cNvSpPr txBox="1"/>
          <p:nvPr/>
        </p:nvSpPr>
        <p:spPr>
          <a:xfrm>
            <a:off x="5197334" y="2184051"/>
            <a:ext cx="97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35.04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学历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和职业情况分析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1220024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7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5015880" y="1212396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"/>
          <p:cNvGrpSpPr/>
          <p:nvPr/>
        </p:nvGrpSpPr>
        <p:grpSpPr>
          <a:xfrm>
            <a:off x="6327188" y="1568691"/>
            <a:ext cx="4100698" cy="476250"/>
            <a:chOff x="12858750" y="6146800"/>
            <a:chExt cx="7626350" cy="1270000"/>
          </a:xfrm>
          <a:solidFill>
            <a:srgbClr val="76717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AutoShape 16"/>
            <p:cNvSpPr/>
            <p:nvPr/>
          </p:nvSpPr>
          <p:spPr bwMode="auto">
            <a:xfrm>
              <a:off x="13157200" y="6146800"/>
              <a:ext cx="7327900" cy="1270000"/>
            </a:xfrm>
            <a:prstGeom prst="roundRect">
              <a:avLst>
                <a:gd name="adj" fmla="val 0"/>
              </a:avLst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Group 18"/>
            <p:cNvGrpSpPr/>
            <p:nvPr/>
          </p:nvGrpSpPr>
          <p:grpSpPr bwMode="auto">
            <a:xfrm>
              <a:off x="12858750" y="6357938"/>
              <a:ext cx="419100" cy="838200"/>
              <a:chOff x="0" y="0"/>
              <a:chExt cx="264" cy="528"/>
            </a:xfrm>
            <a:grpFill/>
          </p:grpSpPr>
          <p:sp>
            <p:nvSpPr>
              <p:cNvPr id="10" name="AutoShape 19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AutoShape 20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34864" y="1562661"/>
            <a:ext cx="3104952" cy="476250"/>
            <a:chOff x="1476375" y="3276600"/>
            <a:chExt cx="2859286" cy="4762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6"/>
            <p:cNvGrpSpPr/>
            <p:nvPr/>
          </p:nvGrpSpPr>
          <p:grpSpPr bwMode="auto">
            <a:xfrm flipH="1">
              <a:off x="1476375" y="3276600"/>
              <a:ext cx="2747963" cy="476250"/>
              <a:chOff x="0" y="0"/>
              <a:chExt cx="4616" cy="800"/>
            </a:xfrm>
          </p:grpSpPr>
          <p:sp>
            <p:nvSpPr>
              <p:cNvPr id="22" name="AutoShape 27"/>
              <p:cNvSpPr/>
              <p:nvPr/>
            </p:nvSpPr>
            <p:spPr bwMode="auto">
              <a:xfrm>
                <a:off x="0" y="0"/>
                <a:ext cx="4616" cy="800"/>
              </a:xfrm>
              <a:prstGeom prst="roundRect">
                <a:avLst>
                  <a:gd name="adj" fmla="val 0"/>
                </a:avLst>
              </a:prstGeom>
              <a:solidFill>
                <a:srgbClr val="F3663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Rectangle 28"/>
              <p:cNvSpPr/>
              <p:nvPr/>
            </p:nvSpPr>
            <p:spPr bwMode="auto">
              <a:xfrm flipH="1">
                <a:off x="0" y="116"/>
                <a:ext cx="4600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EF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S PGothic" panose="020B0600070205080204" charset="-128"/>
                    <a:sym typeface="Source Sans Pro Light" charset="0"/>
                  </a:rPr>
                  <a:t>学历分析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EF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S PGothic" panose="020B0600070205080204" charset="-128"/>
                  <a:sym typeface="Source Sans Pro Bold" charset="0"/>
                </a:endParaRPr>
              </a:p>
            </p:txBody>
          </p:sp>
        </p:grpSp>
        <p:grpSp>
          <p:nvGrpSpPr>
            <p:cNvPr id="25" name="Group 29"/>
            <p:cNvGrpSpPr/>
            <p:nvPr/>
          </p:nvGrpSpPr>
          <p:grpSpPr bwMode="auto">
            <a:xfrm flipH="1">
              <a:off x="4178498" y="3355777"/>
              <a:ext cx="157163" cy="314325"/>
              <a:chOff x="0" y="0"/>
              <a:chExt cx="264" cy="528"/>
            </a:xfrm>
            <a:solidFill>
              <a:schemeClr val="accent2"/>
            </a:solidFill>
          </p:grpSpPr>
          <p:sp>
            <p:nvSpPr>
              <p:cNvPr id="28" name="AutoShape 30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AutoShape 31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334864" y="2220361"/>
            <a:ext cx="2093679" cy="783087"/>
          </a:xfrm>
          <a:prstGeom prst="rect">
            <a:avLst/>
          </a:prstGeom>
          <a:solidFill>
            <a:srgbClr val="76717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0530" y="2282741"/>
            <a:ext cx="1973751" cy="59061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来访人群中以低学历为主，占比达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52.31%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45998" y="2193789"/>
            <a:ext cx="3081888" cy="815689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78520" y="2410847"/>
            <a:ext cx="3049366" cy="313612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公司职员占比近八成，其次是销售人员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39" name="图表 38"/>
          <p:cNvGraphicFramePr/>
          <p:nvPr/>
        </p:nvGraphicFramePr>
        <p:xfrm>
          <a:off x="1199456" y="3474900"/>
          <a:ext cx="3240360" cy="2185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5139969" y="3735314"/>
          <a:ext cx="6175732" cy="2157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Rectangle 28"/>
          <p:cNvSpPr/>
          <p:nvPr/>
        </p:nvSpPr>
        <p:spPr bwMode="auto">
          <a:xfrm>
            <a:off x="6439106" y="1649016"/>
            <a:ext cx="3988779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charset="-128"/>
                <a:sym typeface="Source Sans Pro Light" charset="0"/>
              </a:rPr>
              <a:t>职业情况分析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EF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S PGothic" panose="020B0600070205080204" charset="-128"/>
              <a:sym typeface="Source Sans Pro Bold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/>
          <a:srcRect r="27042"/>
          <a:stretch>
            <a:fillRect/>
          </a:stretch>
        </p:blipFill>
        <p:spPr>
          <a:xfrm>
            <a:off x="3545406" y="2220361"/>
            <a:ext cx="783087" cy="783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/>
          <a:srcRect r="17341" b="14612"/>
          <a:stretch>
            <a:fillRect/>
          </a:stretch>
        </p:blipFill>
        <p:spPr>
          <a:xfrm>
            <a:off x="6439107" y="2193789"/>
            <a:ext cx="784800" cy="815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文本框 54"/>
          <p:cNvSpPr txBox="1"/>
          <p:nvPr/>
        </p:nvSpPr>
        <p:spPr>
          <a:xfrm>
            <a:off x="696486" y="5770999"/>
            <a:ext cx="4127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高学历：本科及以上；中学历：专科及自考；低学历：高中及以下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76338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2681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房产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和车辆分析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3" name="图表 32"/>
          <p:cNvGraphicFramePr/>
          <p:nvPr/>
        </p:nvGraphicFramePr>
        <p:xfrm>
          <a:off x="-2681" y="1052735"/>
          <a:ext cx="5916688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" name="矩形 33"/>
          <p:cNvSpPr/>
          <p:nvPr/>
        </p:nvSpPr>
        <p:spPr>
          <a:xfrm>
            <a:off x="-7771" y="1282548"/>
            <a:ext cx="5916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居住小区价格段占比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-2681" y="5980947"/>
            <a:ext cx="1219061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人群中，有房占比仅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5</a:t>
            </a:r>
            <a:r>
              <a: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.20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，居住在均价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50,000-80,000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元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/㎡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小区的人群占比较高，有车占比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7</a:t>
            </a:r>
            <a:r>
              <a: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.33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6256308" y="1052735"/>
          <a:ext cx="5931627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矩形 41"/>
          <p:cNvSpPr/>
          <p:nvPr/>
        </p:nvSpPr>
        <p:spPr>
          <a:xfrm>
            <a:off x="6276338" y="1282548"/>
            <a:ext cx="591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私家</a:t>
            </a: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车品牌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052735"/>
            <a:ext cx="3485957" cy="2085156"/>
            <a:chOff x="0" y="2386423"/>
            <a:chExt cx="3485957" cy="2085156"/>
          </a:xfrm>
        </p:grpSpPr>
        <p:sp>
          <p:nvSpPr>
            <p:cNvPr id="44" name="任意多边形 43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五边形 44"/>
            <p:cNvSpPr/>
            <p:nvPr/>
          </p:nvSpPr>
          <p:spPr>
            <a:xfrm>
              <a:off x="0" y="2386423"/>
              <a:ext cx="17035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椭圆 3"/>
            <p:cNvSpPr/>
            <p:nvPr/>
          </p:nvSpPr>
          <p:spPr>
            <a:xfrm>
              <a:off x="254596" y="2616236"/>
              <a:ext cx="437417" cy="377624"/>
            </a:xfrm>
            <a:custGeom>
              <a:avLst/>
              <a:gdLst>
                <a:gd name="connsiteX0" fmla="*/ 304396 w 608861"/>
                <a:gd name="connsiteY0" fmla="*/ 135849 h 566171"/>
                <a:gd name="connsiteX1" fmla="*/ 316518 w 608861"/>
                <a:gd name="connsiteY1" fmla="*/ 140889 h 566171"/>
                <a:gd name="connsiteX2" fmla="*/ 519511 w 608861"/>
                <a:gd name="connsiteY2" fmla="*/ 343496 h 566171"/>
                <a:gd name="connsiteX3" fmla="*/ 524489 w 608861"/>
                <a:gd name="connsiteY3" fmla="*/ 355647 h 566171"/>
                <a:gd name="connsiteX4" fmla="*/ 524489 w 608861"/>
                <a:gd name="connsiteY4" fmla="*/ 503391 h 566171"/>
                <a:gd name="connsiteX5" fmla="*/ 461619 w 608861"/>
                <a:gd name="connsiteY5" fmla="*/ 566171 h 566171"/>
                <a:gd name="connsiteX6" fmla="*/ 361136 w 608861"/>
                <a:gd name="connsiteY6" fmla="*/ 566171 h 566171"/>
                <a:gd name="connsiteX7" fmla="*/ 361136 w 608861"/>
                <a:gd name="connsiteY7" fmla="*/ 410787 h 566171"/>
                <a:gd name="connsiteX8" fmla="*/ 247655 w 608861"/>
                <a:gd name="connsiteY8" fmla="*/ 410787 h 566171"/>
                <a:gd name="connsiteX9" fmla="*/ 247655 w 608861"/>
                <a:gd name="connsiteY9" fmla="*/ 566171 h 566171"/>
                <a:gd name="connsiteX10" fmla="*/ 147173 w 608861"/>
                <a:gd name="connsiteY10" fmla="*/ 566171 h 566171"/>
                <a:gd name="connsiteX11" fmla="*/ 84302 w 608861"/>
                <a:gd name="connsiteY11" fmla="*/ 503391 h 566171"/>
                <a:gd name="connsiteX12" fmla="*/ 84302 w 608861"/>
                <a:gd name="connsiteY12" fmla="*/ 355647 h 566171"/>
                <a:gd name="connsiteX13" fmla="*/ 89280 w 608861"/>
                <a:gd name="connsiteY13" fmla="*/ 343496 h 566171"/>
                <a:gd name="connsiteX14" fmla="*/ 292273 w 608861"/>
                <a:gd name="connsiteY14" fmla="*/ 140889 h 566171"/>
                <a:gd name="connsiteX15" fmla="*/ 304396 w 608861"/>
                <a:gd name="connsiteY15" fmla="*/ 135849 h 566171"/>
                <a:gd name="connsiteX16" fmla="*/ 304396 w 608861"/>
                <a:gd name="connsiteY16" fmla="*/ 0 h 566171"/>
                <a:gd name="connsiteX17" fmla="*/ 367898 w 608861"/>
                <a:gd name="connsiteY17" fmla="*/ 25358 h 566171"/>
                <a:gd name="connsiteX18" fmla="*/ 436574 w 608861"/>
                <a:gd name="connsiteY18" fmla="*/ 94022 h 566171"/>
                <a:gd name="connsiteX19" fmla="*/ 436574 w 608861"/>
                <a:gd name="connsiteY19" fmla="*/ 57204 h 566171"/>
                <a:gd name="connsiteX20" fmla="*/ 471510 w 608861"/>
                <a:gd name="connsiteY20" fmla="*/ 22412 h 566171"/>
                <a:gd name="connsiteX21" fmla="*/ 506355 w 608861"/>
                <a:gd name="connsiteY21" fmla="*/ 57204 h 566171"/>
                <a:gd name="connsiteX22" fmla="*/ 506355 w 608861"/>
                <a:gd name="connsiteY22" fmla="*/ 163698 h 566171"/>
                <a:gd name="connsiteX23" fmla="*/ 598629 w 608861"/>
                <a:gd name="connsiteY23" fmla="*/ 255833 h 566171"/>
                <a:gd name="connsiteX24" fmla="*/ 598629 w 608861"/>
                <a:gd name="connsiteY24" fmla="*/ 305076 h 566171"/>
                <a:gd name="connsiteX25" fmla="*/ 574017 w 608861"/>
                <a:gd name="connsiteY25" fmla="*/ 315293 h 566171"/>
                <a:gd name="connsiteX26" fmla="*/ 549312 w 608861"/>
                <a:gd name="connsiteY26" fmla="*/ 305076 h 566171"/>
                <a:gd name="connsiteX27" fmla="*/ 318581 w 608861"/>
                <a:gd name="connsiteY27" fmla="*/ 74693 h 566171"/>
                <a:gd name="connsiteX28" fmla="*/ 290281 w 608861"/>
                <a:gd name="connsiteY28" fmla="*/ 74693 h 566171"/>
                <a:gd name="connsiteX29" fmla="*/ 59549 w 608861"/>
                <a:gd name="connsiteY29" fmla="*/ 305076 h 566171"/>
                <a:gd name="connsiteX30" fmla="*/ 10232 w 608861"/>
                <a:gd name="connsiteY30" fmla="*/ 305076 h 566171"/>
                <a:gd name="connsiteX31" fmla="*/ 10232 w 608861"/>
                <a:gd name="connsiteY31" fmla="*/ 255833 h 566171"/>
                <a:gd name="connsiteX32" fmla="*/ 240963 w 608861"/>
                <a:gd name="connsiteY32" fmla="*/ 25450 h 566171"/>
                <a:gd name="connsiteX33" fmla="*/ 304396 w 608861"/>
                <a:gd name="connsiteY33" fmla="*/ 0 h 56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861" h="566171">
                  <a:moveTo>
                    <a:pt x="304396" y="135849"/>
                  </a:moveTo>
                  <a:cubicBezTo>
                    <a:pt x="308775" y="135849"/>
                    <a:pt x="313154" y="137529"/>
                    <a:pt x="316518" y="140889"/>
                  </a:cubicBezTo>
                  <a:lnTo>
                    <a:pt x="519511" y="343496"/>
                  </a:lnTo>
                  <a:cubicBezTo>
                    <a:pt x="522738" y="346718"/>
                    <a:pt x="524489" y="351045"/>
                    <a:pt x="524489" y="355647"/>
                  </a:cubicBezTo>
                  <a:lnTo>
                    <a:pt x="524489" y="503391"/>
                  </a:lnTo>
                  <a:cubicBezTo>
                    <a:pt x="524489" y="538095"/>
                    <a:pt x="496373" y="566171"/>
                    <a:pt x="461619" y="566171"/>
                  </a:cubicBezTo>
                  <a:lnTo>
                    <a:pt x="361136" y="566171"/>
                  </a:lnTo>
                  <a:lnTo>
                    <a:pt x="361136" y="410787"/>
                  </a:lnTo>
                  <a:lnTo>
                    <a:pt x="247655" y="410787"/>
                  </a:lnTo>
                  <a:lnTo>
                    <a:pt x="247655" y="566171"/>
                  </a:lnTo>
                  <a:lnTo>
                    <a:pt x="147173" y="566171"/>
                  </a:lnTo>
                  <a:cubicBezTo>
                    <a:pt x="112419" y="566171"/>
                    <a:pt x="84302" y="538095"/>
                    <a:pt x="84302" y="503391"/>
                  </a:cubicBezTo>
                  <a:lnTo>
                    <a:pt x="84302" y="355647"/>
                  </a:lnTo>
                  <a:cubicBezTo>
                    <a:pt x="84302" y="351045"/>
                    <a:pt x="86146" y="346718"/>
                    <a:pt x="89280" y="343496"/>
                  </a:cubicBezTo>
                  <a:lnTo>
                    <a:pt x="292273" y="140889"/>
                  </a:lnTo>
                  <a:cubicBezTo>
                    <a:pt x="295638" y="137529"/>
                    <a:pt x="300017" y="135849"/>
                    <a:pt x="304396" y="135849"/>
                  </a:cubicBezTo>
                  <a:close/>
                  <a:moveTo>
                    <a:pt x="304396" y="0"/>
                  </a:moveTo>
                  <a:cubicBezTo>
                    <a:pt x="327638" y="-23"/>
                    <a:pt x="350890" y="8422"/>
                    <a:pt x="367898" y="25358"/>
                  </a:cubicBezTo>
                  <a:lnTo>
                    <a:pt x="436574" y="94022"/>
                  </a:lnTo>
                  <a:lnTo>
                    <a:pt x="436574" y="57204"/>
                  </a:lnTo>
                  <a:cubicBezTo>
                    <a:pt x="436574" y="37967"/>
                    <a:pt x="452244" y="22412"/>
                    <a:pt x="471510" y="22412"/>
                  </a:cubicBezTo>
                  <a:cubicBezTo>
                    <a:pt x="490776" y="22412"/>
                    <a:pt x="506355" y="37967"/>
                    <a:pt x="506355" y="57204"/>
                  </a:cubicBezTo>
                  <a:lnTo>
                    <a:pt x="506355" y="163698"/>
                  </a:lnTo>
                  <a:lnTo>
                    <a:pt x="598629" y="255833"/>
                  </a:lnTo>
                  <a:cubicBezTo>
                    <a:pt x="612272" y="269455"/>
                    <a:pt x="612272" y="291453"/>
                    <a:pt x="598629" y="305076"/>
                  </a:cubicBezTo>
                  <a:cubicBezTo>
                    <a:pt x="591808" y="311887"/>
                    <a:pt x="582958" y="315293"/>
                    <a:pt x="574017" y="315293"/>
                  </a:cubicBezTo>
                  <a:cubicBezTo>
                    <a:pt x="565075" y="315293"/>
                    <a:pt x="556133" y="311887"/>
                    <a:pt x="549312" y="305076"/>
                  </a:cubicBezTo>
                  <a:lnTo>
                    <a:pt x="318581" y="74693"/>
                  </a:lnTo>
                  <a:cubicBezTo>
                    <a:pt x="311022" y="67237"/>
                    <a:pt x="297840" y="67237"/>
                    <a:pt x="290281" y="74693"/>
                  </a:cubicBezTo>
                  <a:lnTo>
                    <a:pt x="59549" y="305076"/>
                  </a:lnTo>
                  <a:cubicBezTo>
                    <a:pt x="45998" y="318698"/>
                    <a:pt x="23875" y="318698"/>
                    <a:pt x="10232" y="305076"/>
                  </a:cubicBezTo>
                  <a:cubicBezTo>
                    <a:pt x="-3411" y="291453"/>
                    <a:pt x="-3411" y="269455"/>
                    <a:pt x="10232" y="255833"/>
                  </a:cubicBezTo>
                  <a:lnTo>
                    <a:pt x="240963" y="25450"/>
                  </a:lnTo>
                  <a:cubicBezTo>
                    <a:pt x="257925" y="8514"/>
                    <a:pt x="281155" y="23"/>
                    <a:pt x="304396" y="0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704425" y="1052736"/>
            <a:ext cx="3487575" cy="2084955"/>
            <a:chOff x="8704425" y="2386423"/>
            <a:chExt cx="3487575" cy="2084955"/>
          </a:xfrm>
        </p:grpSpPr>
        <p:sp>
          <p:nvSpPr>
            <p:cNvPr id="48" name="任意多边形 47"/>
            <p:cNvSpPr/>
            <p:nvPr/>
          </p:nvSpPr>
          <p:spPr>
            <a:xfrm rot="4125928" flipH="1">
              <a:off x="9561414" y="2017573"/>
              <a:ext cx="1596816" cy="33107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五边形 48"/>
            <p:cNvSpPr/>
            <p:nvPr/>
          </p:nvSpPr>
          <p:spPr>
            <a:xfrm flipH="1">
              <a:off x="10707988" y="2386423"/>
              <a:ext cx="14840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sedan-car-front_48688"/>
            <p:cNvSpPr>
              <a:spLocks noChangeAspect="1"/>
            </p:cNvSpPr>
            <p:nvPr/>
          </p:nvSpPr>
          <p:spPr bwMode="auto">
            <a:xfrm>
              <a:off x="11449994" y="2616235"/>
              <a:ext cx="427663" cy="345610"/>
            </a:xfrm>
            <a:custGeom>
              <a:avLst/>
              <a:gdLst>
                <a:gd name="T0" fmla="*/ 611 w 653"/>
                <a:gd name="T1" fmla="*/ 135 h 427"/>
                <a:gd name="T2" fmla="*/ 628 w 653"/>
                <a:gd name="T3" fmla="*/ 76 h 427"/>
                <a:gd name="T4" fmla="*/ 553 w 653"/>
                <a:gd name="T5" fmla="*/ 78 h 427"/>
                <a:gd name="T6" fmla="*/ 442 w 653"/>
                <a:gd name="T7" fmla="*/ 0 h 427"/>
                <a:gd name="T8" fmla="*/ 327 w 653"/>
                <a:gd name="T9" fmla="*/ 0 h 427"/>
                <a:gd name="T10" fmla="*/ 160 w 653"/>
                <a:gd name="T11" fmla="*/ 21 h 427"/>
                <a:gd name="T12" fmla="*/ 74 w 653"/>
                <a:gd name="T13" fmla="*/ 50 h 427"/>
                <a:gd name="T14" fmla="*/ 65 w 653"/>
                <a:gd name="T15" fmla="*/ 113 h 427"/>
                <a:gd name="T16" fmla="*/ 40 w 653"/>
                <a:gd name="T17" fmla="*/ 136 h 427"/>
                <a:gd name="T18" fmla="*/ 0 w 653"/>
                <a:gd name="T19" fmla="*/ 308 h 427"/>
                <a:gd name="T20" fmla="*/ 21 w 653"/>
                <a:gd name="T21" fmla="*/ 393 h 427"/>
                <a:gd name="T22" fmla="*/ 99 w 653"/>
                <a:gd name="T23" fmla="*/ 427 h 427"/>
                <a:gd name="T24" fmla="*/ 135 w 653"/>
                <a:gd name="T25" fmla="*/ 385 h 427"/>
                <a:gd name="T26" fmla="*/ 327 w 653"/>
                <a:gd name="T27" fmla="*/ 385 h 427"/>
                <a:gd name="T28" fmla="*/ 519 w 653"/>
                <a:gd name="T29" fmla="*/ 393 h 427"/>
                <a:gd name="T30" fmla="*/ 597 w 653"/>
                <a:gd name="T31" fmla="*/ 427 h 427"/>
                <a:gd name="T32" fmla="*/ 632 w 653"/>
                <a:gd name="T33" fmla="*/ 361 h 427"/>
                <a:gd name="T34" fmla="*/ 653 w 653"/>
                <a:gd name="T35" fmla="*/ 224 h 427"/>
                <a:gd name="T36" fmla="*/ 182 w 653"/>
                <a:gd name="T37" fmla="*/ 46 h 427"/>
                <a:gd name="T38" fmla="*/ 327 w 653"/>
                <a:gd name="T39" fmla="*/ 34 h 427"/>
                <a:gd name="T40" fmla="*/ 442 w 653"/>
                <a:gd name="T41" fmla="*/ 34 h 427"/>
                <a:gd name="T42" fmla="*/ 549 w 653"/>
                <a:gd name="T43" fmla="*/ 121 h 427"/>
                <a:gd name="T44" fmla="*/ 327 w 653"/>
                <a:gd name="T45" fmla="*/ 121 h 427"/>
                <a:gd name="T46" fmla="*/ 182 w 653"/>
                <a:gd name="T47" fmla="*/ 46 h 427"/>
                <a:gd name="T48" fmla="*/ 63 w 653"/>
                <a:gd name="T49" fmla="*/ 174 h 427"/>
                <a:gd name="T50" fmla="*/ 63 w 653"/>
                <a:gd name="T51" fmla="*/ 249 h 427"/>
                <a:gd name="T52" fmla="*/ 135 w 653"/>
                <a:gd name="T53" fmla="*/ 348 h 427"/>
                <a:gd name="T54" fmla="*/ 121 w 653"/>
                <a:gd name="T55" fmla="*/ 348 h 427"/>
                <a:gd name="T56" fmla="*/ 55 w 653"/>
                <a:gd name="T57" fmla="*/ 336 h 427"/>
                <a:gd name="T58" fmla="*/ 45 w 653"/>
                <a:gd name="T59" fmla="*/ 322 h 427"/>
                <a:gd name="T60" fmla="*/ 120 w 653"/>
                <a:gd name="T61" fmla="*/ 295 h 427"/>
                <a:gd name="T62" fmla="*/ 135 w 653"/>
                <a:gd name="T63" fmla="*/ 348 h 427"/>
                <a:gd name="T64" fmla="*/ 427 w 653"/>
                <a:gd name="T65" fmla="*/ 348 h 427"/>
                <a:gd name="T66" fmla="*/ 327 w 653"/>
                <a:gd name="T67" fmla="*/ 348 h 427"/>
                <a:gd name="T68" fmla="*/ 189 w 653"/>
                <a:gd name="T69" fmla="*/ 310 h 427"/>
                <a:gd name="T70" fmla="*/ 327 w 653"/>
                <a:gd name="T71" fmla="*/ 310 h 427"/>
                <a:gd name="T72" fmla="*/ 427 w 653"/>
                <a:gd name="T73" fmla="*/ 348 h 427"/>
                <a:gd name="T74" fmla="*/ 327 w 653"/>
                <a:gd name="T75" fmla="*/ 284 h 427"/>
                <a:gd name="T76" fmla="*/ 218 w 653"/>
                <a:gd name="T77" fmla="*/ 284 h 427"/>
                <a:gd name="T78" fmla="*/ 327 w 653"/>
                <a:gd name="T79" fmla="*/ 222 h 427"/>
                <a:gd name="T80" fmla="*/ 476 w 653"/>
                <a:gd name="T81" fmla="*/ 222 h 427"/>
                <a:gd name="T82" fmla="*/ 609 w 653"/>
                <a:gd name="T83" fmla="*/ 322 h 427"/>
                <a:gd name="T84" fmla="*/ 598 w 653"/>
                <a:gd name="T85" fmla="*/ 336 h 427"/>
                <a:gd name="T86" fmla="*/ 532 w 653"/>
                <a:gd name="T87" fmla="*/ 348 h 427"/>
                <a:gd name="T88" fmla="*/ 519 w 653"/>
                <a:gd name="T89" fmla="*/ 348 h 427"/>
                <a:gd name="T90" fmla="*/ 534 w 653"/>
                <a:gd name="T91" fmla="*/ 295 h 427"/>
                <a:gd name="T92" fmla="*/ 609 w 653"/>
                <a:gd name="T93" fmla="*/ 322 h 427"/>
                <a:gd name="T94" fmla="*/ 506 w 653"/>
                <a:gd name="T95" fmla="*/ 233 h 427"/>
                <a:gd name="T96" fmla="*/ 627 w 653"/>
                <a:gd name="T97" fmla="*/ 21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3" h="427">
                  <a:moveTo>
                    <a:pt x="613" y="136"/>
                  </a:moveTo>
                  <a:cubicBezTo>
                    <a:pt x="612" y="136"/>
                    <a:pt x="612" y="135"/>
                    <a:pt x="611" y="135"/>
                  </a:cubicBezTo>
                  <a:lnTo>
                    <a:pt x="589" y="113"/>
                  </a:lnTo>
                  <a:cubicBezTo>
                    <a:pt x="608" y="108"/>
                    <a:pt x="628" y="93"/>
                    <a:pt x="628" y="76"/>
                  </a:cubicBezTo>
                  <a:cubicBezTo>
                    <a:pt x="628" y="57"/>
                    <a:pt x="602" y="50"/>
                    <a:pt x="579" y="50"/>
                  </a:cubicBezTo>
                  <a:cubicBezTo>
                    <a:pt x="556" y="50"/>
                    <a:pt x="553" y="67"/>
                    <a:pt x="553" y="78"/>
                  </a:cubicBezTo>
                  <a:lnTo>
                    <a:pt x="493" y="21"/>
                  </a:lnTo>
                  <a:cubicBezTo>
                    <a:pt x="481" y="9"/>
                    <a:pt x="459" y="0"/>
                    <a:pt x="442" y="0"/>
                  </a:cubicBezTo>
                  <a:lnTo>
                    <a:pt x="327" y="0"/>
                  </a:lnTo>
                  <a:lnTo>
                    <a:pt x="327" y="0"/>
                  </a:lnTo>
                  <a:lnTo>
                    <a:pt x="212" y="0"/>
                  </a:lnTo>
                  <a:cubicBezTo>
                    <a:pt x="195" y="0"/>
                    <a:pt x="172" y="9"/>
                    <a:pt x="160" y="21"/>
                  </a:cubicBezTo>
                  <a:lnTo>
                    <a:pt x="101" y="78"/>
                  </a:lnTo>
                  <a:cubicBezTo>
                    <a:pt x="100" y="67"/>
                    <a:pt x="98" y="50"/>
                    <a:pt x="74" y="50"/>
                  </a:cubicBezTo>
                  <a:cubicBezTo>
                    <a:pt x="52" y="50"/>
                    <a:pt x="25" y="57"/>
                    <a:pt x="25" y="76"/>
                  </a:cubicBezTo>
                  <a:cubicBezTo>
                    <a:pt x="25" y="93"/>
                    <a:pt x="46" y="108"/>
                    <a:pt x="65" y="113"/>
                  </a:cubicBezTo>
                  <a:lnTo>
                    <a:pt x="42" y="135"/>
                  </a:lnTo>
                  <a:cubicBezTo>
                    <a:pt x="41" y="135"/>
                    <a:pt x="41" y="136"/>
                    <a:pt x="40" y="136"/>
                  </a:cubicBezTo>
                  <a:cubicBezTo>
                    <a:pt x="16" y="157"/>
                    <a:pt x="0" y="196"/>
                    <a:pt x="0" y="224"/>
                  </a:cubicBezTo>
                  <a:lnTo>
                    <a:pt x="0" y="308"/>
                  </a:lnTo>
                  <a:cubicBezTo>
                    <a:pt x="0" y="328"/>
                    <a:pt x="8" y="347"/>
                    <a:pt x="21" y="361"/>
                  </a:cubicBezTo>
                  <a:lnTo>
                    <a:pt x="21" y="393"/>
                  </a:lnTo>
                  <a:cubicBezTo>
                    <a:pt x="21" y="412"/>
                    <a:pt x="37" y="427"/>
                    <a:pt x="56" y="427"/>
                  </a:cubicBezTo>
                  <a:lnTo>
                    <a:pt x="99" y="427"/>
                  </a:lnTo>
                  <a:cubicBezTo>
                    <a:pt x="119" y="427"/>
                    <a:pt x="135" y="412"/>
                    <a:pt x="135" y="393"/>
                  </a:cubicBezTo>
                  <a:lnTo>
                    <a:pt x="135" y="385"/>
                  </a:lnTo>
                  <a:lnTo>
                    <a:pt x="327" y="385"/>
                  </a:lnTo>
                  <a:lnTo>
                    <a:pt x="327" y="385"/>
                  </a:lnTo>
                  <a:lnTo>
                    <a:pt x="519" y="385"/>
                  </a:lnTo>
                  <a:lnTo>
                    <a:pt x="519" y="393"/>
                  </a:lnTo>
                  <a:cubicBezTo>
                    <a:pt x="519" y="412"/>
                    <a:pt x="534" y="427"/>
                    <a:pt x="554" y="427"/>
                  </a:cubicBezTo>
                  <a:lnTo>
                    <a:pt x="597" y="427"/>
                  </a:lnTo>
                  <a:cubicBezTo>
                    <a:pt x="616" y="427"/>
                    <a:pt x="632" y="412"/>
                    <a:pt x="632" y="393"/>
                  </a:cubicBezTo>
                  <a:lnTo>
                    <a:pt x="632" y="361"/>
                  </a:lnTo>
                  <a:cubicBezTo>
                    <a:pt x="645" y="347"/>
                    <a:pt x="653" y="328"/>
                    <a:pt x="653" y="308"/>
                  </a:cubicBezTo>
                  <a:lnTo>
                    <a:pt x="653" y="224"/>
                  </a:lnTo>
                  <a:cubicBezTo>
                    <a:pt x="653" y="196"/>
                    <a:pt x="637" y="157"/>
                    <a:pt x="613" y="136"/>
                  </a:cubicBezTo>
                  <a:close/>
                  <a:moveTo>
                    <a:pt x="182" y="46"/>
                  </a:moveTo>
                  <a:cubicBezTo>
                    <a:pt x="190" y="39"/>
                    <a:pt x="204" y="34"/>
                    <a:pt x="212" y="34"/>
                  </a:cubicBezTo>
                  <a:lnTo>
                    <a:pt x="327" y="34"/>
                  </a:lnTo>
                  <a:lnTo>
                    <a:pt x="327" y="34"/>
                  </a:lnTo>
                  <a:lnTo>
                    <a:pt x="442" y="34"/>
                  </a:lnTo>
                  <a:cubicBezTo>
                    <a:pt x="449" y="34"/>
                    <a:pt x="463" y="39"/>
                    <a:pt x="472" y="46"/>
                  </a:cubicBezTo>
                  <a:lnTo>
                    <a:pt x="549" y="121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104" y="121"/>
                  </a:lnTo>
                  <a:lnTo>
                    <a:pt x="182" y="46"/>
                  </a:lnTo>
                  <a:close/>
                  <a:moveTo>
                    <a:pt x="27" y="212"/>
                  </a:moveTo>
                  <a:cubicBezTo>
                    <a:pt x="27" y="191"/>
                    <a:pt x="43" y="174"/>
                    <a:pt x="63" y="174"/>
                  </a:cubicBezTo>
                  <a:cubicBezTo>
                    <a:pt x="83" y="174"/>
                    <a:pt x="148" y="212"/>
                    <a:pt x="148" y="233"/>
                  </a:cubicBezTo>
                  <a:cubicBezTo>
                    <a:pt x="148" y="254"/>
                    <a:pt x="83" y="249"/>
                    <a:pt x="63" y="249"/>
                  </a:cubicBezTo>
                  <a:cubicBezTo>
                    <a:pt x="43" y="249"/>
                    <a:pt x="27" y="232"/>
                    <a:pt x="27" y="212"/>
                  </a:cubicBezTo>
                  <a:close/>
                  <a:moveTo>
                    <a:pt x="135" y="348"/>
                  </a:moveTo>
                  <a:lnTo>
                    <a:pt x="128" y="348"/>
                  </a:lnTo>
                  <a:lnTo>
                    <a:pt x="121" y="348"/>
                  </a:lnTo>
                  <a:lnTo>
                    <a:pt x="80" y="348"/>
                  </a:lnTo>
                  <a:cubicBezTo>
                    <a:pt x="69" y="345"/>
                    <a:pt x="61" y="340"/>
                    <a:pt x="55" y="336"/>
                  </a:cubicBezTo>
                  <a:cubicBezTo>
                    <a:pt x="52" y="334"/>
                    <a:pt x="50" y="331"/>
                    <a:pt x="49" y="329"/>
                  </a:cubicBezTo>
                  <a:cubicBezTo>
                    <a:pt x="47" y="327"/>
                    <a:pt x="46" y="325"/>
                    <a:pt x="45" y="322"/>
                  </a:cubicBezTo>
                  <a:cubicBezTo>
                    <a:pt x="40" y="308"/>
                    <a:pt x="50" y="295"/>
                    <a:pt x="50" y="295"/>
                  </a:cubicBezTo>
                  <a:lnTo>
                    <a:pt x="120" y="295"/>
                  </a:lnTo>
                  <a:lnTo>
                    <a:pt x="166" y="348"/>
                  </a:lnTo>
                  <a:lnTo>
                    <a:pt x="135" y="348"/>
                  </a:lnTo>
                  <a:lnTo>
                    <a:pt x="135" y="348"/>
                  </a:lnTo>
                  <a:close/>
                  <a:moveTo>
                    <a:pt x="427" y="348"/>
                  </a:moveTo>
                  <a:lnTo>
                    <a:pt x="327" y="348"/>
                  </a:lnTo>
                  <a:lnTo>
                    <a:pt x="327" y="348"/>
                  </a:lnTo>
                  <a:lnTo>
                    <a:pt x="227" y="348"/>
                  </a:lnTo>
                  <a:cubicBezTo>
                    <a:pt x="206" y="348"/>
                    <a:pt x="189" y="331"/>
                    <a:pt x="189" y="310"/>
                  </a:cubicBezTo>
                  <a:lnTo>
                    <a:pt x="327" y="310"/>
                  </a:lnTo>
                  <a:lnTo>
                    <a:pt x="327" y="310"/>
                  </a:lnTo>
                  <a:lnTo>
                    <a:pt x="464" y="310"/>
                  </a:lnTo>
                  <a:cubicBezTo>
                    <a:pt x="464" y="331"/>
                    <a:pt x="447" y="348"/>
                    <a:pt x="427" y="348"/>
                  </a:cubicBezTo>
                  <a:close/>
                  <a:moveTo>
                    <a:pt x="435" y="284"/>
                  </a:moveTo>
                  <a:lnTo>
                    <a:pt x="327" y="284"/>
                  </a:lnTo>
                  <a:lnTo>
                    <a:pt x="327" y="284"/>
                  </a:lnTo>
                  <a:lnTo>
                    <a:pt x="218" y="284"/>
                  </a:lnTo>
                  <a:cubicBezTo>
                    <a:pt x="195" y="284"/>
                    <a:pt x="177" y="257"/>
                    <a:pt x="177" y="222"/>
                  </a:cubicBezTo>
                  <a:lnTo>
                    <a:pt x="327" y="222"/>
                  </a:lnTo>
                  <a:lnTo>
                    <a:pt x="327" y="222"/>
                  </a:lnTo>
                  <a:lnTo>
                    <a:pt x="476" y="222"/>
                  </a:lnTo>
                  <a:cubicBezTo>
                    <a:pt x="476" y="257"/>
                    <a:pt x="458" y="284"/>
                    <a:pt x="435" y="284"/>
                  </a:cubicBezTo>
                  <a:close/>
                  <a:moveTo>
                    <a:pt x="609" y="322"/>
                  </a:moveTo>
                  <a:cubicBezTo>
                    <a:pt x="608" y="325"/>
                    <a:pt x="606" y="327"/>
                    <a:pt x="605" y="329"/>
                  </a:cubicBezTo>
                  <a:cubicBezTo>
                    <a:pt x="603" y="331"/>
                    <a:pt x="601" y="334"/>
                    <a:pt x="598" y="336"/>
                  </a:cubicBezTo>
                  <a:cubicBezTo>
                    <a:pt x="592" y="340"/>
                    <a:pt x="584" y="345"/>
                    <a:pt x="573" y="348"/>
                  </a:cubicBezTo>
                  <a:lnTo>
                    <a:pt x="532" y="348"/>
                  </a:lnTo>
                  <a:lnTo>
                    <a:pt x="525" y="348"/>
                  </a:lnTo>
                  <a:lnTo>
                    <a:pt x="519" y="348"/>
                  </a:lnTo>
                  <a:lnTo>
                    <a:pt x="487" y="348"/>
                  </a:lnTo>
                  <a:lnTo>
                    <a:pt x="534" y="295"/>
                  </a:lnTo>
                  <a:lnTo>
                    <a:pt x="603" y="295"/>
                  </a:lnTo>
                  <a:cubicBezTo>
                    <a:pt x="603" y="295"/>
                    <a:pt x="614" y="308"/>
                    <a:pt x="609" y="322"/>
                  </a:cubicBezTo>
                  <a:close/>
                  <a:moveTo>
                    <a:pt x="591" y="249"/>
                  </a:moveTo>
                  <a:cubicBezTo>
                    <a:pt x="571" y="249"/>
                    <a:pt x="506" y="254"/>
                    <a:pt x="506" y="233"/>
                  </a:cubicBezTo>
                  <a:cubicBezTo>
                    <a:pt x="506" y="212"/>
                    <a:pt x="571" y="174"/>
                    <a:pt x="591" y="174"/>
                  </a:cubicBezTo>
                  <a:cubicBezTo>
                    <a:pt x="611" y="174"/>
                    <a:pt x="627" y="191"/>
                    <a:pt x="627" y="212"/>
                  </a:cubicBezTo>
                  <a:cubicBezTo>
                    <a:pt x="627" y="232"/>
                    <a:pt x="611" y="249"/>
                    <a:pt x="591" y="249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</p:sp>
      </p:grpSp>
      <p:sp>
        <p:nvSpPr>
          <p:cNvPr id="56" name="TextBox 6"/>
          <p:cNvSpPr txBox="1"/>
          <p:nvPr/>
        </p:nvSpPr>
        <p:spPr>
          <a:xfrm>
            <a:off x="139240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有房占比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.20%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TextBox 6"/>
          <p:cNvSpPr txBox="1"/>
          <p:nvPr/>
        </p:nvSpPr>
        <p:spPr>
          <a:xfrm>
            <a:off x="10707988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有车占比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.33%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2664922"/>
            <a:ext cx="4548461" cy="3212350"/>
          </a:xfrm>
          <a:prstGeom prst="rect">
            <a:avLst/>
          </a:prstGeom>
        </p:spPr>
      </p:pic>
      <p:sp>
        <p:nvSpPr>
          <p:cNvPr id="4" name="矩形 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79376" y="1362427"/>
            <a:ext cx="10945216" cy="84243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1.2.2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定位规划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769" y="1517585"/>
            <a:ext cx="107138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超大型文化体验商业综合体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将文化体验融入商业的一次大胆创新与实践 ，倡导“沉浸式体验” 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7"/>
          <p:cNvSpPr txBox="1"/>
          <p:nvPr/>
        </p:nvSpPr>
        <p:spPr>
          <a:xfrm>
            <a:off x="5100159" y="2708920"/>
            <a:ext cx="7344816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zh-CN" altLang="en-US" sz="1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en-US" altLang="zh-CN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集艺术、购物、餐饮、娱乐、休闲、儿童、体验等业态于一体的生活体验式购物中心</a:t>
            </a:r>
            <a:endParaRPr lang="en-US" altLang="zh-CN" sz="12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  <a:endParaRPr lang="en-US" altLang="zh-CN" sz="14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体验商业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综合体，希望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成为“上海购物”、“上海文化”的品牌标杆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客群定位</a:t>
            </a:r>
            <a:endParaRPr lang="en-US" altLang="zh-CN" sz="14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都市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群体客群组成。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79376" y="2668416"/>
            <a:ext cx="10945216" cy="3208856"/>
          </a:xfrm>
          <a:prstGeom prst="rect">
            <a:avLst/>
          </a:prstGeom>
          <a:noFill/>
          <a:ln>
            <a:solidFill>
              <a:srgbClr val="5A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手机操作系统和品牌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7368" y="1066484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84632" y="1023317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0" name="图表 39"/>
          <p:cNvGraphicFramePr/>
          <p:nvPr/>
        </p:nvGraphicFramePr>
        <p:xfrm>
          <a:off x="6672064" y="1611429"/>
          <a:ext cx="4927136" cy="377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" name="TextBox 51"/>
          <p:cNvSpPr txBox="1"/>
          <p:nvPr/>
        </p:nvSpPr>
        <p:spPr>
          <a:xfrm>
            <a:off x="8184649" y="1397276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手机品牌占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TextBox 65"/>
          <p:cNvSpPr txBox="1"/>
          <p:nvPr/>
        </p:nvSpPr>
        <p:spPr>
          <a:xfrm>
            <a:off x="6384631" y="5382188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华为品牌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排列第一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9430" y="2249103"/>
            <a:ext cx="4608498" cy="432048"/>
            <a:chOff x="767408" y="2132856"/>
            <a:chExt cx="2194564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Rounded Rectangle 30"/>
            <p:cNvSpPr/>
            <p:nvPr/>
          </p:nvSpPr>
          <p:spPr>
            <a:xfrm>
              <a:off x="767408" y="2132856"/>
              <a:ext cx="2194564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Rounded Rectangle 31"/>
            <p:cNvSpPr/>
            <p:nvPr/>
          </p:nvSpPr>
          <p:spPr>
            <a:xfrm>
              <a:off x="7674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0" name="TextBox 51"/>
          <p:cNvSpPr txBox="1"/>
          <p:nvPr/>
        </p:nvSpPr>
        <p:spPr>
          <a:xfrm>
            <a:off x="2207685" y="1397276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手机系统占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>
            <a:off x="839736" y="3852154"/>
            <a:ext cx="4608191" cy="432048"/>
            <a:chOff x="-55643" y="2132856"/>
            <a:chExt cx="2194651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Rounded Rectangle 30"/>
            <p:cNvSpPr/>
            <p:nvPr/>
          </p:nvSpPr>
          <p:spPr>
            <a:xfrm>
              <a:off x="-55643" y="2132856"/>
              <a:ext cx="2194651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Roboto" panose="02000000000000000000" pitchFamily="2" charset="0"/>
                  <a:cs typeface="+mn-cs"/>
                </a:rPr>
                <a:t>SOCIAL BOX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47" name="Rounded Rectangle 31"/>
            <p:cNvSpPr/>
            <p:nvPr/>
          </p:nvSpPr>
          <p:spPr>
            <a:xfrm>
              <a:off x="17961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Picture 3" descr="E:\公司工作\大数据标签ppt\PPT老\tubiao\安卓.png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</a:blip>
          <a:srcRect l="24664" t="22166" r="25034" b="29445"/>
          <a:stretch>
            <a:fillRect/>
          </a:stretch>
        </p:blipFill>
        <p:spPr bwMode="auto">
          <a:xfrm>
            <a:off x="905928" y="3795453"/>
            <a:ext cx="509552" cy="504352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1793285" y="4561200"/>
            <a:ext cx="172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安卓手机占比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TextBox 36"/>
          <p:cNvSpPr txBox="1"/>
          <p:nvPr/>
        </p:nvSpPr>
        <p:spPr>
          <a:xfrm>
            <a:off x="2921912" y="4413872"/>
            <a:ext cx="172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82.91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TextBox 48"/>
          <p:cNvSpPr txBox="1"/>
          <p:nvPr/>
        </p:nvSpPr>
        <p:spPr>
          <a:xfrm>
            <a:off x="2921912" y="2780742"/>
            <a:ext cx="171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17.09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93285" y="2957715"/>
            <a:ext cx="213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苹果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占比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407368" y="5382188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安卓系统占比更高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931909"/>
            <a:ext cx="540060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使用安卓系统手机的占比绝大多数，为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82.91%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931909"/>
            <a:ext cx="54000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华为品牌占第一，达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20.19%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；其次是苹果品牌占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17.08%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59505" y="2296630"/>
            <a:ext cx="864087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Picture 2" descr="E:\公司工作\大数据标签ppt\PPT老\tubiao\苹果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865548" y="2116944"/>
            <a:ext cx="667839" cy="687141"/>
          </a:xfrm>
          <a:prstGeom prst="rect">
            <a:avLst/>
          </a:prstGeom>
          <a:noFill/>
        </p:spPr>
      </p:pic>
      <p:sp>
        <p:nvSpPr>
          <p:cNvPr id="28" name="圆角矩形 27"/>
          <p:cNvSpPr/>
          <p:nvPr/>
        </p:nvSpPr>
        <p:spPr>
          <a:xfrm>
            <a:off x="1559504" y="3897165"/>
            <a:ext cx="3090440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手机操作系统和价格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7368" y="1031351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84632" y="988184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TextBox 51"/>
          <p:cNvSpPr txBox="1"/>
          <p:nvPr/>
        </p:nvSpPr>
        <p:spPr>
          <a:xfrm>
            <a:off x="8184649" y="1364014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手机价格占比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1991603" y="1360272"/>
            <a:ext cx="2232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手机操作系统占比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896776"/>
            <a:ext cx="540060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喜欢使用苹果手机如苹果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 plus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、 苹果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、 苹果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X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系列的较多。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896776"/>
            <a:ext cx="54000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手机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/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平板价格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1000-3000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元的排第一，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1000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元以下的排第二。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407368" y="2368384"/>
          <a:ext cx="5400600" cy="324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6528048" y="2536714"/>
          <a:ext cx="5355154" cy="2495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17805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4.1.6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收入和消费情况分析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052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0522" y="4578406"/>
            <a:ext cx="5575797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800" y="4831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对于一线城市：中低收入对应月收入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万以下，中高收入对应月收入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万以上。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00" y="5206166"/>
            <a:ext cx="6096000" cy="757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*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人社局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2017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年上海职工月度平均工资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7,132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低于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7,132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为低收入人群；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7,132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元至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13,000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为中等收入人群；大于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13,000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元为高收入人群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78053" y="4570234"/>
            <a:ext cx="5575796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178053" y="4733503"/>
            <a:ext cx="557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对于一线城市：中低消费对应月消费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7K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以下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，中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高消费对应月消费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7k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以上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不包括房租消费）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283895" y="1845380"/>
          <a:ext cx="2887534" cy="208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26" name="直接连接符 25"/>
          <p:cNvCxnSpPr/>
          <p:nvPr/>
        </p:nvCxnSpPr>
        <p:spPr>
          <a:xfrm>
            <a:off x="8143941" y="2255728"/>
            <a:ext cx="1185988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graphicFrame>
        <p:nvGraphicFramePr>
          <p:cNvPr id="27" name="图表 26"/>
          <p:cNvGraphicFramePr/>
          <p:nvPr/>
        </p:nvGraphicFramePr>
        <p:xfrm>
          <a:off x="933372" y="1896567"/>
          <a:ext cx="2487839" cy="220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文本框 49"/>
          <p:cNvSpPr txBox="1"/>
          <p:nvPr/>
        </p:nvSpPr>
        <p:spPr>
          <a:xfrm>
            <a:off x="3734500" y="3192898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1600" b="1" kern="0">
                <a:solidFill>
                  <a:srgbClr val="F36639"/>
                </a:solidFill>
                <a:latin typeface="+mn-ea"/>
              </a:defRPr>
            </a:lvl1pPr>
          </a:lstStyle>
          <a:p>
            <a:r>
              <a:rPr lang="zh-CN" altLang="en-US" dirty="0"/>
              <a:t>一般收入客户</a:t>
            </a:r>
            <a:endParaRPr lang="zh-CN" altLang="en-US" dirty="0"/>
          </a:p>
        </p:txBody>
      </p:sp>
      <p:sp>
        <p:nvSpPr>
          <p:cNvPr id="35" name="文本框 50"/>
          <p:cNvSpPr txBox="1"/>
          <p:nvPr/>
        </p:nvSpPr>
        <p:spPr>
          <a:xfrm>
            <a:off x="3734500" y="2386772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高收入客户</a:t>
            </a:r>
            <a:endParaRPr lang="zh-CN" altLang="en-US" dirty="0"/>
          </a:p>
        </p:txBody>
      </p:sp>
      <p:sp>
        <p:nvSpPr>
          <p:cNvPr id="36" name="文本框 51"/>
          <p:cNvSpPr txBox="1"/>
          <p:nvPr/>
        </p:nvSpPr>
        <p:spPr>
          <a:xfrm>
            <a:off x="3734500" y="2055673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19.08%</a:t>
            </a:r>
            <a:endParaRPr lang="zh-CN" altLang="en-US" dirty="0"/>
          </a:p>
        </p:txBody>
      </p:sp>
      <p:sp>
        <p:nvSpPr>
          <p:cNvPr id="37" name="文本框 52"/>
          <p:cNvSpPr txBox="1"/>
          <p:nvPr/>
        </p:nvSpPr>
        <p:spPr>
          <a:xfrm>
            <a:off x="3734500" y="2869587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1600" b="1" kern="0">
                <a:solidFill>
                  <a:srgbClr val="F36639"/>
                </a:solidFill>
                <a:latin typeface="+mn-ea"/>
              </a:defRPr>
            </a:lvl1pPr>
          </a:lstStyle>
          <a:p>
            <a:r>
              <a:rPr lang="en-US" altLang="zh-CN" dirty="0"/>
              <a:t>80.92%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598648" y="2228660"/>
            <a:ext cx="1029283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39" name="直接连接符 38"/>
          <p:cNvCxnSpPr/>
          <p:nvPr/>
        </p:nvCxnSpPr>
        <p:spPr>
          <a:xfrm flipV="1">
            <a:off x="3080038" y="3069642"/>
            <a:ext cx="583970" cy="423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50" name="文本框 49"/>
          <p:cNvSpPr txBox="1"/>
          <p:nvPr/>
        </p:nvSpPr>
        <p:spPr>
          <a:xfrm>
            <a:off x="9314948" y="3219684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一般消费客户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9412886" y="2380478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16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rgbClr val="F36639"/>
                </a:solidFill>
              </a:rPr>
              <a:t>高消费客户</a:t>
            </a:r>
            <a:endParaRPr lang="zh-CN" altLang="en-US" dirty="0">
              <a:solidFill>
                <a:srgbClr val="F36639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412886" y="2030368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16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36639"/>
                </a:solidFill>
              </a:rPr>
              <a:t>50.39%</a:t>
            </a:r>
            <a:endParaRPr lang="zh-CN" altLang="en-US" dirty="0">
              <a:solidFill>
                <a:srgbClr val="F36639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314948" y="2921328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49.61%</a:t>
            </a:r>
            <a:endParaRPr lang="zh-CN" altLang="en-US" dirty="0"/>
          </a:p>
        </p:txBody>
      </p:sp>
      <p:cxnSp>
        <p:nvCxnSpPr>
          <p:cNvPr id="54" name="直接连接符 53"/>
          <p:cNvCxnSpPr/>
          <p:nvPr/>
        </p:nvCxnSpPr>
        <p:spPr>
          <a:xfrm>
            <a:off x="7024787" y="3018053"/>
            <a:ext cx="2146642" cy="262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基本属性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0009" y="3092510"/>
            <a:ext cx="24308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客群属性解读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3955853" y="2909314"/>
            <a:ext cx="641735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人群中以</a:t>
            </a:r>
            <a:r>
              <a:rPr kumimoji="1"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26-35</a:t>
            </a: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岁，单身人士为主，其次是已婚未育的二人世界；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目前多数人群名下无房无车，使用华为手机的占比第一；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项目目前人群消费画像为：中低收入，中高消费人群。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1" y="4150425"/>
            <a:ext cx="1904998" cy="1222791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7888" y="4203665"/>
            <a:ext cx="2070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来源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省份和城市分析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活跃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城市分析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居住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地、工作地、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商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房情况分析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</a:t>
            </a:r>
            <a:endParaRPr kumimoji="0" lang="en-US" altLang="zh-CN" sz="8000" b="0" i="0" u="none" strike="noStrike" kern="1200" cap="none" spc="0" normalizeH="0" baseline="0" noProof="0" dirty="0" smtClean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轨迹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42098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4.2.1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来源城市和区域分析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3392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8" name="图表 27"/>
          <p:cNvGraphicFramePr/>
          <p:nvPr/>
        </p:nvGraphicFramePr>
        <p:xfrm>
          <a:off x="609873" y="1909493"/>
          <a:ext cx="4914511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623390" y="1017329"/>
            <a:ext cx="1800598" cy="1077043"/>
            <a:chOff x="-2" y="2386423"/>
            <a:chExt cx="3485959" cy="2085156"/>
          </a:xfrm>
        </p:grpSpPr>
        <p:sp>
          <p:nvSpPr>
            <p:cNvPr id="35" name="任意多边形 34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五边形 35"/>
            <p:cNvSpPr/>
            <p:nvPr/>
          </p:nvSpPr>
          <p:spPr>
            <a:xfrm>
              <a:off x="-2" y="2386423"/>
              <a:ext cx="3099423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9595502" y="997653"/>
            <a:ext cx="1796339" cy="1077142"/>
            <a:chOff x="4" y="2386423"/>
            <a:chExt cx="3486628" cy="2085346"/>
          </a:xfrm>
        </p:grpSpPr>
        <p:sp>
          <p:nvSpPr>
            <p:cNvPr id="39" name="任意多边形 38"/>
            <p:cNvSpPr/>
            <p:nvPr/>
          </p:nvSpPr>
          <p:spPr>
            <a:xfrm rot="17474072">
              <a:off x="1029414" y="2014552"/>
              <a:ext cx="1602541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五边形 50"/>
            <p:cNvSpPr/>
            <p:nvPr/>
          </p:nvSpPr>
          <p:spPr>
            <a:xfrm>
              <a:off x="4" y="2386423"/>
              <a:ext cx="3011261" cy="1426491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53" name="图表 52"/>
          <p:cNvGraphicFramePr/>
          <p:nvPr/>
        </p:nvGraphicFramePr>
        <p:xfrm>
          <a:off x="6312503" y="1913897"/>
          <a:ext cx="4982113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文本框 7"/>
          <p:cNvSpPr txBox="1"/>
          <p:nvPr/>
        </p:nvSpPr>
        <p:spPr>
          <a:xfrm>
            <a:off x="0" y="6055449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由于目标人群锁定项目周边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10KM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范围内；所以来自闵行区、松江区和嘉定区的排名前三。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06426" y="1216463"/>
            <a:ext cx="121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来源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城市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984432" y="121646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来源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区域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Freeform 359"/>
          <p:cNvSpPr>
            <a:spLocks noEditPoints="1"/>
          </p:cNvSpPr>
          <p:nvPr/>
        </p:nvSpPr>
        <p:spPr bwMode="auto">
          <a:xfrm>
            <a:off x="71259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Freeform 359"/>
          <p:cNvSpPr>
            <a:spLocks noEditPoints="1"/>
          </p:cNvSpPr>
          <p:nvPr/>
        </p:nvSpPr>
        <p:spPr bwMode="auto">
          <a:xfrm>
            <a:off x="1100078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4.2.2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活跃城市分析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7"/>
          <p:cNvSpPr txBox="1"/>
          <p:nvPr/>
        </p:nvSpPr>
        <p:spPr>
          <a:xfrm>
            <a:off x="0" y="6116045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人群还会活跃于其他城市如苏州、镇江、香港特别行政区等。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4776" y="260648"/>
            <a:ext cx="4599336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（过去一年中，除居住地以外，去过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次及以上的城市）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20839" y="1124745"/>
          <a:ext cx="10494861" cy="4664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>
            <a:blip r:embed="rId1">
              <a:alphaModFix amt="61000"/>
            </a:blip>
            <a:stretch>
              <a:fillRect l="-6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4.2.3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居住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98277" y="3555141"/>
            <a:ext cx="628947" cy="584428"/>
          </a:xfrm>
          <a:custGeom>
            <a:avLst/>
            <a:gdLst>
              <a:gd name="T0" fmla="*/ 442 w 703"/>
              <a:gd name="T1" fmla="*/ 566 h 653"/>
              <a:gd name="T2" fmla="*/ 459 w 703"/>
              <a:gd name="T3" fmla="*/ 550 h 653"/>
              <a:gd name="T4" fmla="*/ 459 w 703"/>
              <a:gd name="T5" fmla="*/ 311 h 653"/>
              <a:gd name="T6" fmla="*/ 442 w 703"/>
              <a:gd name="T7" fmla="*/ 295 h 653"/>
              <a:gd name="T8" fmla="*/ 261 w 703"/>
              <a:gd name="T9" fmla="*/ 295 h 653"/>
              <a:gd name="T10" fmla="*/ 245 w 703"/>
              <a:gd name="T11" fmla="*/ 311 h 653"/>
              <a:gd name="T12" fmla="*/ 245 w 703"/>
              <a:gd name="T13" fmla="*/ 550 h 653"/>
              <a:gd name="T14" fmla="*/ 261 w 703"/>
              <a:gd name="T15" fmla="*/ 566 h 653"/>
              <a:gd name="T16" fmla="*/ 442 w 703"/>
              <a:gd name="T17" fmla="*/ 566 h 653"/>
              <a:gd name="T18" fmla="*/ 277 w 703"/>
              <a:gd name="T19" fmla="*/ 327 h 653"/>
              <a:gd name="T20" fmla="*/ 277 w 703"/>
              <a:gd name="T21" fmla="*/ 327 h 653"/>
              <a:gd name="T22" fmla="*/ 426 w 703"/>
              <a:gd name="T23" fmla="*/ 327 h 653"/>
              <a:gd name="T24" fmla="*/ 426 w 703"/>
              <a:gd name="T25" fmla="*/ 534 h 653"/>
              <a:gd name="T26" fmla="*/ 277 w 703"/>
              <a:gd name="T27" fmla="*/ 534 h 653"/>
              <a:gd name="T28" fmla="*/ 277 w 703"/>
              <a:gd name="T29" fmla="*/ 327 h 653"/>
              <a:gd name="T30" fmla="*/ 573 w 703"/>
              <a:gd name="T31" fmla="*/ 337 h 653"/>
              <a:gd name="T32" fmla="*/ 573 w 703"/>
              <a:gd name="T33" fmla="*/ 337 h 653"/>
              <a:gd name="T34" fmla="*/ 546 w 703"/>
              <a:gd name="T35" fmla="*/ 363 h 653"/>
              <a:gd name="T36" fmla="*/ 546 w 703"/>
              <a:gd name="T37" fmla="*/ 599 h 653"/>
              <a:gd name="T38" fmla="*/ 157 w 703"/>
              <a:gd name="T39" fmla="*/ 599 h 653"/>
              <a:gd name="T40" fmla="*/ 157 w 703"/>
              <a:gd name="T41" fmla="*/ 363 h 653"/>
              <a:gd name="T42" fmla="*/ 130 w 703"/>
              <a:gd name="T43" fmla="*/ 337 h 653"/>
              <a:gd name="T44" fmla="*/ 103 w 703"/>
              <a:gd name="T45" fmla="*/ 363 h 653"/>
              <a:gd name="T46" fmla="*/ 103 w 703"/>
              <a:gd name="T47" fmla="*/ 626 h 653"/>
              <a:gd name="T48" fmla="*/ 130 w 703"/>
              <a:gd name="T49" fmla="*/ 653 h 653"/>
              <a:gd name="T50" fmla="*/ 573 w 703"/>
              <a:gd name="T51" fmla="*/ 653 h 653"/>
              <a:gd name="T52" fmla="*/ 600 w 703"/>
              <a:gd name="T53" fmla="*/ 626 h 653"/>
              <a:gd name="T54" fmla="*/ 600 w 703"/>
              <a:gd name="T55" fmla="*/ 363 h 653"/>
              <a:gd name="T56" fmla="*/ 573 w 703"/>
              <a:gd name="T57" fmla="*/ 337 h 653"/>
              <a:gd name="T58" fmla="*/ 693 w 703"/>
              <a:gd name="T59" fmla="*/ 333 h 653"/>
              <a:gd name="T60" fmla="*/ 693 w 703"/>
              <a:gd name="T61" fmla="*/ 333 h 653"/>
              <a:gd name="T62" fmla="*/ 371 w 703"/>
              <a:gd name="T63" fmla="*/ 11 h 653"/>
              <a:gd name="T64" fmla="*/ 332 w 703"/>
              <a:gd name="T65" fmla="*/ 11 h 653"/>
              <a:gd name="T66" fmla="*/ 10 w 703"/>
              <a:gd name="T67" fmla="*/ 333 h 653"/>
              <a:gd name="T68" fmla="*/ 10 w 703"/>
              <a:gd name="T69" fmla="*/ 371 h 653"/>
              <a:gd name="T70" fmla="*/ 48 w 703"/>
              <a:gd name="T71" fmla="*/ 371 h 653"/>
              <a:gd name="T72" fmla="*/ 352 w 703"/>
              <a:gd name="T73" fmla="*/ 68 h 653"/>
              <a:gd name="T74" fmla="*/ 655 w 703"/>
              <a:gd name="T75" fmla="*/ 371 h 653"/>
              <a:gd name="T76" fmla="*/ 693 w 703"/>
              <a:gd name="T77" fmla="*/ 371 h 653"/>
              <a:gd name="T78" fmla="*/ 693 w 703"/>
              <a:gd name="T79" fmla="*/ 33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3" h="653">
                <a:moveTo>
                  <a:pt x="442" y="566"/>
                </a:moveTo>
                <a:cubicBezTo>
                  <a:pt x="451" y="566"/>
                  <a:pt x="459" y="558"/>
                  <a:pt x="459" y="550"/>
                </a:cubicBezTo>
                <a:cubicBezTo>
                  <a:pt x="459" y="311"/>
                  <a:pt x="459" y="311"/>
                  <a:pt x="459" y="311"/>
                </a:cubicBezTo>
                <a:cubicBezTo>
                  <a:pt x="459" y="302"/>
                  <a:pt x="451" y="295"/>
                  <a:pt x="44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52" y="295"/>
                  <a:pt x="245" y="302"/>
                  <a:pt x="245" y="311"/>
                </a:cubicBezTo>
                <a:cubicBezTo>
                  <a:pt x="245" y="550"/>
                  <a:pt x="245" y="550"/>
                  <a:pt x="245" y="550"/>
                </a:cubicBezTo>
                <a:cubicBezTo>
                  <a:pt x="245" y="558"/>
                  <a:pt x="252" y="566"/>
                  <a:pt x="261" y="566"/>
                </a:cubicBezTo>
                <a:cubicBezTo>
                  <a:pt x="442" y="566"/>
                  <a:pt x="442" y="566"/>
                  <a:pt x="442" y="566"/>
                </a:cubicBezTo>
                <a:close/>
                <a:moveTo>
                  <a:pt x="277" y="327"/>
                </a:moveTo>
                <a:cubicBezTo>
                  <a:pt x="277" y="327"/>
                  <a:pt x="277" y="327"/>
                  <a:pt x="277" y="327"/>
                </a:cubicBezTo>
                <a:cubicBezTo>
                  <a:pt x="426" y="327"/>
                  <a:pt x="426" y="327"/>
                  <a:pt x="426" y="327"/>
                </a:cubicBezTo>
                <a:cubicBezTo>
                  <a:pt x="426" y="534"/>
                  <a:pt x="426" y="534"/>
                  <a:pt x="426" y="534"/>
                </a:cubicBezTo>
                <a:cubicBezTo>
                  <a:pt x="277" y="534"/>
                  <a:pt x="277" y="534"/>
                  <a:pt x="277" y="534"/>
                </a:cubicBezTo>
                <a:cubicBezTo>
                  <a:pt x="277" y="327"/>
                  <a:pt x="277" y="327"/>
                  <a:pt x="277" y="327"/>
                </a:cubicBezTo>
                <a:close/>
                <a:moveTo>
                  <a:pt x="573" y="337"/>
                </a:moveTo>
                <a:cubicBezTo>
                  <a:pt x="573" y="337"/>
                  <a:pt x="573" y="337"/>
                  <a:pt x="573" y="337"/>
                </a:cubicBezTo>
                <a:cubicBezTo>
                  <a:pt x="558" y="337"/>
                  <a:pt x="546" y="349"/>
                  <a:pt x="546" y="363"/>
                </a:cubicBezTo>
                <a:cubicBezTo>
                  <a:pt x="546" y="599"/>
                  <a:pt x="546" y="599"/>
                  <a:pt x="546" y="599"/>
                </a:cubicBezTo>
                <a:cubicBezTo>
                  <a:pt x="157" y="599"/>
                  <a:pt x="157" y="599"/>
                  <a:pt x="157" y="599"/>
                </a:cubicBezTo>
                <a:cubicBezTo>
                  <a:pt x="157" y="363"/>
                  <a:pt x="157" y="363"/>
                  <a:pt x="157" y="363"/>
                </a:cubicBezTo>
                <a:cubicBezTo>
                  <a:pt x="157" y="349"/>
                  <a:pt x="145" y="337"/>
                  <a:pt x="130" y="337"/>
                </a:cubicBezTo>
                <a:cubicBezTo>
                  <a:pt x="116" y="337"/>
                  <a:pt x="103" y="349"/>
                  <a:pt x="103" y="363"/>
                </a:cubicBezTo>
                <a:cubicBezTo>
                  <a:pt x="103" y="626"/>
                  <a:pt x="103" y="626"/>
                  <a:pt x="103" y="626"/>
                </a:cubicBezTo>
                <a:cubicBezTo>
                  <a:pt x="103" y="641"/>
                  <a:pt x="116" y="653"/>
                  <a:pt x="130" y="653"/>
                </a:cubicBezTo>
                <a:cubicBezTo>
                  <a:pt x="573" y="653"/>
                  <a:pt x="573" y="653"/>
                  <a:pt x="573" y="653"/>
                </a:cubicBezTo>
                <a:cubicBezTo>
                  <a:pt x="588" y="653"/>
                  <a:pt x="600" y="641"/>
                  <a:pt x="600" y="626"/>
                </a:cubicBezTo>
                <a:cubicBezTo>
                  <a:pt x="600" y="363"/>
                  <a:pt x="600" y="363"/>
                  <a:pt x="600" y="363"/>
                </a:cubicBezTo>
                <a:cubicBezTo>
                  <a:pt x="600" y="349"/>
                  <a:pt x="588" y="337"/>
                  <a:pt x="573" y="337"/>
                </a:cubicBezTo>
                <a:close/>
                <a:moveTo>
                  <a:pt x="693" y="333"/>
                </a:moveTo>
                <a:cubicBezTo>
                  <a:pt x="693" y="333"/>
                  <a:pt x="693" y="333"/>
                  <a:pt x="693" y="333"/>
                </a:cubicBezTo>
                <a:cubicBezTo>
                  <a:pt x="371" y="11"/>
                  <a:pt x="371" y="11"/>
                  <a:pt x="371" y="11"/>
                </a:cubicBezTo>
                <a:cubicBezTo>
                  <a:pt x="360" y="0"/>
                  <a:pt x="343" y="0"/>
                  <a:pt x="332" y="11"/>
                </a:cubicBezTo>
                <a:cubicBezTo>
                  <a:pt x="10" y="333"/>
                  <a:pt x="10" y="333"/>
                  <a:pt x="10" y="333"/>
                </a:cubicBezTo>
                <a:cubicBezTo>
                  <a:pt x="0" y="343"/>
                  <a:pt x="0" y="360"/>
                  <a:pt x="10" y="371"/>
                </a:cubicBezTo>
                <a:cubicBezTo>
                  <a:pt x="21" y="381"/>
                  <a:pt x="38" y="381"/>
                  <a:pt x="48" y="371"/>
                </a:cubicBezTo>
                <a:cubicBezTo>
                  <a:pt x="352" y="68"/>
                  <a:pt x="352" y="68"/>
                  <a:pt x="352" y="68"/>
                </a:cubicBezTo>
                <a:cubicBezTo>
                  <a:pt x="655" y="371"/>
                  <a:pt x="655" y="371"/>
                  <a:pt x="655" y="371"/>
                </a:cubicBezTo>
                <a:cubicBezTo>
                  <a:pt x="665" y="381"/>
                  <a:pt x="682" y="381"/>
                  <a:pt x="693" y="371"/>
                </a:cubicBezTo>
                <a:cubicBezTo>
                  <a:pt x="703" y="360"/>
                  <a:pt x="703" y="343"/>
                  <a:pt x="693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爱博二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报春二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曹行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春申四季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伴亭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洞泾百鸟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繁荣苑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沪亭北路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790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环岛翡翠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凤鸣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盛世明珠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爱德佳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翠堤尚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金鹤新城金霞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金鹤新城水岸秀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绿地新江城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华富小区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盛华景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迎春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紫阳花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馨宁公寓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矩形 56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59" name="文本框 58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泗泾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莘庄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春申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8183492" y="4262048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436030" y="1838364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140862" y="4991703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102854" y="4344090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49.06%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61495" y="505920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30.41%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312898" y="1905861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6.51%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555171" y="3341597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8475027" y="3409094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4.21%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369665" y="3912521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6329099" y="4005064"/>
            <a:ext cx="60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5.40%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7923123" y="3499230"/>
            <a:ext cx="1085172" cy="921060"/>
            <a:chOff x="7218626" y="4597380"/>
            <a:chExt cx="1085172" cy="921060"/>
          </a:xfrm>
        </p:grpSpPr>
        <p:sp>
          <p:nvSpPr>
            <p:cNvPr id="79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80" name="文本框 79"/>
            <p:cNvSpPr txBox="1"/>
            <p:nvPr/>
          </p:nvSpPr>
          <p:spPr>
            <a:xfrm>
              <a:off x="7218626" y="4995220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4.2.4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reeform 102"/>
          <p:cNvSpPr>
            <a:spLocks noEditPoints="1"/>
          </p:cNvSpPr>
          <p:nvPr/>
        </p:nvSpPr>
        <p:spPr bwMode="auto">
          <a:xfrm>
            <a:off x="214914" y="3504760"/>
            <a:ext cx="395672" cy="685190"/>
          </a:xfrm>
          <a:custGeom>
            <a:avLst/>
            <a:gdLst/>
            <a:ahLst/>
            <a:cxnLst>
              <a:cxn ang="0">
                <a:pos x="97" y="347"/>
              </a:cxn>
              <a:cxn ang="0">
                <a:pos x="98" y="420"/>
              </a:cxn>
              <a:cxn ang="0">
                <a:pos x="153" y="418"/>
              </a:cxn>
              <a:cxn ang="0">
                <a:pos x="150" y="346"/>
              </a:cxn>
              <a:cxn ang="0">
                <a:pos x="150" y="270"/>
              </a:cxn>
              <a:cxn ang="0">
                <a:pos x="149" y="314"/>
              </a:cxn>
              <a:cxn ang="0">
                <a:pos x="186" y="316"/>
              </a:cxn>
              <a:cxn ang="0">
                <a:pos x="188" y="272"/>
              </a:cxn>
              <a:cxn ang="0">
                <a:pos x="150" y="270"/>
              </a:cxn>
              <a:cxn ang="0">
                <a:pos x="61" y="268"/>
              </a:cxn>
              <a:cxn ang="0">
                <a:pos x="64" y="314"/>
              </a:cxn>
              <a:cxn ang="0">
                <a:pos x="99" y="312"/>
              </a:cxn>
              <a:cxn ang="0">
                <a:pos x="98" y="267"/>
              </a:cxn>
              <a:cxn ang="0">
                <a:pos x="150" y="194"/>
              </a:cxn>
              <a:cxn ang="0">
                <a:pos x="149" y="240"/>
              </a:cxn>
              <a:cxn ang="0">
                <a:pos x="187" y="241"/>
              </a:cxn>
              <a:cxn ang="0">
                <a:pos x="188" y="196"/>
              </a:cxn>
              <a:cxn ang="0">
                <a:pos x="150" y="194"/>
              </a:cxn>
              <a:cxn ang="0">
                <a:pos x="61" y="195"/>
              </a:cxn>
              <a:cxn ang="0">
                <a:pos x="64" y="238"/>
              </a:cxn>
              <a:cxn ang="0">
                <a:pos x="99" y="236"/>
              </a:cxn>
              <a:cxn ang="0">
                <a:pos x="97" y="193"/>
              </a:cxn>
              <a:cxn ang="0">
                <a:pos x="150" y="115"/>
              </a:cxn>
              <a:cxn ang="0">
                <a:pos x="149" y="160"/>
              </a:cxn>
              <a:cxn ang="0">
                <a:pos x="186" y="162"/>
              </a:cxn>
              <a:cxn ang="0">
                <a:pos x="188" y="118"/>
              </a:cxn>
              <a:cxn ang="0">
                <a:pos x="150" y="115"/>
              </a:cxn>
              <a:cxn ang="0">
                <a:pos x="61" y="115"/>
              </a:cxn>
              <a:cxn ang="0">
                <a:pos x="64" y="160"/>
              </a:cxn>
              <a:cxn ang="0">
                <a:pos x="99" y="157"/>
              </a:cxn>
              <a:cxn ang="0">
                <a:pos x="97" y="113"/>
              </a:cxn>
              <a:cxn ang="0">
                <a:pos x="238" y="0"/>
              </a:cxn>
              <a:cxn ang="0">
                <a:pos x="245" y="1"/>
              </a:cxn>
              <a:cxn ang="0">
                <a:pos x="246" y="422"/>
              </a:cxn>
              <a:cxn ang="0">
                <a:pos x="4" y="426"/>
              </a:cxn>
              <a:cxn ang="0">
                <a:pos x="0" y="64"/>
              </a:cxn>
              <a:cxn ang="0">
                <a:pos x="2" y="60"/>
              </a:cxn>
              <a:cxn ang="0">
                <a:pos x="238" y="0"/>
              </a:cxn>
            </a:cxnLst>
            <a:rect l="0" t="0" r="r" b="b"/>
            <a:pathLst>
              <a:path w="246" h="426">
                <a:moveTo>
                  <a:pt x="98" y="346"/>
                </a:moveTo>
                <a:lnTo>
                  <a:pt x="97" y="347"/>
                </a:lnTo>
                <a:lnTo>
                  <a:pt x="97" y="419"/>
                </a:lnTo>
                <a:lnTo>
                  <a:pt x="98" y="420"/>
                </a:lnTo>
                <a:lnTo>
                  <a:pt x="150" y="420"/>
                </a:lnTo>
                <a:lnTo>
                  <a:pt x="153" y="418"/>
                </a:lnTo>
                <a:lnTo>
                  <a:pt x="153" y="348"/>
                </a:lnTo>
                <a:lnTo>
                  <a:pt x="150" y="346"/>
                </a:lnTo>
                <a:lnTo>
                  <a:pt x="98" y="346"/>
                </a:lnTo>
                <a:close/>
                <a:moveTo>
                  <a:pt x="150" y="270"/>
                </a:moveTo>
                <a:lnTo>
                  <a:pt x="149" y="271"/>
                </a:lnTo>
                <a:lnTo>
                  <a:pt x="149" y="314"/>
                </a:lnTo>
                <a:lnTo>
                  <a:pt x="150" y="316"/>
                </a:lnTo>
                <a:lnTo>
                  <a:pt x="186" y="316"/>
                </a:lnTo>
                <a:lnTo>
                  <a:pt x="188" y="313"/>
                </a:lnTo>
                <a:lnTo>
                  <a:pt x="188" y="272"/>
                </a:lnTo>
                <a:lnTo>
                  <a:pt x="186" y="270"/>
                </a:lnTo>
                <a:lnTo>
                  <a:pt x="150" y="270"/>
                </a:lnTo>
                <a:close/>
                <a:moveTo>
                  <a:pt x="63" y="267"/>
                </a:moveTo>
                <a:lnTo>
                  <a:pt x="61" y="268"/>
                </a:lnTo>
                <a:lnTo>
                  <a:pt x="61" y="312"/>
                </a:lnTo>
                <a:lnTo>
                  <a:pt x="64" y="314"/>
                </a:lnTo>
                <a:lnTo>
                  <a:pt x="97" y="314"/>
                </a:lnTo>
                <a:lnTo>
                  <a:pt x="99" y="312"/>
                </a:lnTo>
                <a:lnTo>
                  <a:pt x="99" y="268"/>
                </a:lnTo>
                <a:lnTo>
                  <a:pt x="98" y="267"/>
                </a:lnTo>
                <a:lnTo>
                  <a:pt x="63" y="267"/>
                </a:lnTo>
                <a:close/>
                <a:moveTo>
                  <a:pt x="150" y="194"/>
                </a:moveTo>
                <a:lnTo>
                  <a:pt x="149" y="195"/>
                </a:lnTo>
                <a:lnTo>
                  <a:pt x="149" y="240"/>
                </a:lnTo>
                <a:lnTo>
                  <a:pt x="150" y="241"/>
                </a:lnTo>
                <a:lnTo>
                  <a:pt x="187" y="241"/>
                </a:lnTo>
                <a:lnTo>
                  <a:pt x="188" y="240"/>
                </a:lnTo>
                <a:lnTo>
                  <a:pt x="188" y="196"/>
                </a:lnTo>
                <a:lnTo>
                  <a:pt x="186" y="194"/>
                </a:lnTo>
                <a:lnTo>
                  <a:pt x="150" y="194"/>
                </a:lnTo>
                <a:close/>
                <a:moveTo>
                  <a:pt x="64" y="193"/>
                </a:moveTo>
                <a:lnTo>
                  <a:pt x="61" y="195"/>
                </a:lnTo>
                <a:lnTo>
                  <a:pt x="61" y="236"/>
                </a:lnTo>
                <a:lnTo>
                  <a:pt x="64" y="238"/>
                </a:lnTo>
                <a:lnTo>
                  <a:pt x="97" y="238"/>
                </a:lnTo>
                <a:lnTo>
                  <a:pt x="99" y="236"/>
                </a:lnTo>
                <a:lnTo>
                  <a:pt x="99" y="195"/>
                </a:lnTo>
                <a:lnTo>
                  <a:pt x="97" y="193"/>
                </a:lnTo>
                <a:lnTo>
                  <a:pt x="64" y="193"/>
                </a:lnTo>
                <a:close/>
                <a:moveTo>
                  <a:pt x="150" y="115"/>
                </a:moveTo>
                <a:lnTo>
                  <a:pt x="149" y="117"/>
                </a:lnTo>
                <a:lnTo>
                  <a:pt x="149" y="160"/>
                </a:lnTo>
                <a:lnTo>
                  <a:pt x="152" y="162"/>
                </a:lnTo>
                <a:lnTo>
                  <a:pt x="186" y="162"/>
                </a:lnTo>
                <a:lnTo>
                  <a:pt x="188" y="160"/>
                </a:lnTo>
                <a:lnTo>
                  <a:pt x="188" y="118"/>
                </a:lnTo>
                <a:lnTo>
                  <a:pt x="186" y="115"/>
                </a:lnTo>
                <a:lnTo>
                  <a:pt x="150" y="115"/>
                </a:lnTo>
                <a:close/>
                <a:moveTo>
                  <a:pt x="64" y="113"/>
                </a:moveTo>
                <a:lnTo>
                  <a:pt x="61" y="115"/>
                </a:lnTo>
                <a:lnTo>
                  <a:pt x="61" y="157"/>
                </a:lnTo>
                <a:lnTo>
                  <a:pt x="64" y="160"/>
                </a:lnTo>
                <a:lnTo>
                  <a:pt x="97" y="160"/>
                </a:lnTo>
                <a:lnTo>
                  <a:pt x="99" y="157"/>
                </a:lnTo>
                <a:lnTo>
                  <a:pt x="99" y="115"/>
                </a:lnTo>
                <a:lnTo>
                  <a:pt x="97" y="113"/>
                </a:lnTo>
                <a:lnTo>
                  <a:pt x="64" y="113"/>
                </a:lnTo>
                <a:close/>
                <a:moveTo>
                  <a:pt x="238" y="0"/>
                </a:moveTo>
                <a:lnTo>
                  <a:pt x="243" y="0"/>
                </a:lnTo>
                <a:lnTo>
                  <a:pt x="245" y="1"/>
                </a:lnTo>
                <a:lnTo>
                  <a:pt x="246" y="4"/>
                </a:lnTo>
                <a:lnTo>
                  <a:pt x="246" y="422"/>
                </a:lnTo>
                <a:lnTo>
                  <a:pt x="242" y="426"/>
                </a:lnTo>
                <a:lnTo>
                  <a:pt x="4" y="426"/>
                </a:lnTo>
                <a:lnTo>
                  <a:pt x="0" y="422"/>
                </a:lnTo>
                <a:lnTo>
                  <a:pt x="0" y="64"/>
                </a:lnTo>
                <a:lnTo>
                  <a:pt x="1" y="62"/>
                </a:lnTo>
                <a:lnTo>
                  <a:pt x="2" y="60"/>
                </a:lnTo>
                <a:lnTo>
                  <a:pt x="5" y="59"/>
                </a:lnTo>
                <a:lnTo>
                  <a:pt x="23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9275" y="1242123"/>
            <a:ext cx="6470898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07127" y="4230937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92615" y="354075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819739" y="4991703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莘庄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26489" y="4312979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45.35%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40372" y="505920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12.11%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78853" y="3597068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14.25%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078401" y="1863563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63197" y="1945854"/>
            <a:ext cx="615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5.14%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22961" y="3830340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942817" y="3897837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4.93%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矩形 25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28" name="文本框 27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莘庄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爱发科大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申创意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安盛商务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复兴商务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宏业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虹梅商务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白金汉宫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办公楼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凤君商务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徽湘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久富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东锦国际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嘉正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国际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泰宸汇金商务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中茂世纪财富广场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灿辉国际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恒润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经纬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舜浦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徐泾镇建设大楼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古美罗阳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576845" y="3447141"/>
            <a:ext cx="1085172" cy="921060"/>
            <a:chOff x="7218626" y="4597380"/>
            <a:chExt cx="1085172" cy="921060"/>
          </a:xfrm>
        </p:grpSpPr>
        <p:sp>
          <p:nvSpPr>
            <p:cNvPr id="40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1" name="文本框 40"/>
            <p:cNvSpPr txBox="1"/>
            <p:nvPr/>
          </p:nvSpPr>
          <p:spPr>
            <a:xfrm>
              <a:off x="7218626" y="4995220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31318" y="3573474"/>
            <a:ext cx="562865" cy="547762"/>
          </a:xfrm>
          <a:custGeom>
            <a:avLst/>
            <a:gdLst>
              <a:gd name="T0" fmla="*/ 100 w 107"/>
              <a:gd name="T1" fmla="*/ 14 h 106"/>
              <a:gd name="T2" fmla="*/ 107 w 107"/>
              <a:gd name="T3" fmla="*/ 21 h 106"/>
              <a:gd name="T4" fmla="*/ 107 w 107"/>
              <a:gd name="T5" fmla="*/ 49 h 106"/>
              <a:gd name="T6" fmla="*/ 101 w 107"/>
              <a:gd name="T7" fmla="*/ 55 h 106"/>
              <a:gd name="T8" fmla="*/ 39 w 107"/>
              <a:gd name="T9" fmla="*/ 62 h 106"/>
              <a:gd name="T10" fmla="*/ 39 w 107"/>
              <a:gd name="T11" fmla="*/ 70 h 106"/>
              <a:gd name="T12" fmla="*/ 98 w 107"/>
              <a:gd name="T13" fmla="*/ 70 h 106"/>
              <a:gd name="T14" fmla="*/ 98 w 107"/>
              <a:gd name="T15" fmla="*/ 80 h 106"/>
              <a:gd name="T16" fmla="*/ 38 w 107"/>
              <a:gd name="T17" fmla="*/ 80 h 106"/>
              <a:gd name="T18" fmla="*/ 30 w 107"/>
              <a:gd name="T19" fmla="*/ 57 h 106"/>
              <a:gd name="T20" fmla="*/ 35 w 107"/>
              <a:gd name="T21" fmla="*/ 53 h 106"/>
              <a:gd name="T22" fmla="*/ 16 w 107"/>
              <a:gd name="T23" fmla="*/ 11 h 106"/>
              <a:gd name="T24" fmla="*/ 7 w 107"/>
              <a:gd name="T25" fmla="*/ 11 h 106"/>
              <a:gd name="T26" fmla="*/ 7 w 107"/>
              <a:gd name="T27" fmla="*/ 0 h 106"/>
              <a:gd name="T28" fmla="*/ 18 w 107"/>
              <a:gd name="T29" fmla="*/ 0 h 106"/>
              <a:gd name="T30" fmla="*/ 27 w 107"/>
              <a:gd name="T31" fmla="*/ 7 h 106"/>
              <a:gd name="T32" fmla="*/ 30 w 107"/>
              <a:gd name="T33" fmla="*/ 14 h 106"/>
              <a:gd name="T34" fmla="*/ 100 w 107"/>
              <a:gd name="T35" fmla="*/ 14 h 106"/>
              <a:gd name="T36" fmla="*/ 34 w 107"/>
              <a:gd name="T37" fmla="*/ 96 h 106"/>
              <a:gd name="T38" fmla="*/ 24 w 107"/>
              <a:gd name="T39" fmla="*/ 106 h 106"/>
              <a:gd name="T40" fmla="*/ 14 w 107"/>
              <a:gd name="T41" fmla="*/ 96 h 106"/>
              <a:gd name="T42" fmla="*/ 24 w 107"/>
              <a:gd name="T43" fmla="*/ 87 h 106"/>
              <a:gd name="T44" fmla="*/ 34 w 107"/>
              <a:gd name="T45" fmla="*/ 96 h 106"/>
              <a:gd name="T46" fmla="*/ 39 w 107"/>
              <a:gd name="T47" fmla="*/ 34 h 106"/>
              <a:gd name="T48" fmla="*/ 55 w 107"/>
              <a:gd name="T49" fmla="*/ 34 h 106"/>
              <a:gd name="T50" fmla="*/ 51 w 107"/>
              <a:gd name="T51" fmla="*/ 23 h 106"/>
              <a:gd name="T52" fmla="*/ 34 w 107"/>
              <a:gd name="T53" fmla="*/ 23 h 106"/>
              <a:gd name="T54" fmla="*/ 39 w 107"/>
              <a:gd name="T55" fmla="*/ 34 h 106"/>
              <a:gd name="T56" fmla="*/ 60 w 107"/>
              <a:gd name="T57" fmla="*/ 51 h 106"/>
              <a:gd name="T58" fmla="*/ 56 w 107"/>
              <a:gd name="T59" fmla="*/ 39 h 106"/>
              <a:gd name="T60" fmla="*/ 41 w 107"/>
              <a:gd name="T61" fmla="*/ 39 h 106"/>
              <a:gd name="T62" fmla="*/ 48 w 107"/>
              <a:gd name="T63" fmla="*/ 53 h 106"/>
              <a:gd name="T64" fmla="*/ 60 w 107"/>
              <a:gd name="T65" fmla="*/ 51 h 106"/>
              <a:gd name="T66" fmla="*/ 57 w 107"/>
              <a:gd name="T67" fmla="*/ 23 h 106"/>
              <a:gd name="T68" fmla="*/ 60 w 107"/>
              <a:gd name="T69" fmla="*/ 34 h 106"/>
              <a:gd name="T70" fmla="*/ 75 w 107"/>
              <a:gd name="T71" fmla="*/ 34 h 106"/>
              <a:gd name="T72" fmla="*/ 73 w 107"/>
              <a:gd name="T73" fmla="*/ 23 h 106"/>
              <a:gd name="T74" fmla="*/ 57 w 107"/>
              <a:gd name="T75" fmla="*/ 23 h 106"/>
              <a:gd name="T76" fmla="*/ 79 w 107"/>
              <a:gd name="T77" fmla="*/ 49 h 106"/>
              <a:gd name="T78" fmla="*/ 76 w 107"/>
              <a:gd name="T79" fmla="*/ 39 h 106"/>
              <a:gd name="T80" fmla="*/ 62 w 107"/>
              <a:gd name="T81" fmla="*/ 39 h 106"/>
              <a:gd name="T82" fmla="*/ 65 w 107"/>
              <a:gd name="T83" fmla="*/ 51 h 106"/>
              <a:gd name="T84" fmla="*/ 79 w 107"/>
              <a:gd name="T85" fmla="*/ 49 h 106"/>
              <a:gd name="T86" fmla="*/ 98 w 107"/>
              <a:gd name="T87" fmla="*/ 23 h 106"/>
              <a:gd name="T88" fmla="*/ 78 w 107"/>
              <a:gd name="T89" fmla="*/ 23 h 106"/>
              <a:gd name="T90" fmla="*/ 81 w 107"/>
              <a:gd name="T91" fmla="*/ 34 h 106"/>
              <a:gd name="T92" fmla="*/ 98 w 107"/>
              <a:gd name="T93" fmla="*/ 34 h 106"/>
              <a:gd name="T94" fmla="*/ 98 w 107"/>
              <a:gd name="T95" fmla="*/ 23 h 106"/>
              <a:gd name="T96" fmla="*/ 99 w 107"/>
              <a:gd name="T97" fmla="*/ 96 h 106"/>
              <a:gd name="T98" fmla="*/ 89 w 107"/>
              <a:gd name="T99" fmla="*/ 106 h 106"/>
              <a:gd name="T100" fmla="*/ 79 w 107"/>
              <a:gd name="T101" fmla="*/ 96 h 106"/>
              <a:gd name="T102" fmla="*/ 89 w 107"/>
              <a:gd name="T103" fmla="*/ 87 h 106"/>
              <a:gd name="T104" fmla="*/ 99 w 107"/>
              <a:gd name="T105" fmla="*/ 96 h 106"/>
              <a:gd name="T106" fmla="*/ 98 w 107"/>
              <a:gd name="T107" fmla="*/ 39 h 106"/>
              <a:gd name="T108" fmla="*/ 82 w 107"/>
              <a:gd name="T109" fmla="*/ 39 h 106"/>
              <a:gd name="T110" fmla="*/ 84 w 107"/>
              <a:gd name="T111" fmla="*/ 49 h 106"/>
              <a:gd name="T112" fmla="*/ 98 w 107"/>
              <a:gd name="T113" fmla="*/ 47 h 106"/>
              <a:gd name="T114" fmla="*/ 98 w 107"/>
              <a:gd name="T115" fmla="*/ 3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" h="106">
                <a:moveTo>
                  <a:pt x="100" y="14"/>
                </a:moveTo>
                <a:cubicBezTo>
                  <a:pt x="104" y="14"/>
                  <a:pt x="107" y="17"/>
                  <a:pt x="107" y="2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53"/>
                  <a:pt x="104" y="55"/>
                  <a:pt x="101" y="55"/>
                </a:cubicBezTo>
                <a:cubicBezTo>
                  <a:pt x="39" y="62"/>
                  <a:pt x="39" y="62"/>
                  <a:pt x="39" y="62"/>
                </a:cubicBezTo>
                <a:cubicBezTo>
                  <a:pt x="34" y="63"/>
                  <a:pt x="33" y="70"/>
                  <a:pt x="3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105" y="70"/>
                  <a:pt x="105" y="80"/>
                  <a:pt x="98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24" y="80"/>
                  <a:pt x="19" y="65"/>
                  <a:pt x="30" y="57"/>
                </a:cubicBezTo>
                <a:cubicBezTo>
                  <a:pt x="35" y="53"/>
                  <a:pt x="35" y="53"/>
                  <a:pt x="35" y="53"/>
                </a:cubicBezTo>
                <a:cubicBezTo>
                  <a:pt x="16" y="11"/>
                  <a:pt x="16" y="11"/>
                  <a:pt x="16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11"/>
                  <a:pt x="0" y="0"/>
                  <a:pt x="7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3" y="0"/>
                  <a:pt x="25" y="3"/>
                  <a:pt x="27" y="7"/>
                </a:cubicBezTo>
                <a:cubicBezTo>
                  <a:pt x="30" y="14"/>
                  <a:pt x="30" y="14"/>
                  <a:pt x="30" y="14"/>
                </a:cubicBezTo>
                <a:lnTo>
                  <a:pt x="100" y="14"/>
                </a:lnTo>
                <a:close/>
                <a:moveTo>
                  <a:pt x="34" y="96"/>
                </a:moveTo>
                <a:cubicBezTo>
                  <a:pt x="34" y="102"/>
                  <a:pt x="29" y="106"/>
                  <a:pt x="24" y="106"/>
                </a:cubicBezTo>
                <a:cubicBezTo>
                  <a:pt x="19" y="106"/>
                  <a:pt x="14" y="102"/>
                  <a:pt x="14" y="96"/>
                </a:cubicBezTo>
                <a:cubicBezTo>
                  <a:pt x="14" y="91"/>
                  <a:pt x="19" y="87"/>
                  <a:pt x="24" y="87"/>
                </a:cubicBezTo>
                <a:cubicBezTo>
                  <a:pt x="29" y="87"/>
                  <a:pt x="34" y="91"/>
                  <a:pt x="34" y="96"/>
                </a:cubicBezTo>
                <a:close/>
                <a:moveTo>
                  <a:pt x="39" y="34"/>
                </a:moveTo>
                <a:cubicBezTo>
                  <a:pt x="55" y="34"/>
                  <a:pt x="55" y="34"/>
                  <a:pt x="55" y="34"/>
                </a:cubicBezTo>
                <a:cubicBezTo>
                  <a:pt x="51" y="23"/>
                  <a:pt x="51" y="23"/>
                  <a:pt x="51" y="23"/>
                </a:cubicBezTo>
                <a:cubicBezTo>
                  <a:pt x="34" y="23"/>
                  <a:pt x="34" y="23"/>
                  <a:pt x="34" y="23"/>
                </a:cubicBezTo>
                <a:lnTo>
                  <a:pt x="39" y="34"/>
                </a:lnTo>
                <a:close/>
                <a:moveTo>
                  <a:pt x="60" y="51"/>
                </a:moveTo>
                <a:cubicBezTo>
                  <a:pt x="56" y="39"/>
                  <a:pt x="56" y="39"/>
                  <a:pt x="56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8" y="53"/>
                  <a:pt x="48" y="53"/>
                  <a:pt x="48" y="53"/>
                </a:cubicBezTo>
                <a:lnTo>
                  <a:pt x="60" y="51"/>
                </a:lnTo>
                <a:close/>
                <a:moveTo>
                  <a:pt x="57" y="23"/>
                </a:moveTo>
                <a:cubicBezTo>
                  <a:pt x="60" y="34"/>
                  <a:pt x="60" y="34"/>
                  <a:pt x="60" y="34"/>
                </a:cubicBezTo>
                <a:cubicBezTo>
                  <a:pt x="75" y="34"/>
                  <a:pt x="75" y="34"/>
                  <a:pt x="75" y="34"/>
                </a:cubicBezTo>
                <a:cubicBezTo>
                  <a:pt x="73" y="23"/>
                  <a:pt x="73" y="23"/>
                  <a:pt x="73" y="23"/>
                </a:cubicBezTo>
                <a:lnTo>
                  <a:pt x="57" y="23"/>
                </a:lnTo>
                <a:close/>
                <a:moveTo>
                  <a:pt x="79" y="49"/>
                </a:moveTo>
                <a:cubicBezTo>
                  <a:pt x="76" y="39"/>
                  <a:pt x="76" y="39"/>
                  <a:pt x="76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51"/>
                  <a:pt x="65" y="51"/>
                  <a:pt x="65" y="51"/>
                </a:cubicBezTo>
                <a:lnTo>
                  <a:pt x="79" y="49"/>
                </a:lnTo>
                <a:close/>
                <a:moveTo>
                  <a:pt x="98" y="23"/>
                </a:moveTo>
                <a:cubicBezTo>
                  <a:pt x="78" y="23"/>
                  <a:pt x="78" y="23"/>
                  <a:pt x="78" y="23"/>
                </a:cubicBezTo>
                <a:cubicBezTo>
                  <a:pt x="81" y="34"/>
                  <a:pt x="81" y="34"/>
                  <a:pt x="81" y="34"/>
                </a:cubicBezTo>
                <a:cubicBezTo>
                  <a:pt x="98" y="34"/>
                  <a:pt x="98" y="34"/>
                  <a:pt x="98" y="34"/>
                </a:cubicBezTo>
                <a:lnTo>
                  <a:pt x="98" y="23"/>
                </a:lnTo>
                <a:close/>
                <a:moveTo>
                  <a:pt x="99" y="96"/>
                </a:moveTo>
                <a:cubicBezTo>
                  <a:pt x="99" y="102"/>
                  <a:pt x="94" y="106"/>
                  <a:pt x="89" y="106"/>
                </a:cubicBezTo>
                <a:cubicBezTo>
                  <a:pt x="84" y="106"/>
                  <a:pt x="79" y="102"/>
                  <a:pt x="79" y="96"/>
                </a:cubicBezTo>
                <a:cubicBezTo>
                  <a:pt x="79" y="91"/>
                  <a:pt x="84" y="87"/>
                  <a:pt x="89" y="87"/>
                </a:cubicBezTo>
                <a:cubicBezTo>
                  <a:pt x="94" y="87"/>
                  <a:pt x="99" y="91"/>
                  <a:pt x="99" y="96"/>
                </a:cubicBezTo>
                <a:close/>
                <a:moveTo>
                  <a:pt x="98" y="39"/>
                </a:moveTo>
                <a:cubicBezTo>
                  <a:pt x="82" y="39"/>
                  <a:pt x="82" y="39"/>
                  <a:pt x="82" y="39"/>
                </a:cubicBezTo>
                <a:cubicBezTo>
                  <a:pt x="84" y="49"/>
                  <a:pt x="84" y="49"/>
                  <a:pt x="84" y="49"/>
                </a:cubicBezTo>
                <a:cubicBezTo>
                  <a:pt x="98" y="47"/>
                  <a:pt x="98" y="47"/>
                  <a:pt x="98" y="47"/>
                </a:cubicBezTo>
                <a:lnTo>
                  <a:pt x="98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3711" y="1273698"/>
            <a:ext cx="6470898" cy="50826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东方商厦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旗舰店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美罗城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半岛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港汇恒隆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环贸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iapm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汇宝购物广场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宝万科广场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七宝宝龙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城市广场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井亭天地生活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生活时区百货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巴黎春天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塘桥店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莱茵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联捷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临港宝龙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城市广场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贝尚坊时尚生活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春申商业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火龙果生活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锦鹰商贸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兰桥休闲商业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百联西郊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购物中心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泓鑫时尚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金光绿庭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六月汇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天山路商业街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7" name="文本框 16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南京东路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淮海中路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天山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832270" y="428203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267259" y="3531557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869642" y="3956532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436554" y="2111795"/>
            <a:ext cx="2380776" cy="1641241"/>
          </a:xfrm>
          <a:prstGeom prst="rect">
            <a:avLst/>
          </a:prstGeom>
          <a:blipFill>
            <a:blip r:embed="rId2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宝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徐家汇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51632" y="436407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17.78%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90275" y="4024029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10.62%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44127" y="3599054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15.08%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95790" y="2999702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015646" y="3067199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6.99%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700292" y="522851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620148" y="529601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8.48%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36554" y="4282036"/>
            <a:ext cx="2380776" cy="1641241"/>
          </a:xfrm>
          <a:prstGeom prst="rect">
            <a:avLst/>
          </a:prstGeom>
          <a:blipFill>
            <a:blip r:embed="rId3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7569218" y="3472901"/>
            <a:ext cx="1085172" cy="921060"/>
            <a:chOff x="7218626" y="4597380"/>
            <a:chExt cx="1085172" cy="921060"/>
          </a:xfrm>
        </p:grpSpPr>
        <p:sp>
          <p:nvSpPr>
            <p:cNvPr id="40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1" name="文本框 40"/>
            <p:cNvSpPr txBox="1"/>
            <p:nvPr/>
          </p:nvSpPr>
          <p:spPr>
            <a:xfrm>
              <a:off x="7218626" y="4995220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4299666"/>
            <a:ext cx="12192002" cy="208166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368" y="4368731"/>
            <a:ext cx="3062196" cy="19373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72" y="4368731"/>
            <a:ext cx="2918180" cy="19405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28" y="4368731"/>
            <a:ext cx="2596768" cy="191047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04" y="4368731"/>
            <a:ext cx="2669472" cy="191057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1.2.3</a:t>
            </a:r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业态设置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2" name="任意多边形 41"/>
          <p:cNvSpPr/>
          <p:nvPr/>
        </p:nvSpPr>
        <p:spPr>
          <a:xfrm rot="17474072">
            <a:off x="10398006" y="420899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rot="17474072">
            <a:off x="8314399" y="420899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7474072">
            <a:off x="6176516" y="412753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六边形 46"/>
          <p:cNvSpPr/>
          <p:nvPr/>
        </p:nvSpPr>
        <p:spPr>
          <a:xfrm rot="16200000">
            <a:off x="3637452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六边形 47"/>
          <p:cNvSpPr/>
          <p:nvPr/>
        </p:nvSpPr>
        <p:spPr>
          <a:xfrm rot="16200000">
            <a:off x="5730201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六边形 48"/>
          <p:cNvSpPr/>
          <p:nvPr/>
        </p:nvSpPr>
        <p:spPr>
          <a:xfrm rot="16200000">
            <a:off x="7822950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 rot="16200000">
            <a:off x="4702135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rgbClr val="F3663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六边形 51"/>
          <p:cNvSpPr/>
          <p:nvPr/>
        </p:nvSpPr>
        <p:spPr>
          <a:xfrm rot="16200000">
            <a:off x="6794883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六边形 52"/>
          <p:cNvSpPr/>
          <p:nvPr/>
        </p:nvSpPr>
        <p:spPr>
          <a:xfrm rot="16200000">
            <a:off x="8887631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rgbClr val="F3663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654192" y="14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46940" y="14613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932216" y="1461304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rot="17474072">
            <a:off x="4147183" y="420899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六边形 45"/>
          <p:cNvSpPr/>
          <p:nvPr/>
        </p:nvSpPr>
        <p:spPr>
          <a:xfrm rot="16200000">
            <a:off x="1544703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 rot="16200000">
            <a:off x="2609385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561441" y="14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 Placeholder 3"/>
          <p:cNvSpPr txBox="1"/>
          <p:nvPr/>
        </p:nvSpPr>
        <p:spPr>
          <a:xfrm>
            <a:off x="1921710" y="2461489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餐饮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 Placeholder 3"/>
          <p:cNvSpPr txBox="1"/>
          <p:nvPr/>
        </p:nvSpPr>
        <p:spPr>
          <a:xfrm>
            <a:off x="3927802" y="2461489"/>
            <a:ext cx="2151311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零售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 Placeholder 3"/>
          <p:cNvSpPr txBox="1"/>
          <p:nvPr/>
        </p:nvSpPr>
        <p:spPr>
          <a:xfrm>
            <a:off x="6140848" y="2477562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儿童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 Placeholder 3"/>
          <p:cNvSpPr txBox="1"/>
          <p:nvPr/>
        </p:nvSpPr>
        <p:spPr>
          <a:xfrm>
            <a:off x="8210856" y="2477562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体验娱乐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4.2.6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娱乐场所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122508" y="3639950"/>
            <a:ext cx="580484" cy="414810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0439" y="4642549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74531" y="386279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597261" y="5855807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57257" y="4256358"/>
            <a:ext cx="2380776" cy="1666946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57257" y="2111795"/>
            <a:ext cx="2380776" cy="1641241"/>
          </a:xfrm>
          <a:prstGeom prst="rect">
            <a:avLst/>
          </a:prstGeom>
          <a:blipFill>
            <a:blip r:embed="rId3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50"/>
          <p:cNvSpPr txBox="1"/>
          <p:nvPr/>
        </p:nvSpPr>
        <p:spPr>
          <a:xfrm>
            <a:off x="5557257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徐家汇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51"/>
          <p:cNvSpPr txBox="1"/>
          <p:nvPr/>
        </p:nvSpPr>
        <p:spPr>
          <a:xfrm>
            <a:off x="5557257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39801" y="4724591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26.97%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7894" y="5923304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13.16%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51399" y="3930287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12.29%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91981" y="320756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011837" y="327506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9.02%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432709" y="347432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352565" y="354182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9.21%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30" name="文本框 29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古美罗阳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泗泾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田林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北桥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影剧院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大海生态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虹桥天地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演艺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慧音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农家乐地锅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炖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钓鱼岛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麦希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上海飞航店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上海开元地中海影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四维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威尼斯水上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庄园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荟萃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上海东湾度假中心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上海星光映会影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神州大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舞台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霞棐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立方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农家乐牛头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上海菩佳有机生态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庄园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相对论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影剧院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Stage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虹桥市民演艺厅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会馆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魔玩极客魔术小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伍庄园葡萄酒店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44303" y="3762510"/>
            <a:ext cx="1085172" cy="921060"/>
            <a:chOff x="7218626" y="4597380"/>
            <a:chExt cx="1085172" cy="921060"/>
          </a:xfrm>
        </p:grpSpPr>
        <p:sp>
          <p:nvSpPr>
            <p:cNvPr id="40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1" name="文本框 40"/>
            <p:cNvSpPr txBox="1"/>
            <p:nvPr/>
          </p:nvSpPr>
          <p:spPr>
            <a:xfrm>
              <a:off x="7218626" y="4995220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4.2.7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餐饮分析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reeform 179" descr="e7d195523061f1c0b9c437df2358c0cda14f5041a22fabbfBE2BE37675DC7AB669ED1A17F222BC996230C869F9A73B775AB9A6F73BCC744AF1BB55A31F7D215610F6B48D481C98CFAE215B20EECA2E6E56618D55F9E734D0BCCE540F99EE8263D30F8C0FAAA7F48D7DB6A42CD9F9EA15D3161C53283B7EC85E563C0EBC82D9408BC043D9C5533B47CC39A51A5F50B57A"/>
          <p:cNvSpPr>
            <a:spLocks noEditPoints="1"/>
          </p:cNvSpPr>
          <p:nvPr/>
        </p:nvSpPr>
        <p:spPr bwMode="auto">
          <a:xfrm>
            <a:off x="168122" y="3540045"/>
            <a:ext cx="489257" cy="614621"/>
          </a:xfrm>
          <a:custGeom>
            <a:avLst/>
            <a:gdLst/>
            <a:ahLst/>
            <a:cxnLst>
              <a:cxn ang="0">
                <a:pos x="25" y="26"/>
              </a:cxn>
              <a:cxn ang="0">
                <a:pos x="20" y="33"/>
              </a:cxn>
              <a:cxn ang="0">
                <a:pos x="20" y="63"/>
              </a:cxn>
              <a:cxn ang="0">
                <a:pos x="15" y="68"/>
              </a:cxn>
              <a:cxn ang="0">
                <a:pos x="10" y="68"/>
              </a:cxn>
              <a:cxn ang="0">
                <a:pos x="5" y="63"/>
              </a:cxn>
              <a:cxn ang="0">
                <a:pos x="5" y="33"/>
              </a:cxn>
              <a:cxn ang="0">
                <a:pos x="0" y="26"/>
              </a:cxn>
              <a:cxn ang="0">
                <a:pos x="0" y="2"/>
              </a:cxn>
              <a:cxn ang="0">
                <a:pos x="3" y="0"/>
              </a:cxn>
              <a:cxn ang="0">
                <a:pos x="5" y="2"/>
              </a:cxn>
              <a:cxn ang="0">
                <a:pos x="5" y="18"/>
              </a:cxn>
              <a:cxn ang="0">
                <a:pos x="8" y="20"/>
              </a:cxn>
              <a:cxn ang="0">
                <a:pos x="10" y="18"/>
              </a:cxn>
              <a:cxn ang="0">
                <a:pos x="10" y="2"/>
              </a:cxn>
              <a:cxn ang="0">
                <a:pos x="13" y="0"/>
              </a:cxn>
              <a:cxn ang="0">
                <a:pos x="15" y="2"/>
              </a:cxn>
              <a:cxn ang="0">
                <a:pos x="15" y="18"/>
              </a:cxn>
              <a:cxn ang="0">
                <a:pos x="17" y="20"/>
              </a:cxn>
              <a:cxn ang="0">
                <a:pos x="20" y="18"/>
              </a:cxn>
              <a:cxn ang="0">
                <a:pos x="20" y="2"/>
              </a:cxn>
              <a:cxn ang="0">
                <a:pos x="22" y="0"/>
              </a:cxn>
              <a:cxn ang="0">
                <a:pos x="25" y="2"/>
              </a:cxn>
              <a:cxn ang="0">
                <a:pos x="25" y="26"/>
              </a:cxn>
              <a:cxn ang="0">
                <a:pos x="54" y="63"/>
              </a:cxn>
              <a:cxn ang="0">
                <a:pos x="49" y="68"/>
              </a:cxn>
              <a:cxn ang="0">
                <a:pos x="44" y="68"/>
              </a:cxn>
              <a:cxn ang="0">
                <a:pos x="39" y="63"/>
              </a:cxn>
              <a:cxn ang="0">
                <a:pos x="39" y="43"/>
              </a:cxn>
              <a:cxn ang="0">
                <a:pos x="31" y="43"/>
              </a:cxn>
              <a:cxn ang="0">
                <a:pos x="30" y="42"/>
              </a:cxn>
              <a:cxn ang="0">
                <a:pos x="30" y="12"/>
              </a:cxn>
              <a:cxn ang="0">
                <a:pos x="42" y="0"/>
              </a:cxn>
              <a:cxn ang="0">
                <a:pos x="51" y="0"/>
              </a:cxn>
              <a:cxn ang="0">
                <a:pos x="54" y="2"/>
              </a:cxn>
              <a:cxn ang="0">
                <a:pos x="54" y="63"/>
              </a:cxn>
            </a:cxnLst>
            <a:rect l="0" t="0" r="r" b="b"/>
            <a:pathLst>
              <a:path w="54" h="68">
                <a:moveTo>
                  <a:pt x="25" y="26"/>
                </a:moveTo>
                <a:cubicBezTo>
                  <a:pt x="25" y="29"/>
                  <a:pt x="23" y="32"/>
                  <a:pt x="20" y="3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6"/>
                  <a:pt x="18" y="68"/>
                  <a:pt x="15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7" y="68"/>
                  <a:pt x="5" y="66"/>
                  <a:pt x="5" y="63"/>
                </a:cubicBezTo>
                <a:cubicBezTo>
                  <a:pt x="5" y="33"/>
                  <a:pt x="5" y="33"/>
                  <a:pt x="5" y="33"/>
                </a:cubicBezTo>
                <a:cubicBezTo>
                  <a:pt x="2" y="32"/>
                  <a:pt x="0" y="29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6" y="20"/>
                  <a:pt x="8" y="20"/>
                </a:cubicBezTo>
                <a:cubicBezTo>
                  <a:pt x="9" y="20"/>
                  <a:pt x="10" y="19"/>
                  <a:pt x="10" y="18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7" y="20"/>
                </a:cubicBezTo>
                <a:cubicBezTo>
                  <a:pt x="19" y="20"/>
                  <a:pt x="20" y="19"/>
                  <a:pt x="20" y="18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4" y="0"/>
                  <a:pt x="25" y="1"/>
                  <a:pt x="25" y="2"/>
                </a:cubicBezTo>
                <a:lnTo>
                  <a:pt x="25" y="26"/>
                </a:lnTo>
                <a:close/>
                <a:moveTo>
                  <a:pt x="54" y="63"/>
                </a:moveTo>
                <a:cubicBezTo>
                  <a:pt x="54" y="66"/>
                  <a:pt x="52" y="68"/>
                  <a:pt x="49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39" y="66"/>
                  <a:pt x="39" y="63"/>
                </a:cubicBezTo>
                <a:cubicBezTo>
                  <a:pt x="39" y="43"/>
                  <a:pt x="39" y="43"/>
                  <a:pt x="39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30" y="43"/>
                  <a:pt x="30" y="4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5"/>
                  <a:pt x="35" y="0"/>
                  <a:pt x="4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2"/>
                </a:cubicBezTo>
                <a:lnTo>
                  <a:pt x="54" y="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65811" tIns="82905" rIns="165811" bIns="82905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49848" y="4273724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11419" y="510337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869642" y="3956532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36554" y="2066846"/>
            <a:ext cx="2380776" cy="1641241"/>
          </a:xfrm>
          <a:prstGeom prst="rect">
            <a:avLst/>
          </a:prstGeom>
          <a:blipFill>
            <a:blip r:embed="rId2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9210" y="4355766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21.36%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90275" y="4024029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10.18%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88287" y="5170867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16.33%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78896" y="2976808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998752" y="3044305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5.89%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251718" y="3515353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71574" y="358285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10.24%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Seven Days(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莲花国际店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百杜食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北京片皮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烤鸭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漕宝大厦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川人川菜茶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Bangbang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脆皮鸡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馋嘴瓦香鸡太空舱烤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滇南风味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福豚家韩国料理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米寿司新川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大马头茶餐厅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昌里店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归蜀第成都串串料理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御桥海上传奇店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铭羊轩羊肉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南洋茶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厨源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自助餐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Timtmea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百色路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韩伊拌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金牌卤鹅椒盐蹄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膀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辣小豌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南站店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Taipei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蛋蛋屋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龙之梦一店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火力全开麻辣干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蘭芳園港式茶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缪斯厨房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30" name="文本框 29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泗泾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西藏北路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36554" y="4267872"/>
            <a:ext cx="2380776" cy="1641241"/>
          </a:xfrm>
          <a:prstGeom prst="rect">
            <a:avLst/>
          </a:prstGeom>
          <a:blipFill>
            <a:blip r:embed="rId3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7561883" y="3451021"/>
            <a:ext cx="1085172" cy="921060"/>
            <a:chOff x="7218626" y="4597380"/>
            <a:chExt cx="1085172" cy="921060"/>
          </a:xfrm>
        </p:grpSpPr>
        <p:sp>
          <p:nvSpPr>
            <p:cNvPr id="40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1" name="文本框 40"/>
            <p:cNvSpPr txBox="1"/>
            <p:nvPr/>
          </p:nvSpPr>
          <p:spPr>
            <a:xfrm>
              <a:off x="7218626" y="4995220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4.2.8</a:t>
            </a:r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汽车保养店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gas-pump_62676"/>
          <p:cNvSpPr>
            <a:spLocks noChangeAspect="1"/>
          </p:cNvSpPr>
          <p:nvPr/>
        </p:nvSpPr>
        <p:spPr bwMode="auto">
          <a:xfrm>
            <a:off x="187040" y="3154678"/>
            <a:ext cx="497992" cy="543018"/>
          </a:xfrm>
          <a:custGeom>
            <a:avLst/>
            <a:gdLst>
              <a:gd name="T0" fmla="*/ 5568 w 5880"/>
              <a:gd name="T1" fmla="*/ 3191 h 6422"/>
              <a:gd name="T2" fmla="*/ 5568 w 5880"/>
              <a:gd name="T3" fmla="*/ 2343 h 6422"/>
              <a:gd name="T4" fmla="*/ 5570 w 5880"/>
              <a:gd name="T5" fmla="*/ 2343 h 6422"/>
              <a:gd name="T6" fmla="*/ 5568 w 5880"/>
              <a:gd name="T7" fmla="*/ 2335 h 6422"/>
              <a:gd name="T8" fmla="*/ 5568 w 5880"/>
              <a:gd name="T9" fmla="*/ 2329 h 6422"/>
              <a:gd name="T10" fmla="*/ 5566 w 5880"/>
              <a:gd name="T11" fmla="*/ 2329 h 6422"/>
              <a:gd name="T12" fmla="*/ 5137 w 5880"/>
              <a:gd name="T13" fmla="*/ 611 h 6422"/>
              <a:gd name="T14" fmla="*/ 4920 w 5880"/>
              <a:gd name="T15" fmla="*/ 611 h 6422"/>
              <a:gd name="T16" fmla="*/ 4920 w 5880"/>
              <a:gd name="T17" fmla="*/ 1570 h 6422"/>
              <a:gd name="T18" fmla="*/ 4739 w 5880"/>
              <a:gd name="T19" fmla="*/ 2027 h 6422"/>
              <a:gd name="T20" fmla="*/ 4739 w 5880"/>
              <a:gd name="T21" fmla="*/ 2343 h 6422"/>
              <a:gd name="T22" fmla="*/ 5188 w 5880"/>
              <a:gd name="T23" fmla="*/ 2343 h 6422"/>
              <a:gd name="T24" fmla="*/ 5188 w 5880"/>
              <a:gd name="T25" fmla="*/ 3288 h 6422"/>
              <a:gd name="T26" fmla="*/ 5500 w 5880"/>
              <a:gd name="T27" fmla="*/ 3861 h 6422"/>
              <a:gd name="T28" fmla="*/ 5500 w 5880"/>
              <a:gd name="T29" fmla="*/ 5407 h 6422"/>
              <a:gd name="T30" fmla="*/ 5083 w 5880"/>
              <a:gd name="T31" fmla="*/ 5824 h 6422"/>
              <a:gd name="T32" fmla="*/ 4665 w 5880"/>
              <a:gd name="T33" fmla="*/ 5407 h 6422"/>
              <a:gd name="T34" fmla="*/ 4665 w 5880"/>
              <a:gd name="T35" fmla="*/ 3623 h 6422"/>
              <a:gd name="T36" fmla="*/ 4098 w 5880"/>
              <a:gd name="T37" fmla="*/ 3623 h 6422"/>
              <a:gd name="T38" fmla="*/ 4098 w 5880"/>
              <a:gd name="T39" fmla="*/ 0 h 6422"/>
              <a:gd name="T40" fmla="*/ 0 w 5880"/>
              <a:gd name="T41" fmla="*/ 0 h 6422"/>
              <a:gd name="T42" fmla="*/ 0 w 5880"/>
              <a:gd name="T43" fmla="*/ 6422 h 6422"/>
              <a:gd name="T44" fmla="*/ 4098 w 5880"/>
              <a:gd name="T45" fmla="*/ 6422 h 6422"/>
              <a:gd name="T46" fmla="*/ 4098 w 5880"/>
              <a:gd name="T47" fmla="*/ 4003 h 6422"/>
              <a:gd name="T48" fmla="*/ 4286 w 5880"/>
              <a:gd name="T49" fmla="*/ 4003 h 6422"/>
              <a:gd name="T50" fmla="*/ 4286 w 5880"/>
              <a:gd name="T51" fmla="*/ 5407 h 6422"/>
              <a:gd name="T52" fmla="*/ 5083 w 5880"/>
              <a:gd name="T53" fmla="*/ 6204 h 6422"/>
              <a:gd name="T54" fmla="*/ 5880 w 5880"/>
              <a:gd name="T55" fmla="*/ 5407 h 6422"/>
              <a:gd name="T56" fmla="*/ 5880 w 5880"/>
              <a:gd name="T57" fmla="*/ 3765 h 6422"/>
              <a:gd name="T58" fmla="*/ 5568 w 5880"/>
              <a:gd name="T59" fmla="*/ 3191 h 6422"/>
              <a:gd name="T60" fmla="*/ 3406 w 5880"/>
              <a:gd name="T61" fmla="*/ 2306 h 6422"/>
              <a:gd name="T62" fmla="*/ 691 w 5880"/>
              <a:gd name="T63" fmla="*/ 2306 h 6422"/>
              <a:gd name="T64" fmla="*/ 691 w 5880"/>
              <a:gd name="T65" fmla="*/ 661 h 6422"/>
              <a:gd name="T66" fmla="*/ 3406 w 5880"/>
              <a:gd name="T67" fmla="*/ 661 h 6422"/>
              <a:gd name="T68" fmla="*/ 3406 w 5880"/>
              <a:gd name="T69" fmla="*/ 2306 h 6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80" h="6422">
                <a:moveTo>
                  <a:pt x="5568" y="3191"/>
                </a:moveTo>
                <a:lnTo>
                  <a:pt x="5568" y="2343"/>
                </a:lnTo>
                <a:lnTo>
                  <a:pt x="5570" y="2343"/>
                </a:lnTo>
                <a:lnTo>
                  <a:pt x="5568" y="2335"/>
                </a:lnTo>
                <a:lnTo>
                  <a:pt x="5568" y="2329"/>
                </a:lnTo>
                <a:lnTo>
                  <a:pt x="5566" y="2329"/>
                </a:lnTo>
                <a:lnTo>
                  <a:pt x="5137" y="611"/>
                </a:lnTo>
                <a:lnTo>
                  <a:pt x="4920" y="611"/>
                </a:lnTo>
                <a:lnTo>
                  <a:pt x="4920" y="1570"/>
                </a:lnTo>
                <a:lnTo>
                  <a:pt x="4739" y="2027"/>
                </a:lnTo>
                <a:lnTo>
                  <a:pt x="4739" y="2343"/>
                </a:lnTo>
                <a:lnTo>
                  <a:pt x="5188" y="2343"/>
                </a:lnTo>
                <a:lnTo>
                  <a:pt x="5188" y="3288"/>
                </a:lnTo>
                <a:lnTo>
                  <a:pt x="5500" y="3861"/>
                </a:lnTo>
                <a:lnTo>
                  <a:pt x="5500" y="5407"/>
                </a:lnTo>
                <a:cubicBezTo>
                  <a:pt x="5500" y="5637"/>
                  <a:pt x="5313" y="5824"/>
                  <a:pt x="5083" y="5824"/>
                </a:cubicBezTo>
                <a:cubicBezTo>
                  <a:pt x="4853" y="5824"/>
                  <a:pt x="4665" y="5637"/>
                  <a:pt x="4665" y="5407"/>
                </a:cubicBezTo>
                <a:lnTo>
                  <a:pt x="4665" y="3623"/>
                </a:lnTo>
                <a:lnTo>
                  <a:pt x="4098" y="3623"/>
                </a:lnTo>
                <a:lnTo>
                  <a:pt x="4098" y="0"/>
                </a:lnTo>
                <a:lnTo>
                  <a:pt x="0" y="0"/>
                </a:lnTo>
                <a:lnTo>
                  <a:pt x="0" y="6422"/>
                </a:lnTo>
                <a:lnTo>
                  <a:pt x="4098" y="6422"/>
                </a:lnTo>
                <a:lnTo>
                  <a:pt x="4098" y="4003"/>
                </a:lnTo>
                <a:lnTo>
                  <a:pt x="4286" y="4003"/>
                </a:lnTo>
                <a:lnTo>
                  <a:pt x="4286" y="5407"/>
                </a:lnTo>
                <a:cubicBezTo>
                  <a:pt x="4286" y="5846"/>
                  <a:pt x="4643" y="6204"/>
                  <a:pt x="5083" y="6204"/>
                </a:cubicBezTo>
                <a:cubicBezTo>
                  <a:pt x="5522" y="6204"/>
                  <a:pt x="5880" y="5846"/>
                  <a:pt x="5880" y="5407"/>
                </a:cubicBezTo>
                <a:lnTo>
                  <a:pt x="5880" y="3765"/>
                </a:lnTo>
                <a:lnTo>
                  <a:pt x="5568" y="3191"/>
                </a:lnTo>
                <a:close/>
                <a:moveTo>
                  <a:pt x="3406" y="2306"/>
                </a:moveTo>
                <a:lnTo>
                  <a:pt x="691" y="2306"/>
                </a:lnTo>
                <a:lnTo>
                  <a:pt x="691" y="661"/>
                </a:lnTo>
                <a:lnTo>
                  <a:pt x="3406" y="661"/>
                </a:lnTo>
                <a:lnTo>
                  <a:pt x="3406" y="23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矩形 6"/>
          <p:cNvSpPr/>
          <p:nvPr/>
        </p:nvSpPr>
        <p:spPr>
          <a:xfrm>
            <a:off x="5409276" y="903754"/>
            <a:ext cx="6475334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3711" y="1239102"/>
            <a:ext cx="6470898" cy="5117248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862369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897459" y="372829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14435" y="1863563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1731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32.07%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35068" y="193106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5.21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4327" y="379579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12.6%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690176" y="341061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81896" y="349764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5.21%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602823" y="498025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2185" y="504775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19.76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博世汽车专业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维修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车兴源汽车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凤雷汽车美容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瀚邦汽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汇驰车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坊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SONAX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美容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阿福汽车快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宝驾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租车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彩彩汽车美容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车行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飞韵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导航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海拉汽车快修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服务站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汉锡汽车精护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宏伟汽车维修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检测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沪清平汽配一条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鸿运汽车维修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老沈汽车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上海广润汽配中心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上海向前汽车修配厂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上海悦林店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车平方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汽车修理厂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红豪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车行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泾祥汽车生活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酷汉机车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汽买德汽车配件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30" name="文本框 29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徐泾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泗泾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570203" y="3426187"/>
            <a:ext cx="1085172" cy="877763"/>
            <a:chOff x="7189392" y="4597380"/>
            <a:chExt cx="1085172" cy="877763"/>
          </a:xfrm>
        </p:grpSpPr>
        <p:sp>
          <p:nvSpPr>
            <p:cNvPr id="36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37" name="文本框 36"/>
            <p:cNvSpPr txBox="1"/>
            <p:nvPr/>
          </p:nvSpPr>
          <p:spPr>
            <a:xfrm>
              <a:off x="7189392" y="4951923"/>
              <a:ext cx="108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吴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中路商圈项目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9436554" y="2066846"/>
            <a:ext cx="2380776" cy="1641241"/>
          </a:xfrm>
          <a:prstGeom prst="rect">
            <a:avLst/>
          </a:prstGeom>
          <a:blipFill>
            <a:blip r:embed="rId2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436554" y="4267872"/>
            <a:ext cx="2380776" cy="1641241"/>
          </a:xfrm>
          <a:prstGeom prst="rect">
            <a:avLst/>
          </a:prstGeom>
          <a:blipFill>
            <a:blip r:embed="rId3"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GrpSpPr/>
          <p:nvPr/>
        </p:nvGrpSpPr>
        <p:grpSpPr>
          <a:xfrm>
            <a:off x="1041963" y="1125985"/>
            <a:ext cx="10410131" cy="358799"/>
            <a:chOff x="2246049" y="1910446"/>
            <a:chExt cx="8262294" cy="358799"/>
          </a:xfrm>
        </p:grpSpPr>
        <p:grpSp>
          <p:nvGrpSpPr>
            <p:cNvPr id="16" name="组合 15"/>
            <p:cNvGrpSpPr/>
            <p:nvPr/>
          </p:nvGrpSpPr>
          <p:grpSpPr>
            <a:xfrm>
              <a:off x="2246049" y="1910446"/>
              <a:ext cx="8262294" cy="358799"/>
              <a:chOff x="-474966" y="4152900"/>
              <a:chExt cx="5253216" cy="7239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-474521" y="4152900"/>
                <a:ext cx="0" cy="7239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-474966" y="4152900"/>
                <a:ext cx="5253216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10508343" y="1910446"/>
              <a:ext cx="0" cy="35879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13399" y="867406"/>
            <a:ext cx="3926818" cy="52427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4.2.9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看房的城市与区域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199455" y="1484784"/>
          <a:ext cx="10081121" cy="2719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TextBox 42"/>
          <p:cNvSpPr txBox="1"/>
          <p:nvPr/>
        </p:nvSpPr>
        <p:spPr>
          <a:xfrm>
            <a:off x="4038531" y="922081"/>
            <a:ext cx="4114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其中上海市、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苏州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市、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杭州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市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，排名前三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细黑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Freeform 7"/>
          <p:cNvSpPr/>
          <p:nvPr/>
        </p:nvSpPr>
        <p:spPr bwMode="auto">
          <a:xfrm>
            <a:off x="839416" y="5695109"/>
            <a:ext cx="800845" cy="41990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25" name="TextBox 124"/>
          <p:cNvSpPr txBox="1"/>
          <p:nvPr/>
        </p:nvSpPr>
        <p:spPr>
          <a:xfrm>
            <a:off x="884265" y="6248345"/>
            <a:ext cx="66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静安区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Straight Connector 137"/>
          <p:cNvCxnSpPr/>
          <p:nvPr/>
        </p:nvCxnSpPr>
        <p:spPr>
          <a:xfrm>
            <a:off x="1243065" y="4949212"/>
            <a:ext cx="0" cy="635911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7"/>
          <p:cNvSpPr/>
          <p:nvPr/>
        </p:nvSpPr>
        <p:spPr bwMode="auto">
          <a:xfrm>
            <a:off x="1382598" y="5575908"/>
            <a:ext cx="800845" cy="53910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30" name="TextBox 125"/>
          <p:cNvSpPr txBox="1"/>
          <p:nvPr/>
        </p:nvSpPr>
        <p:spPr>
          <a:xfrm>
            <a:off x="1488427" y="6248345"/>
            <a:ext cx="6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徐汇区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Connector 139"/>
          <p:cNvCxnSpPr/>
          <p:nvPr/>
        </p:nvCxnSpPr>
        <p:spPr>
          <a:xfrm>
            <a:off x="1769151" y="4949642"/>
            <a:ext cx="0" cy="516282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7"/>
          <p:cNvSpPr/>
          <p:nvPr/>
        </p:nvSpPr>
        <p:spPr bwMode="auto">
          <a:xfrm>
            <a:off x="2002818" y="5180553"/>
            <a:ext cx="800845" cy="934461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35" name="TextBox 126"/>
          <p:cNvSpPr txBox="1"/>
          <p:nvPr/>
        </p:nvSpPr>
        <p:spPr>
          <a:xfrm>
            <a:off x="2097593" y="6248345"/>
            <a:ext cx="65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Straight Connector 140"/>
          <p:cNvCxnSpPr/>
          <p:nvPr/>
        </p:nvCxnSpPr>
        <p:spPr>
          <a:xfrm rot="5400000" flipV="1">
            <a:off x="2336793" y="5024170"/>
            <a:ext cx="135193" cy="2298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106"/>
          <p:cNvSpPr/>
          <p:nvPr/>
        </p:nvSpPr>
        <p:spPr bwMode="auto">
          <a:xfrm>
            <a:off x="2628930" y="5529735"/>
            <a:ext cx="800845" cy="585280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40" name="TextBox 127"/>
          <p:cNvSpPr txBox="1"/>
          <p:nvPr/>
        </p:nvSpPr>
        <p:spPr>
          <a:xfrm>
            <a:off x="2694521" y="6248345"/>
            <a:ext cx="65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长宁区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Straight Connector 141"/>
          <p:cNvCxnSpPr/>
          <p:nvPr/>
        </p:nvCxnSpPr>
        <p:spPr>
          <a:xfrm>
            <a:off x="3020685" y="4952199"/>
            <a:ext cx="0" cy="467550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7"/>
          <p:cNvSpPr/>
          <p:nvPr/>
        </p:nvSpPr>
        <p:spPr bwMode="auto">
          <a:xfrm>
            <a:off x="3232341" y="5636025"/>
            <a:ext cx="800845" cy="47898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45" name="TextBox 128"/>
          <p:cNvSpPr txBox="1"/>
          <p:nvPr/>
        </p:nvSpPr>
        <p:spPr>
          <a:xfrm>
            <a:off x="3293713" y="6248345"/>
            <a:ext cx="68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黄浦区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Straight Connector 142"/>
          <p:cNvCxnSpPr/>
          <p:nvPr/>
        </p:nvCxnSpPr>
        <p:spPr>
          <a:xfrm>
            <a:off x="3630466" y="4939204"/>
            <a:ext cx="0" cy="586837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910353" y="5938304"/>
            <a:ext cx="561511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14.87%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1547093" y="5938304"/>
            <a:ext cx="460180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18.2%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2123157" y="5938304"/>
            <a:ext cx="460180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32.6%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2707340" y="5938304"/>
            <a:ext cx="54180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18.59%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3279657" y="5938304"/>
            <a:ext cx="591337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15.75%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254330" y="4437112"/>
            <a:ext cx="25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上海市最近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房区域分布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Freeform 7"/>
          <p:cNvSpPr/>
          <p:nvPr/>
        </p:nvSpPr>
        <p:spPr bwMode="auto">
          <a:xfrm>
            <a:off x="4493017" y="5805415"/>
            <a:ext cx="800845" cy="30959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55" name="TextBox 124"/>
          <p:cNvSpPr txBox="1"/>
          <p:nvPr/>
        </p:nvSpPr>
        <p:spPr>
          <a:xfrm>
            <a:off x="4537866" y="6248345"/>
            <a:ext cx="66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虎丘区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Straight Connector 137"/>
          <p:cNvCxnSpPr/>
          <p:nvPr/>
        </p:nvCxnSpPr>
        <p:spPr>
          <a:xfrm>
            <a:off x="4896666" y="4949212"/>
            <a:ext cx="0" cy="745897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7"/>
          <p:cNvSpPr/>
          <p:nvPr/>
        </p:nvSpPr>
        <p:spPr bwMode="auto">
          <a:xfrm>
            <a:off x="5036199" y="5526042"/>
            <a:ext cx="800845" cy="588972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58" name="TextBox 125"/>
          <p:cNvSpPr txBox="1"/>
          <p:nvPr/>
        </p:nvSpPr>
        <p:spPr>
          <a:xfrm>
            <a:off x="5142028" y="6248345"/>
            <a:ext cx="6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姑苏区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Straight Connector 139"/>
          <p:cNvCxnSpPr/>
          <p:nvPr/>
        </p:nvCxnSpPr>
        <p:spPr>
          <a:xfrm>
            <a:off x="5422752" y="4949642"/>
            <a:ext cx="0" cy="427802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7"/>
          <p:cNvSpPr/>
          <p:nvPr/>
        </p:nvSpPr>
        <p:spPr bwMode="auto">
          <a:xfrm>
            <a:off x="5656419" y="5305749"/>
            <a:ext cx="800845" cy="80926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61" name="TextBox 126"/>
          <p:cNvSpPr txBox="1"/>
          <p:nvPr/>
        </p:nvSpPr>
        <p:spPr>
          <a:xfrm>
            <a:off x="5751194" y="6248345"/>
            <a:ext cx="65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昆山区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Straight Connector 140"/>
          <p:cNvCxnSpPr/>
          <p:nvPr/>
        </p:nvCxnSpPr>
        <p:spPr>
          <a:xfrm>
            <a:off x="6056842" y="4957722"/>
            <a:ext cx="0" cy="214698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6"/>
          <p:cNvSpPr/>
          <p:nvPr/>
        </p:nvSpPr>
        <p:spPr bwMode="auto">
          <a:xfrm>
            <a:off x="6282531" y="5377444"/>
            <a:ext cx="800845" cy="737571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64" name="TextBox 127"/>
          <p:cNvSpPr txBox="1"/>
          <p:nvPr/>
        </p:nvSpPr>
        <p:spPr>
          <a:xfrm>
            <a:off x="6348122" y="6248345"/>
            <a:ext cx="65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吴中区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Straight Connector 141"/>
          <p:cNvCxnSpPr/>
          <p:nvPr/>
        </p:nvCxnSpPr>
        <p:spPr>
          <a:xfrm>
            <a:off x="6674286" y="4952199"/>
            <a:ext cx="0" cy="277001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7"/>
          <p:cNvSpPr/>
          <p:nvPr/>
        </p:nvSpPr>
        <p:spPr bwMode="auto">
          <a:xfrm>
            <a:off x="6885942" y="5720356"/>
            <a:ext cx="800845" cy="39465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67" name="TextBox 128"/>
          <p:cNvSpPr txBox="1"/>
          <p:nvPr/>
        </p:nvSpPr>
        <p:spPr>
          <a:xfrm>
            <a:off x="6947314" y="6248345"/>
            <a:ext cx="68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相城区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Straight Connector 142"/>
          <p:cNvCxnSpPr/>
          <p:nvPr/>
        </p:nvCxnSpPr>
        <p:spPr>
          <a:xfrm>
            <a:off x="7284067" y="4939204"/>
            <a:ext cx="0" cy="696821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4563954" y="5938304"/>
            <a:ext cx="561511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8.92%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70" name="Text Box 10"/>
          <p:cNvSpPr txBox="1">
            <a:spLocks noChangeArrowheads="1"/>
          </p:cNvSpPr>
          <p:nvPr/>
        </p:nvSpPr>
        <p:spPr bwMode="auto">
          <a:xfrm>
            <a:off x="5087888" y="5938304"/>
            <a:ext cx="572986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19.21%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71" name="Text Box 10"/>
          <p:cNvSpPr txBox="1">
            <a:spLocks noChangeArrowheads="1"/>
          </p:cNvSpPr>
          <p:nvPr/>
        </p:nvSpPr>
        <p:spPr bwMode="auto">
          <a:xfrm>
            <a:off x="5776758" y="5938304"/>
            <a:ext cx="544444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29.83%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72" name="Text Box 10"/>
          <p:cNvSpPr txBox="1">
            <a:spLocks noChangeArrowheads="1"/>
          </p:cNvSpPr>
          <p:nvPr/>
        </p:nvSpPr>
        <p:spPr bwMode="auto">
          <a:xfrm>
            <a:off x="6360941" y="5938304"/>
            <a:ext cx="54180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29.69%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73" name="Text Box 10"/>
          <p:cNvSpPr txBox="1">
            <a:spLocks noChangeArrowheads="1"/>
          </p:cNvSpPr>
          <p:nvPr/>
        </p:nvSpPr>
        <p:spPr bwMode="auto">
          <a:xfrm>
            <a:off x="6933258" y="5938304"/>
            <a:ext cx="591337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12.35%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907931" y="4437112"/>
            <a:ext cx="25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苏州市最近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房区域分布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Freeform 7"/>
          <p:cNvSpPr/>
          <p:nvPr/>
        </p:nvSpPr>
        <p:spPr bwMode="auto">
          <a:xfrm>
            <a:off x="8209424" y="5733255"/>
            <a:ext cx="800845" cy="38175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76" name="TextBox 124"/>
          <p:cNvSpPr txBox="1"/>
          <p:nvPr/>
        </p:nvSpPr>
        <p:spPr>
          <a:xfrm>
            <a:off x="8254273" y="6248345"/>
            <a:ext cx="66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西湖区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Straight Connector 137"/>
          <p:cNvCxnSpPr/>
          <p:nvPr/>
        </p:nvCxnSpPr>
        <p:spPr>
          <a:xfrm>
            <a:off x="8613073" y="4949212"/>
            <a:ext cx="0" cy="686813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7"/>
          <p:cNvSpPr/>
          <p:nvPr/>
        </p:nvSpPr>
        <p:spPr bwMode="auto">
          <a:xfrm>
            <a:off x="8752606" y="5636025"/>
            <a:ext cx="800845" cy="47898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79" name="TextBox 125"/>
          <p:cNvSpPr txBox="1"/>
          <p:nvPr/>
        </p:nvSpPr>
        <p:spPr>
          <a:xfrm>
            <a:off x="8858435" y="6248345"/>
            <a:ext cx="6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下城区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Straight Connector 139"/>
          <p:cNvCxnSpPr/>
          <p:nvPr/>
        </p:nvCxnSpPr>
        <p:spPr>
          <a:xfrm>
            <a:off x="9139159" y="4949642"/>
            <a:ext cx="0" cy="576399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7"/>
          <p:cNvSpPr/>
          <p:nvPr/>
        </p:nvSpPr>
        <p:spPr bwMode="auto">
          <a:xfrm>
            <a:off x="9372826" y="5153459"/>
            <a:ext cx="800845" cy="96155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2" name="TextBox 126"/>
          <p:cNvSpPr txBox="1"/>
          <p:nvPr/>
        </p:nvSpPr>
        <p:spPr>
          <a:xfrm>
            <a:off x="9467601" y="6248345"/>
            <a:ext cx="65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江干区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Straight Connector 140"/>
          <p:cNvCxnSpPr/>
          <p:nvPr/>
        </p:nvCxnSpPr>
        <p:spPr>
          <a:xfrm>
            <a:off x="9773249" y="4957722"/>
            <a:ext cx="0" cy="112847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106"/>
          <p:cNvSpPr/>
          <p:nvPr/>
        </p:nvSpPr>
        <p:spPr bwMode="auto">
          <a:xfrm>
            <a:off x="9998938" y="5415735"/>
            <a:ext cx="800845" cy="699280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5" name="TextBox 127"/>
          <p:cNvSpPr txBox="1"/>
          <p:nvPr/>
        </p:nvSpPr>
        <p:spPr>
          <a:xfrm>
            <a:off x="10064529" y="6248345"/>
            <a:ext cx="65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余杭区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Straight Connector 141"/>
          <p:cNvCxnSpPr/>
          <p:nvPr/>
        </p:nvCxnSpPr>
        <p:spPr>
          <a:xfrm>
            <a:off x="10390693" y="4952199"/>
            <a:ext cx="0" cy="353550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7"/>
          <p:cNvSpPr/>
          <p:nvPr/>
        </p:nvSpPr>
        <p:spPr bwMode="auto">
          <a:xfrm>
            <a:off x="10602349" y="5659371"/>
            <a:ext cx="800845" cy="455643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8" name="TextBox 128"/>
          <p:cNvSpPr txBox="1"/>
          <p:nvPr/>
        </p:nvSpPr>
        <p:spPr>
          <a:xfrm>
            <a:off x="10663721" y="6248345"/>
            <a:ext cx="68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萧山区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Straight Connector 142"/>
          <p:cNvCxnSpPr/>
          <p:nvPr/>
        </p:nvCxnSpPr>
        <p:spPr>
          <a:xfrm>
            <a:off x="11000474" y="4939204"/>
            <a:ext cx="0" cy="636704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8280361" y="5938304"/>
            <a:ext cx="561511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13.56%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1" name="Text Box 10"/>
          <p:cNvSpPr txBox="1">
            <a:spLocks noChangeArrowheads="1"/>
          </p:cNvSpPr>
          <p:nvPr/>
        </p:nvSpPr>
        <p:spPr bwMode="auto">
          <a:xfrm>
            <a:off x="8837078" y="5938304"/>
            <a:ext cx="604162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dirty="0">
                <a:solidFill>
                  <a:schemeClr val="bg1"/>
                </a:solidFill>
                <a:latin typeface="+mn-ea"/>
                <a:cs typeface="Open Sans" charset="0"/>
              </a:rPr>
              <a:t>16.12%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2" name="Text Box 10"/>
          <p:cNvSpPr txBox="1">
            <a:spLocks noChangeArrowheads="1"/>
          </p:cNvSpPr>
          <p:nvPr/>
        </p:nvSpPr>
        <p:spPr bwMode="auto">
          <a:xfrm>
            <a:off x="9493164" y="5938304"/>
            <a:ext cx="55308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35.86%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3" name="Text Box 10"/>
          <p:cNvSpPr txBox="1">
            <a:spLocks noChangeArrowheads="1"/>
          </p:cNvSpPr>
          <p:nvPr/>
        </p:nvSpPr>
        <p:spPr bwMode="auto">
          <a:xfrm>
            <a:off x="10077348" y="5938304"/>
            <a:ext cx="54180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20.86%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4" name="Text Box 10"/>
          <p:cNvSpPr txBox="1">
            <a:spLocks noChangeArrowheads="1"/>
          </p:cNvSpPr>
          <p:nvPr/>
        </p:nvSpPr>
        <p:spPr bwMode="auto">
          <a:xfrm>
            <a:off x="10649665" y="5938304"/>
            <a:ext cx="591337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dirty="0">
                <a:solidFill>
                  <a:schemeClr val="bg1"/>
                </a:solidFill>
                <a:latin typeface="+mn-ea"/>
                <a:cs typeface="Open Sans" charset="0"/>
              </a:rPr>
              <a:t>13.6%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624338" y="4437112"/>
            <a:ext cx="25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杭州市最近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房区域分布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4.2.10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线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下看房轨迹和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频率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1600" y="1133645"/>
            <a:ext cx="4640291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122320" y="1133645"/>
            <a:ext cx="4728353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1021600" y="1268760"/>
            <a:ext cx="4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房记录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Rounded Rectangle 240"/>
          <p:cNvSpPr/>
          <p:nvPr/>
        </p:nvSpPr>
        <p:spPr>
          <a:xfrm rot="10800000">
            <a:off x="1589857" y="2049372"/>
            <a:ext cx="308640" cy="4199612"/>
          </a:xfrm>
          <a:prstGeom prst="roundRect">
            <a:avLst>
              <a:gd name="adj" fmla="val 50000"/>
            </a:avLst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576512" y="3429663"/>
            <a:ext cx="2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TOP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52513" y="4259201"/>
            <a:ext cx="66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048896" y="2419973"/>
            <a:ext cx="127000" cy="3632211"/>
            <a:chOff x="2223140" y="2549811"/>
            <a:chExt cx="127000" cy="3632211"/>
          </a:xfrm>
        </p:grpSpPr>
        <p:cxnSp>
          <p:nvCxnSpPr>
            <p:cNvPr id="69" name="直接连接符 68"/>
            <p:cNvCxnSpPr/>
            <p:nvPr/>
          </p:nvCxnSpPr>
          <p:spPr>
            <a:xfrm flipH="1">
              <a:off x="2285388" y="2602699"/>
              <a:ext cx="1" cy="35793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/>
            <p:cNvSpPr/>
            <p:nvPr/>
          </p:nvSpPr>
          <p:spPr>
            <a:xfrm>
              <a:off x="2223140" y="2549811"/>
              <a:ext cx="127000" cy="15388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560793" y="2049372"/>
            <a:ext cx="364739" cy="3591580"/>
            <a:chOff x="587570" y="1968869"/>
            <a:chExt cx="396000" cy="3899407"/>
          </a:xfrm>
        </p:grpSpPr>
        <p:sp>
          <p:nvSpPr>
            <p:cNvPr id="72" name="Rounded Rectangle 232"/>
            <p:cNvSpPr/>
            <p:nvPr/>
          </p:nvSpPr>
          <p:spPr>
            <a:xfrm rot="10800000">
              <a:off x="587570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73" name="Rounded Rectangle 240"/>
            <p:cNvSpPr/>
            <p:nvPr/>
          </p:nvSpPr>
          <p:spPr>
            <a:xfrm rot="10800000">
              <a:off x="652515" y="3076525"/>
              <a:ext cx="262112" cy="2714525"/>
            </a:xfrm>
            <a:prstGeom prst="roundRect">
              <a:avLst>
                <a:gd name="adj" fmla="val 50000"/>
              </a:avLst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273727" y="2049372"/>
            <a:ext cx="364739" cy="3591580"/>
            <a:chOff x="1323444" y="1968869"/>
            <a:chExt cx="396000" cy="3899407"/>
          </a:xfrm>
        </p:grpSpPr>
        <p:sp>
          <p:nvSpPr>
            <p:cNvPr id="75" name="Rounded Rectangle 232"/>
            <p:cNvSpPr/>
            <p:nvPr/>
          </p:nvSpPr>
          <p:spPr>
            <a:xfrm rot="10800000">
              <a:off x="1323444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76" name="Rounded Rectangle 240"/>
            <p:cNvSpPr/>
            <p:nvPr/>
          </p:nvSpPr>
          <p:spPr>
            <a:xfrm rot="10800000">
              <a:off x="1413443" y="4368098"/>
              <a:ext cx="251264" cy="1422954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019783" y="2049372"/>
            <a:ext cx="364739" cy="3591580"/>
            <a:chOff x="1919537" y="1968869"/>
            <a:chExt cx="396000" cy="3899407"/>
          </a:xfrm>
        </p:grpSpPr>
        <p:sp>
          <p:nvSpPr>
            <p:cNvPr id="78" name="Rounded Rectangle 232"/>
            <p:cNvSpPr/>
            <p:nvPr/>
          </p:nvSpPr>
          <p:spPr>
            <a:xfrm rot="10800000">
              <a:off x="1919537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79" name="Rounded Rectangle 240"/>
            <p:cNvSpPr/>
            <p:nvPr/>
          </p:nvSpPr>
          <p:spPr>
            <a:xfrm rot="10800000">
              <a:off x="2004293" y="4873975"/>
              <a:ext cx="250147" cy="917077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6537769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59%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237912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998560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15%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654963" y="5755412"/>
            <a:ext cx="1061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低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081779" y="5755412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394817" y="5755411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6862032" y="6045431"/>
            <a:ext cx="3416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来访人群中绝大多数看房频率较高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87" name="文本框 86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6122320" y="1268760"/>
            <a:ext cx="472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房频率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8" name="表格 87"/>
          <p:cNvGraphicFramePr>
            <a:graphicFrameLocks noGrp="1"/>
          </p:cNvGraphicFramePr>
          <p:nvPr/>
        </p:nvGraphicFramePr>
        <p:xfrm>
          <a:off x="8816253" y="2936841"/>
          <a:ext cx="1812158" cy="2099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175"/>
                <a:gridCol w="1386983"/>
              </a:tblGrid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低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中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2-4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高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当前统计月份下看房次数在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次以上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矩形 88"/>
          <p:cNvSpPr/>
          <p:nvPr/>
        </p:nvSpPr>
        <p:spPr>
          <a:xfrm>
            <a:off x="2396444" y="2194884"/>
            <a:ext cx="2681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徐汇公园道壹号二期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396444" y="3785728"/>
            <a:ext cx="2165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淮海名邸</a:t>
            </a:r>
            <a:b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96444" y="4581110"/>
            <a:ext cx="2480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上海天玺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96444" y="4978821"/>
            <a:ext cx="2480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嘉华嘉御庭二期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396444" y="3388017"/>
            <a:ext cx="236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金地玺湾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96444" y="2990306"/>
            <a:ext cx="2669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象屿虹桥悦府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396444" y="4183439"/>
            <a:ext cx="2446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闸北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苏河洲际中心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396444" y="5774207"/>
            <a:ext cx="2570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泛海国际住区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396444" y="2592594"/>
            <a:ext cx="2681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东航云锦东方锦园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396444" y="5376492"/>
            <a:ext cx="2797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闵行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紫藤华庭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客户轨迹总结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164089" y="2922796"/>
            <a:ext cx="243089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客源绝大多数来源于上海、也会关注苏州和杭州的楼盘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3950525" y="2983221"/>
            <a:ext cx="6930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本地客源</a:t>
            </a:r>
            <a:r>
              <a:rPr kumimoji="1"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集中，集中来自项目周边</a:t>
            </a:r>
            <a:endParaRPr kumimoji="1"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主要来自项目半径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10KM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范围内的闵行区、松江区和嘉定区。</a:t>
            </a:r>
            <a:endParaRPr kumimoji="1"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购物场所、娱乐场所、餐饮地</a:t>
            </a:r>
            <a:endParaRPr kumimoji="1" lang="zh-CN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除了在闵行区以外，平时也会去徐汇区、浦东新区和长宁区。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7292" y="4203665"/>
            <a:ext cx="244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上行为偏好分析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常用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及使用时段分析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的时长和频率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社交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行为分析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行为</a:t>
            </a:r>
            <a:endParaRPr kumimoji="0" lang="en-US" altLang="zh-CN" sz="8000" b="0" i="0" u="none" strike="noStrike" kern="1200" cap="none" spc="0" normalizeH="0" baseline="0" noProof="0" dirty="0" smtClean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偏好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flipH="1">
            <a:off x="551384" y="1133645"/>
            <a:ext cx="5506035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4.3.1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线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上行为偏好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583999" y="1252976"/>
          <a:ext cx="5367985" cy="234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616286" y="3792393"/>
          <a:ext cx="5335698" cy="2383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6455922" y="1431672"/>
          <a:ext cx="5544734" cy="2256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384032" y="4221048"/>
          <a:ext cx="5616624" cy="20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549382" y="1177007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影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音图像类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399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游戏娱乐类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544744" y="1196752"/>
            <a:ext cx="460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来访人群中绝大多数偏好自拍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美颜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、综合视频、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社交直播等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。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细黑" panose="02010600040101010101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1570732" y="3907561"/>
            <a:ext cx="4751412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rgbClr val="0E2C3B"/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lvl="0" algn="l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sym typeface="华文细黑" panose="02010600040101010101" charset="-122"/>
              </a:rPr>
              <a:t>绝大多数人游戏偏好动作竞速、麻将棋牌、休闲益智类游戏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华文细黑" panose="02010600040101010101" charset="-122"/>
              </a:rPr>
              <a:t>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sym typeface="华文细黑" panose="02010600040101010101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7368499" y="1100507"/>
            <a:ext cx="3455793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lvl="0" algn="l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sym typeface="华文细黑" panose="02010600040101010101" charset="-122"/>
              </a:rPr>
              <a:t>66.27%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sym typeface="华文细黑" panose="02010600040101010101" charset="-122"/>
              </a:rPr>
              <a:t>的人偏好股票。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sym typeface="华文细黑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06709" y="1083062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金融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理财类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0670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新闻资讯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类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8499" y="3893967"/>
            <a:ext cx="376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/>
          <a:p>
            <a:pPr lvl="0" defTabSz="913765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偏好综合新闻、旅游攻略等。</a:t>
            </a:r>
            <a:endParaRPr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常用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1384" y="1484784"/>
            <a:ext cx="10811364" cy="476929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54" y="2722246"/>
            <a:ext cx="1068939" cy="662742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2040864" y="1842262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影音图像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52999" y="1842262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游戏娱乐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040864" y="4037583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金融理财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652999" y="4037583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新闻资讯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8235" y="3442513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超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能美图相册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843520" y="3447395"/>
            <a:ext cx="569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爱奇艺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862577" y="344739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腾讯视频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863698" y="3442513"/>
            <a:ext cx="441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抖音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459217" y="3442513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专业多功能相机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585992" y="3371205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640857" y="3442513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开心消消乐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993106" y="3442513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掌山英雄联盟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2"/>
          <a:srcRect l="42584" t="14089" r="42732" b="38949"/>
          <a:stretch>
            <a:fillRect/>
          </a:stretch>
        </p:blipFill>
        <p:spPr bwMode="auto">
          <a:xfrm>
            <a:off x="2758680" y="2655083"/>
            <a:ext cx="691522" cy="69152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 rotWithShape="1">
          <a:blip r:embed="rId2"/>
          <a:srcRect l="61528" t="13251" r="22320" b="35090"/>
          <a:stretch>
            <a:fillRect/>
          </a:stretch>
        </p:blipFill>
        <p:spPr bwMode="auto">
          <a:xfrm>
            <a:off x="1734338" y="2591535"/>
            <a:ext cx="851388" cy="851388"/>
          </a:xfrm>
          <a:prstGeom prst="roundRect">
            <a:avLst>
              <a:gd name="adj" fmla="val 8248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13" y="2692414"/>
            <a:ext cx="654191" cy="654191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09" y="4823238"/>
            <a:ext cx="969133" cy="793766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" y="4745745"/>
            <a:ext cx="1079127" cy="907230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910595" y="5703059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支付宝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79401" y="570305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招商银行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607218" y="5703059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农行掌上银行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78" y="4727601"/>
            <a:ext cx="1026227" cy="1026227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65" y="4826545"/>
            <a:ext cx="1045063" cy="918093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>
            <a:off x="1734338" y="5703059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中国建设银行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651577" y="570305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小米金融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551902" y="570305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今日头条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222331" y="570305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凤凰新闻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03" y="4819316"/>
            <a:ext cx="1025787" cy="887700"/>
          </a:xfrm>
          <a:prstGeom prst="rect">
            <a:avLst/>
          </a:prstGeom>
        </p:spPr>
      </p:pic>
      <p:sp>
        <p:nvSpPr>
          <p:cNvPr id="108" name="矩形 107"/>
          <p:cNvSpPr/>
          <p:nvPr/>
        </p:nvSpPr>
        <p:spPr>
          <a:xfrm>
            <a:off x="6704977" y="570305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汽车之家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409814" y="570305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新闻资讯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0185466" y="5703059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趣头条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 rotWithShape="1">
          <a:blip r:embed="rId9"/>
          <a:srcRect l="10800" r="-1"/>
          <a:stretch>
            <a:fillRect/>
          </a:stretch>
        </p:blipFill>
        <p:spPr>
          <a:xfrm>
            <a:off x="7568103" y="4772832"/>
            <a:ext cx="803865" cy="75957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38" y="2573632"/>
            <a:ext cx="1086002" cy="93358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40" y="2841186"/>
            <a:ext cx="799074" cy="413909"/>
          </a:xfrm>
          <a:prstGeom prst="rect">
            <a:avLst/>
          </a:prstGeom>
        </p:spPr>
      </p:pic>
      <p:sp>
        <p:nvSpPr>
          <p:cNvPr id="114" name="矩形 113"/>
          <p:cNvSpPr/>
          <p:nvPr/>
        </p:nvSpPr>
        <p:spPr>
          <a:xfrm>
            <a:off x="8417027" y="3442513"/>
            <a:ext cx="6832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Tap 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Tap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60" y="4803811"/>
            <a:ext cx="962159" cy="838317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42" y="4727601"/>
            <a:ext cx="962159" cy="914528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32" y="4864424"/>
            <a:ext cx="885949" cy="75258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05" y="2606974"/>
            <a:ext cx="1019317" cy="866896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1" y="2609357"/>
            <a:ext cx="1016848" cy="89785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19" y="4814844"/>
            <a:ext cx="730480" cy="71502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1919" y="2591535"/>
            <a:ext cx="931945" cy="823017"/>
          </a:xfrm>
          <a:prstGeom prst="rect">
            <a:avLst/>
          </a:prstGeom>
        </p:spPr>
      </p:pic>
      <p:sp>
        <p:nvSpPr>
          <p:cNvPr id="122" name="矩形 121"/>
          <p:cNvSpPr/>
          <p:nvPr/>
        </p:nvSpPr>
        <p:spPr>
          <a:xfrm>
            <a:off x="9158211" y="3442513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宾果消消消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7551101" y="3442513"/>
            <a:ext cx="699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绝地求生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808" y="2634561"/>
            <a:ext cx="891624" cy="758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428" y="980728"/>
            <a:ext cx="11652220" cy="482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类别使用时间段分析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经数据分析，金融理财类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APP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活跃于上午；游戏娱乐类、影音图像类和通讯社交类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APP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活跃于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晚上。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479376" y="1182927"/>
          <a:ext cx="11103024" cy="4550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r="12100"/>
          <a:stretch>
            <a:fillRect/>
          </a:stretch>
        </p:blipFill>
        <p:spPr>
          <a:xfrm>
            <a:off x="8999493" y="1830287"/>
            <a:ext cx="1561004" cy="1546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3242"/>
          <a:stretch>
            <a:fillRect/>
          </a:stretch>
        </p:blipFill>
        <p:spPr>
          <a:xfrm>
            <a:off x="5710757" y="1812885"/>
            <a:ext cx="1561003" cy="1553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1.2.4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创新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运营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29"/>
          <p:cNvSpPr txBox="1"/>
          <p:nvPr/>
        </p:nvSpPr>
        <p:spPr>
          <a:xfrm>
            <a:off x="5210189" y="4628037"/>
            <a:ext cx="268601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冰雪主题乐园</a:t>
            </a:r>
            <a:endParaRPr lang="zh-CN" altLang="en-US" sz="14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9539" y="5333146"/>
            <a:ext cx="2347311" cy="3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空中有机农场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47255" y="5013176"/>
            <a:ext cx="2411879" cy="3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国际马术俱乐部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12465" y="3345704"/>
            <a:ext cx="1559295" cy="561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94938" y="4314582"/>
            <a:ext cx="231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体验类</a:t>
            </a:r>
            <a:r>
              <a:rPr lang="en-US" altLang="zh-CN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生态主题乐园</a:t>
            </a:r>
            <a:endParaRPr lang="zh-CN" altLang="en-US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99456" y="3789040"/>
            <a:ext cx="100091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519628" y="3386598"/>
            <a:ext cx="8283" cy="4024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5881"/>
          <a:stretch>
            <a:fillRect/>
          </a:stretch>
        </p:blipFill>
        <p:spPr>
          <a:xfrm>
            <a:off x="2433687" y="1812885"/>
            <a:ext cx="1559296" cy="156431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88423" y="4314582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主打文化概念</a:t>
            </a:r>
            <a:endParaRPr lang="zh-CN" altLang="en-US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1186379" y="5013176"/>
            <a:ext cx="4019860" cy="36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上海爱琴海公共艺术项目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33688" y="3330479"/>
            <a:ext cx="1559295" cy="56119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>
            <a:off x="3213336" y="3386598"/>
            <a:ext cx="8283" cy="402442"/>
          </a:xfrm>
          <a:prstGeom prst="line">
            <a:avLst/>
          </a:prstGeom>
          <a:ln>
            <a:solidFill>
              <a:srgbClr val="F36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206295" y="4628037"/>
            <a:ext cx="1980029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“光的空间”新华书店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39304" y="431458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打造“网红打卡地”</a:t>
            </a:r>
            <a:endParaRPr lang="zh-CN" altLang="en-US" sz="16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5"/>
          <p:cNvSpPr txBox="1"/>
          <p:nvPr/>
        </p:nvSpPr>
        <p:spPr>
          <a:xfrm>
            <a:off x="7945036" y="4628037"/>
            <a:ext cx="4019860" cy="36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“上海之眼”中心广场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93253" y="5013176"/>
            <a:ext cx="4523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平的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海上世界音乐喷泉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99493" y="3330479"/>
            <a:ext cx="1559295" cy="56119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5" idx="2"/>
          </p:cNvCxnSpPr>
          <p:nvPr/>
        </p:nvCxnSpPr>
        <p:spPr>
          <a:xfrm>
            <a:off x="9779141" y="3386598"/>
            <a:ext cx="8283" cy="402442"/>
          </a:xfrm>
          <a:prstGeom prst="line">
            <a:avLst/>
          </a:prstGeom>
          <a:ln>
            <a:solidFill>
              <a:srgbClr val="F366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使用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时长和月使用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频率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Oval 44"/>
          <p:cNvSpPr/>
          <p:nvPr/>
        </p:nvSpPr>
        <p:spPr bwMode="auto">
          <a:xfrm>
            <a:off x="394726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Oval 45"/>
          <p:cNvSpPr/>
          <p:nvPr/>
        </p:nvSpPr>
        <p:spPr bwMode="auto">
          <a:xfrm>
            <a:off x="5833499" y="3608811"/>
            <a:ext cx="375433" cy="375433"/>
          </a:xfrm>
          <a:prstGeom prst="ellipse">
            <a:avLst/>
          </a:prstGeom>
          <a:noFill/>
          <a:ln w="63500" cap="flat">
            <a:solidFill>
              <a:schemeClr val="bg2">
                <a:lumMod val="90000"/>
                <a:alpha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Freeform 18"/>
          <p:cNvSpPr/>
          <p:nvPr/>
        </p:nvSpPr>
        <p:spPr bwMode="auto">
          <a:xfrm>
            <a:off x="1055440" y="4701020"/>
            <a:ext cx="1450395" cy="536643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Rectangle 19"/>
          <p:cNvSpPr/>
          <p:nvPr/>
        </p:nvSpPr>
        <p:spPr bwMode="auto">
          <a:xfrm>
            <a:off x="1489640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17.65%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1" name="Straight Connector 72"/>
          <p:cNvCxnSpPr>
            <a:endCxn id="39" idx="2"/>
          </p:cNvCxnSpPr>
          <p:nvPr/>
        </p:nvCxnSpPr>
        <p:spPr>
          <a:xfrm>
            <a:off x="1763755" y="2984208"/>
            <a:ext cx="20173" cy="171681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21"/>
          <p:cNvSpPr/>
          <p:nvPr/>
        </p:nvSpPr>
        <p:spPr bwMode="auto">
          <a:xfrm>
            <a:off x="2079292" y="3401049"/>
            <a:ext cx="1450395" cy="1836615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Freeform 24"/>
          <p:cNvSpPr/>
          <p:nvPr/>
        </p:nvSpPr>
        <p:spPr bwMode="auto">
          <a:xfrm>
            <a:off x="4141549" y="4966588"/>
            <a:ext cx="1450395" cy="271075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Rectangle 25"/>
          <p:cNvSpPr/>
          <p:nvPr/>
        </p:nvSpPr>
        <p:spPr bwMode="auto">
          <a:xfrm>
            <a:off x="4532093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8.13%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5" name="Straight Connector 79"/>
          <p:cNvCxnSpPr>
            <a:endCxn id="43" idx="2"/>
          </p:cNvCxnSpPr>
          <p:nvPr/>
        </p:nvCxnSpPr>
        <p:spPr>
          <a:xfrm>
            <a:off x="4863212" y="2984207"/>
            <a:ext cx="6825" cy="198238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15"/>
          <p:cNvSpPr/>
          <p:nvPr/>
        </p:nvSpPr>
        <p:spPr bwMode="auto">
          <a:xfrm>
            <a:off x="3081703" y="4338562"/>
            <a:ext cx="1451160" cy="89910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Rectangle 16"/>
          <p:cNvSpPr/>
          <p:nvPr/>
        </p:nvSpPr>
        <p:spPr bwMode="auto">
          <a:xfrm>
            <a:off x="2504311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50.08%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8" name="Straight Connector 80"/>
          <p:cNvCxnSpPr>
            <a:endCxn id="46" idx="2"/>
          </p:cNvCxnSpPr>
          <p:nvPr/>
        </p:nvCxnSpPr>
        <p:spPr>
          <a:xfrm>
            <a:off x="3796573" y="2984206"/>
            <a:ext cx="14002" cy="135435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4"/>
          <p:cNvSpPr/>
          <p:nvPr/>
        </p:nvSpPr>
        <p:spPr bwMode="auto">
          <a:xfrm>
            <a:off x="11352584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30035" y="1550167"/>
            <a:ext cx="1755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月使用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时长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84232" y="1550128"/>
            <a:ext cx="1830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频率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27448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07568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60-600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97682" y="5384249"/>
            <a:ext cx="133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601-3000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0117" y="5384249"/>
            <a:ext cx="1151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Rectangle 16"/>
          <p:cNvSpPr/>
          <p:nvPr/>
        </p:nvSpPr>
        <p:spPr bwMode="auto">
          <a:xfrm>
            <a:off x="3491635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24.14%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57" name="Straight Connector 80"/>
          <p:cNvCxnSpPr/>
          <p:nvPr/>
        </p:nvCxnSpPr>
        <p:spPr>
          <a:xfrm rot="5400000" flipV="1">
            <a:off x="2593488" y="3179017"/>
            <a:ext cx="393523" cy="390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8"/>
          <p:cNvSpPr/>
          <p:nvPr/>
        </p:nvSpPr>
        <p:spPr bwMode="auto">
          <a:xfrm>
            <a:off x="6574971" y="4338562"/>
            <a:ext cx="1450395" cy="899101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2" name="Rectangle 19"/>
          <p:cNvSpPr/>
          <p:nvPr/>
        </p:nvSpPr>
        <p:spPr bwMode="auto">
          <a:xfrm>
            <a:off x="7009171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20.99%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63" name="Straight Connector 72"/>
          <p:cNvCxnSpPr>
            <a:endCxn id="61" idx="2"/>
          </p:cNvCxnSpPr>
          <p:nvPr/>
        </p:nvCxnSpPr>
        <p:spPr>
          <a:xfrm>
            <a:off x="7283286" y="2984208"/>
            <a:ext cx="20173" cy="135435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21"/>
          <p:cNvSpPr/>
          <p:nvPr/>
        </p:nvSpPr>
        <p:spPr bwMode="auto">
          <a:xfrm>
            <a:off x="7598823" y="3972746"/>
            <a:ext cx="1450395" cy="1264917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Freeform 24"/>
          <p:cNvSpPr/>
          <p:nvPr/>
        </p:nvSpPr>
        <p:spPr bwMode="auto">
          <a:xfrm>
            <a:off x="9661080" y="4353120"/>
            <a:ext cx="1450395" cy="88454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Rectangle 25"/>
          <p:cNvSpPr/>
          <p:nvPr/>
        </p:nvSpPr>
        <p:spPr bwMode="auto">
          <a:xfrm>
            <a:off x="10051624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20.96%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0" name="Straight Connector 79"/>
          <p:cNvCxnSpPr>
            <a:endCxn id="68" idx="2"/>
          </p:cNvCxnSpPr>
          <p:nvPr/>
        </p:nvCxnSpPr>
        <p:spPr>
          <a:xfrm>
            <a:off x="10382743" y="2984207"/>
            <a:ext cx="6825" cy="13689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15"/>
          <p:cNvSpPr/>
          <p:nvPr/>
        </p:nvSpPr>
        <p:spPr bwMode="auto">
          <a:xfrm>
            <a:off x="8601234" y="3579223"/>
            <a:ext cx="1451160" cy="1658441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Rectangle 16"/>
          <p:cNvSpPr/>
          <p:nvPr/>
        </p:nvSpPr>
        <p:spPr bwMode="auto">
          <a:xfrm>
            <a:off x="8023842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26.81%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3" name="Straight Connector 80"/>
          <p:cNvCxnSpPr>
            <a:endCxn id="71" idx="2"/>
          </p:cNvCxnSpPr>
          <p:nvPr/>
        </p:nvCxnSpPr>
        <p:spPr>
          <a:xfrm>
            <a:off x="9316104" y="2984206"/>
            <a:ext cx="14002" cy="6246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646979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05702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3-10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38053" y="5384249"/>
            <a:ext cx="90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10-50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069733" y="5384249"/>
            <a:ext cx="85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次以上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Rectangle 16"/>
          <p:cNvSpPr/>
          <p:nvPr/>
        </p:nvSpPr>
        <p:spPr bwMode="auto">
          <a:xfrm>
            <a:off x="9011166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31.24%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9" name="Straight Connector 80"/>
          <p:cNvCxnSpPr>
            <a:endCxn id="67" idx="2"/>
          </p:cNvCxnSpPr>
          <p:nvPr/>
        </p:nvCxnSpPr>
        <p:spPr>
          <a:xfrm>
            <a:off x="8307830" y="2984206"/>
            <a:ext cx="19481" cy="98854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经数据分析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，人群在</a:t>
            </a:r>
            <a:r>
              <a: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的整体活跃度表现为较高。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8490247" y="1414369"/>
            <a:ext cx="3078362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43" y="3440410"/>
            <a:ext cx="620266" cy="6202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7719" y="1412776"/>
            <a:ext cx="4278308" cy="417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66966" y="1414369"/>
            <a:ext cx="3148045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社交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行为分析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90247" y="1646418"/>
            <a:ext cx="3078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社交类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66965" y="1633495"/>
            <a:ext cx="3148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社交网络活跃度分析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6956" y="1621937"/>
            <a:ext cx="4279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线上社交偏好分析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5104484" y="1983086"/>
          <a:ext cx="3210527" cy="210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" name="图表 39"/>
          <p:cNvGraphicFramePr/>
          <p:nvPr/>
        </p:nvGraphicFramePr>
        <p:xfrm>
          <a:off x="706957" y="1960491"/>
          <a:ext cx="4279069" cy="3628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矩形 43"/>
          <p:cNvSpPr/>
          <p:nvPr/>
        </p:nvSpPr>
        <p:spPr>
          <a:xfrm>
            <a:off x="5166966" y="4197162"/>
            <a:ext cx="31480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主要基于用户安装和使用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社交类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的行为数据分析且进行综合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评分（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0-100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不活跃：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0.15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分；  一般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活跃：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15-45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 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中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度活跃：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45-70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分；高度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活跃：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70-90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分；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重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度活跃：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90-100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分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03" y="4442223"/>
            <a:ext cx="931746" cy="84039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76998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67" y="2217021"/>
            <a:ext cx="618018" cy="6180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5" y="2207701"/>
            <a:ext cx="692274" cy="692274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0133794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QQ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76998" y="4130662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QQ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邮箱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22601" y="4130662"/>
            <a:ext cx="9699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花粉俱乐部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876998" y="5240233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知乎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53" y="3362103"/>
            <a:ext cx="655238" cy="72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文本框 23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49280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数据分析，来访人群网络社交活跃度较高，除了喜欢用微信和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QQ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的熟人社交方式以外，也会偏爱论坛社区类社交如知乎。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行为偏好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127448" y="2683710"/>
            <a:ext cx="243089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的使用习惯和偏好，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人群具有以下特征：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729117"/>
            <a:ext cx="6561371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平时喜欢图片和照片编辑。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除了偏好看视频，玩游戏以外，也偏好浏览汽车类新闻资讯。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社交网络活跃度较高。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0176" y="4203665"/>
            <a:ext cx="238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购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房、购车、装修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教育培训需求分析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购物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下门店品牌分析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消费</a:t>
            </a:r>
            <a:endParaRPr kumimoji="0" lang="en-US" altLang="zh-CN" sz="8000" b="0" i="0" u="none" strike="noStrike" kern="1200" cap="none" spc="0" normalizeH="0" baseline="0" noProof="0" dirty="0" smtClean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购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房、购车、教育培训、装修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需求分析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623731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人群中对教育培训的需求相对较为旺盛，其次是购车需求。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 rot="17474072">
            <a:off x="41950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2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任意多边形 49"/>
          <p:cNvSpPr/>
          <p:nvPr/>
        </p:nvSpPr>
        <p:spPr>
          <a:xfrm rot="17474072">
            <a:off x="6558842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 rot="17474072">
            <a:off x="112434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任意多边形 52"/>
          <p:cNvSpPr/>
          <p:nvPr/>
        </p:nvSpPr>
        <p:spPr>
          <a:xfrm rot="17474072">
            <a:off x="8882084" y="10600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694888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056230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417572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8778913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饼形 63"/>
          <p:cNvSpPr/>
          <p:nvPr/>
        </p:nvSpPr>
        <p:spPr>
          <a:xfrm>
            <a:off x="1584731" y="1924493"/>
            <a:ext cx="1938514" cy="1938514"/>
          </a:xfrm>
          <a:prstGeom prst="pie">
            <a:avLst>
              <a:gd name="adj1" fmla="val 11658574"/>
              <a:gd name="adj2" fmla="val 1215957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饼形 65"/>
          <p:cNvSpPr/>
          <p:nvPr/>
        </p:nvSpPr>
        <p:spPr>
          <a:xfrm>
            <a:off x="3946073" y="1924493"/>
            <a:ext cx="1938514" cy="1938514"/>
          </a:xfrm>
          <a:prstGeom prst="pie">
            <a:avLst>
              <a:gd name="adj1" fmla="val 7257405"/>
              <a:gd name="adj2" fmla="val 17034593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饼形 66"/>
          <p:cNvSpPr/>
          <p:nvPr/>
        </p:nvSpPr>
        <p:spPr>
          <a:xfrm>
            <a:off x="6307415" y="1924493"/>
            <a:ext cx="1938514" cy="1938514"/>
          </a:xfrm>
          <a:prstGeom prst="pie">
            <a:avLst>
              <a:gd name="adj1" fmla="val 15646624"/>
              <a:gd name="adj2" fmla="val 222589"/>
            </a:avLst>
          </a:prstGeom>
          <a:solidFill>
            <a:srgbClr val="F36639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饼形 70"/>
          <p:cNvSpPr/>
          <p:nvPr/>
        </p:nvSpPr>
        <p:spPr>
          <a:xfrm>
            <a:off x="8668755" y="1924493"/>
            <a:ext cx="1938514" cy="1938514"/>
          </a:xfrm>
          <a:prstGeom prst="pie">
            <a:avLst>
              <a:gd name="adj1" fmla="val 18214948"/>
              <a:gd name="adj2" fmla="val 1839931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674407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购车需求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29.5%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73" name="TextBox 36"/>
          <p:cNvSpPr txBox="1"/>
          <p:nvPr/>
        </p:nvSpPr>
        <p:spPr>
          <a:xfrm>
            <a:off x="4285953" y="11967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教育培训需求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44.2%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75" name="TextBox 37"/>
          <p:cNvSpPr txBox="1"/>
          <p:nvPr/>
        </p:nvSpPr>
        <p:spPr>
          <a:xfrm>
            <a:off x="206355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购房需求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2.2%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9120336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装修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0.1%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687630" y="4232698"/>
            <a:ext cx="1949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根据用户线下到访过多品牌中介门店及售楼处、线上使用的房产类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、访问的相关网站及搜索过的相关搜索词等因素，综合分析而得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018934" y="4232698"/>
            <a:ext cx="19498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根据用户线下到访过多个品牌教育培训类机构，线上使用教育培训类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，访问的相关网站及搜索过的相关搜索词，及上下学时间段是否出现在学校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附近（当子女有教育培训需求时的重要判断因素）等，综合分析而得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350238" y="4232698"/>
            <a:ext cx="1949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根据用户线下到访过多品牌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店，线上使用汽车类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，访问的相关网站及搜索过的相关搜索词等，综合分析而得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681541" y="4232698"/>
            <a:ext cx="19498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据用户线下到访过的多个品牌家装市场和装修门店， 线上使用装修类</a:t>
            </a:r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，访问的相关网站及搜索过相关 搜索词，装修相关购物行为如买房等因素，综合分析而得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购物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类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偏好分析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75520" y="5132253"/>
            <a:ext cx="6616908" cy="132777"/>
            <a:chOff x="1775520" y="5132253"/>
            <a:chExt cx="6616908" cy="132777"/>
          </a:xfrm>
        </p:grpSpPr>
        <p:cxnSp>
          <p:nvCxnSpPr>
            <p:cNvPr id="175" name="Straight Connector 37"/>
            <p:cNvCxnSpPr/>
            <p:nvPr/>
          </p:nvCxnSpPr>
          <p:spPr>
            <a:xfrm>
              <a:off x="1775520" y="5188722"/>
              <a:ext cx="6616908" cy="0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</p:cxnSp>
        <p:sp>
          <p:nvSpPr>
            <p:cNvPr id="176" name="Oval 38"/>
            <p:cNvSpPr/>
            <p:nvPr/>
          </p:nvSpPr>
          <p:spPr>
            <a:xfrm>
              <a:off x="2012964" y="5132253"/>
              <a:ext cx="132777" cy="132777"/>
            </a:xfrm>
            <a:prstGeom prst="ellipse">
              <a:avLst/>
            </a:prstGeom>
            <a:solidFill>
              <a:srgbClr val="F366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7" name="Oval 39"/>
            <p:cNvSpPr/>
            <p:nvPr/>
          </p:nvSpPr>
          <p:spPr>
            <a:xfrm>
              <a:off x="2691039" y="5132253"/>
              <a:ext cx="132777" cy="132777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8" name="Oval 40"/>
            <p:cNvSpPr/>
            <p:nvPr/>
          </p:nvSpPr>
          <p:spPr>
            <a:xfrm>
              <a:off x="3369114" y="5132253"/>
              <a:ext cx="132777" cy="132777"/>
            </a:xfrm>
            <a:prstGeom prst="ellips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9" name="Oval 41"/>
            <p:cNvSpPr/>
            <p:nvPr/>
          </p:nvSpPr>
          <p:spPr>
            <a:xfrm>
              <a:off x="47252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Oval 42"/>
            <p:cNvSpPr/>
            <p:nvPr/>
          </p:nvSpPr>
          <p:spPr>
            <a:xfrm>
              <a:off x="540333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Oval 43"/>
            <p:cNvSpPr/>
            <p:nvPr/>
          </p:nvSpPr>
          <p:spPr>
            <a:xfrm>
              <a:off x="67594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Oval 44"/>
            <p:cNvSpPr/>
            <p:nvPr/>
          </p:nvSpPr>
          <p:spPr>
            <a:xfrm>
              <a:off x="74375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Oval 45"/>
            <p:cNvSpPr/>
            <p:nvPr/>
          </p:nvSpPr>
          <p:spPr>
            <a:xfrm>
              <a:off x="8115635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9" name="Oval 41"/>
            <p:cNvSpPr/>
            <p:nvPr/>
          </p:nvSpPr>
          <p:spPr>
            <a:xfrm>
              <a:off x="40471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0" name="Oval 42"/>
            <p:cNvSpPr/>
            <p:nvPr/>
          </p:nvSpPr>
          <p:spPr>
            <a:xfrm>
              <a:off x="608141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2" name="Group 177"/>
          <p:cNvGrpSpPr/>
          <p:nvPr/>
        </p:nvGrpSpPr>
        <p:grpSpPr>
          <a:xfrm flipH="1">
            <a:off x="7352899" y="1495979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3" name="Rectangle 17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Rectangle 17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Freeform 18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Freeform 18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7" name="Group 182"/>
          <p:cNvGrpSpPr/>
          <p:nvPr/>
        </p:nvGrpSpPr>
        <p:grpSpPr>
          <a:xfrm flipH="1">
            <a:off x="8024964" y="1503486"/>
            <a:ext cx="47535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8" name="Rectangle 18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9" name="Rectangle 18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0" name="Freeform 18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1" name="Freeform 18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2" name="Group 187"/>
          <p:cNvGrpSpPr/>
          <p:nvPr/>
        </p:nvGrpSpPr>
        <p:grpSpPr>
          <a:xfrm flipH="1">
            <a:off x="6665266" y="1495471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3" name="Rectangle 18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4" name="Rectangle 18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5" name="Freeform 19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6" name="Freeform 19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7" name="Group 192"/>
          <p:cNvGrpSpPr/>
          <p:nvPr/>
        </p:nvGrpSpPr>
        <p:grpSpPr>
          <a:xfrm flipH="1">
            <a:off x="5197171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8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9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2" name="Group 197"/>
          <p:cNvGrpSpPr/>
          <p:nvPr/>
        </p:nvGrpSpPr>
        <p:grpSpPr>
          <a:xfrm flipH="1">
            <a:off x="3802882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3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7" name="Group 202"/>
          <p:cNvGrpSpPr/>
          <p:nvPr/>
        </p:nvGrpSpPr>
        <p:grpSpPr>
          <a:xfrm flipH="1">
            <a:off x="3130194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8" name="Rectangle 20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9" name="Rectangle 20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0" name="Freeform 20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1" name="Freeform 20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2" name="Group 207"/>
          <p:cNvGrpSpPr/>
          <p:nvPr/>
        </p:nvGrpSpPr>
        <p:grpSpPr>
          <a:xfrm flipH="1">
            <a:off x="2453411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3" name="Rectangle 20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4" name="Rectangle 20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" name="Freeform 21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6" name="Freeform 21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7" name="Group 212"/>
          <p:cNvGrpSpPr/>
          <p:nvPr/>
        </p:nvGrpSpPr>
        <p:grpSpPr>
          <a:xfrm flipH="1">
            <a:off x="1793954" y="1484784"/>
            <a:ext cx="478980" cy="3121931"/>
            <a:chOff x="2192160" y="2210578"/>
            <a:chExt cx="509758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8" name="Rectangle 213"/>
            <p:cNvSpPr>
              <a:spLocks noChangeArrowheads="1"/>
            </p:cNvSpPr>
            <p:nvPr/>
          </p:nvSpPr>
          <p:spPr bwMode="auto">
            <a:xfrm>
              <a:off x="2192160" y="3773131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9" name="Rectangle 214"/>
            <p:cNvSpPr>
              <a:spLocks noChangeArrowheads="1"/>
            </p:cNvSpPr>
            <p:nvPr/>
          </p:nvSpPr>
          <p:spPr bwMode="auto">
            <a:xfrm>
              <a:off x="2192161" y="2974336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0" name="Freeform 21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1" name="Freeform 216"/>
            <p:cNvSpPr/>
            <p:nvPr/>
          </p:nvSpPr>
          <p:spPr bwMode="auto">
            <a:xfrm>
              <a:off x="2192160" y="2210578"/>
              <a:ext cx="509757" cy="747990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2" name="Group 217"/>
          <p:cNvGrpSpPr/>
          <p:nvPr/>
        </p:nvGrpSpPr>
        <p:grpSpPr>
          <a:xfrm flipH="1">
            <a:off x="7907696" y="3630665"/>
            <a:ext cx="594327" cy="1155167"/>
            <a:chOff x="806257" y="3985529"/>
            <a:chExt cx="637344" cy="1154395"/>
          </a:xfrm>
          <a:solidFill>
            <a:schemeClr val="bg1"/>
          </a:solidFill>
        </p:grpSpPr>
        <p:grpSp>
          <p:nvGrpSpPr>
            <p:cNvPr id="233" name="Group 218"/>
            <p:cNvGrpSpPr/>
            <p:nvPr/>
          </p:nvGrpSpPr>
          <p:grpSpPr>
            <a:xfrm>
              <a:off x="808009" y="4819356"/>
              <a:ext cx="635592" cy="320568"/>
              <a:chOff x="5311610" y="4117494"/>
              <a:chExt cx="576000" cy="290513"/>
            </a:xfrm>
            <a:grpFill/>
          </p:grpSpPr>
          <p:sp>
            <p:nvSpPr>
              <p:cNvPr id="236" name="Freeform 221"/>
              <p:cNvSpPr/>
              <p:nvPr/>
            </p:nvSpPr>
            <p:spPr bwMode="auto">
              <a:xfrm>
                <a:off x="553836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7" name="Freeform 222"/>
              <p:cNvSpPr/>
              <p:nvPr/>
            </p:nvSpPr>
            <p:spPr bwMode="auto">
              <a:xfrm>
                <a:off x="53116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4" name="Rectangle 219"/>
            <p:cNvSpPr>
              <a:spLocks noChangeArrowheads="1"/>
            </p:cNvSpPr>
            <p:nvPr/>
          </p:nvSpPr>
          <p:spPr bwMode="auto">
            <a:xfrm>
              <a:off x="806257" y="4283326"/>
              <a:ext cx="509757" cy="58615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" name="Freeform 220"/>
            <p:cNvSpPr/>
            <p:nvPr/>
          </p:nvSpPr>
          <p:spPr bwMode="auto">
            <a:xfrm>
              <a:off x="806258" y="3985529"/>
              <a:ext cx="509755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8" name="Group 223"/>
          <p:cNvGrpSpPr/>
          <p:nvPr/>
        </p:nvGrpSpPr>
        <p:grpSpPr>
          <a:xfrm flipH="1">
            <a:off x="7226514" y="3322066"/>
            <a:ext cx="713303" cy="1463763"/>
            <a:chOff x="1409156" y="3677139"/>
            <a:chExt cx="764932" cy="1462785"/>
          </a:xfrm>
          <a:solidFill>
            <a:schemeClr val="bg1"/>
          </a:solidFill>
        </p:grpSpPr>
        <p:sp>
          <p:nvSpPr>
            <p:cNvPr id="239" name="Rectangle 224"/>
            <p:cNvSpPr>
              <a:spLocks noChangeArrowheads="1"/>
            </p:cNvSpPr>
            <p:nvPr/>
          </p:nvSpPr>
          <p:spPr bwMode="auto">
            <a:xfrm>
              <a:off x="1536745" y="3965229"/>
              <a:ext cx="509757" cy="9042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0" name="Freeform 225"/>
            <p:cNvSpPr/>
            <p:nvPr/>
          </p:nvSpPr>
          <p:spPr bwMode="auto">
            <a:xfrm>
              <a:off x="1536746" y="36771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41" name="Group 226"/>
            <p:cNvGrpSpPr/>
            <p:nvPr/>
          </p:nvGrpSpPr>
          <p:grpSpPr>
            <a:xfrm>
              <a:off x="1409156" y="4819356"/>
              <a:ext cx="764932" cy="320568"/>
              <a:chOff x="5856396" y="4117494"/>
              <a:chExt cx="693213" cy="290513"/>
            </a:xfrm>
            <a:grpFill/>
          </p:grpSpPr>
          <p:sp>
            <p:nvSpPr>
              <p:cNvPr id="242" name="Freeform 227"/>
              <p:cNvSpPr/>
              <p:nvPr/>
            </p:nvSpPr>
            <p:spPr bwMode="auto">
              <a:xfrm>
                <a:off x="620035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3" name="Freeform 228"/>
              <p:cNvSpPr/>
              <p:nvPr/>
            </p:nvSpPr>
            <p:spPr bwMode="auto">
              <a:xfrm>
                <a:off x="597360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4" name="Freeform 229"/>
              <p:cNvSpPr/>
              <p:nvPr/>
            </p:nvSpPr>
            <p:spPr bwMode="auto">
              <a:xfrm flipH="1">
                <a:off x="585639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45" name="Group 230"/>
          <p:cNvGrpSpPr/>
          <p:nvPr/>
        </p:nvGrpSpPr>
        <p:grpSpPr>
          <a:xfrm flipH="1">
            <a:off x="6542897" y="3029933"/>
            <a:ext cx="713303" cy="1755871"/>
            <a:chOff x="2130307" y="3385220"/>
            <a:chExt cx="764932" cy="1754704"/>
          </a:xfrm>
          <a:solidFill>
            <a:schemeClr val="bg1"/>
          </a:solidFill>
        </p:grpSpPr>
        <p:sp>
          <p:nvSpPr>
            <p:cNvPr id="246" name="Rectangle 231"/>
            <p:cNvSpPr>
              <a:spLocks noChangeArrowheads="1"/>
            </p:cNvSpPr>
            <p:nvPr/>
          </p:nvSpPr>
          <p:spPr bwMode="auto">
            <a:xfrm>
              <a:off x="2257894" y="3683016"/>
              <a:ext cx="509757" cy="11864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Freeform 232"/>
            <p:cNvSpPr/>
            <p:nvPr/>
          </p:nvSpPr>
          <p:spPr bwMode="auto">
            <a:xfrm>
              <a:off x="2257894" y="338522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48" name="Group 233"/>
            <p:cNvGrpSpPr/>
            <p:nvPr/>
          </p:nvGrpSpPr>
          <p:grpSpPr>
            <a:xfrm>
              <a:off x="2130307" y="4819356"/>
              <a:ext cx="764932" cy="320568"/>
              <a:chOff x="6509932" y="4117494"/>
              <a:chExt cx="693213" cy="290513"/>
            </a:xfrm>
            <a:grpFill/>
          </p:grpSpPr>
          <p:sp>
            <p:nvSpPr>
              <p:cNvPr id="249" name="Freeform 234"/>
              <p:cNvSpPr/>
              <p:nvPr/>
            </p:nvSpPr>
            <p:spPr bwMode="auto">
              <a:xfrm>
                <a:off x="6853895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0" name="Freeform 235"/>
              <p:cNvSpPr/>
              <p:nvPr/>
            </p:nvSpPr>
            <p:spPr bwMode="auto">
              <a:xfrm>
                <a:off x="6627145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1" name="Freeform 236"/>
              <p:cNvSpPr/>
              <p:nvPr/>
            </p:nvSpPr>
            <p:spPr bwMode="auto">
              <a:xfrm flipH="1">
                <a:off x="6509932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52" name="Group 237"/>
          <p:cNvGrpSpPr/>
          <p:nvPr/>
        </p:nvGrpSpPr>
        <p:grpSpPr>
          <a:xfrm flipH="1">
            <a:off x="5073290" y="2559260"/>
            <a:ext cx="713303" cy="2226573"/>
            <a:chOff x="2849704" y="2914839"/>
            <a:chExt cx="764932" cy="2225085"/>
          </a:xfrm>
          <a:solidFill>
            <a:schemeClr val="bg1"/>
          </a:solidFill>
        </p:grpSpPr>
        <p:sp>
          <p:nvSpPr>
            <p:cNvPr id="253" name="Rectangle 238"/>
            <p:cNvSpPr>
              <a:spLocks noChangeArrowheads="1"/>
            </p:cNvSpPr>
            <p:nvPr/>
          </p:nvSpPr>
          <p:spPr bwMode="auto">
            <a:xfrm>
              <a:off x="2977291" y="3187996"/>
              <a:ext cx="509757" cy="168148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4" name="Freeform 239"/>
            <p:cNvSpPr/>
            <p:nvPr/>
          </p:nvSpPr>
          <p:spPr bwMode="auto">
            <a:xfrm>
              <a:off x="2977293" y="29148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55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256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7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8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59" name="Group 244"/>
          <p:cNvGrpSpPr/>
          <p:nvPr/>
        </p:nvGrpSpPr>
        <p:grpSpPr>
          <a:xfrm flipH="1">
            <a:off x="3689134" y="2248385"/>
            <a:ext cx="713303" cy="2537441"/>
            <a:chOff x="4221011" y="2794677"/>
            <a:chExt cx="764932" cy="2535747"/>
          </a:xfrm>
          <a:solidFill>
            <a:schemeClr val="bg1"/>
          </a:solidFill>
        </p:grpSpPr>
        <p:sp>
          <p:nvSpPr>
            <p:cNvPr id="260" name="Rectangle 245"/>
            <p:cNvSpPr>
              <a:spLocks noChangeArrowheads="1"/>
            </p:cNvSpPr>
            <p:nvPr/>
          </p:nvSpPr>
          <p:spPr bwMode="auto">
            <a:xfrm>
              <a:off x="4348600" y="3091775"/>
              <a:ext cx="509757" cy="19682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1" name="Freeform 246"/>
            <p:cNvSpPr/>
            <p:nvPr/>
          </p:nvSpPr>
          <p:spPr bwMode="auto">
            <a:xfrm>
              <a:off x="4348601" y="2794677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26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66" name="Group 251"/>
          <p:cNvGrpSpPr/>
          <p:nvPr/>
        </p:nvGrpSpPr>
        <p:grpSpPr>
          <a:xfrm flipH="1">
            <a:off x="3016657" y="1901198"/>
            <a:ext cx="713303" cy="2884622"/>
            <a:chOff x="4288499" y="2257226"/>
            <a:chExt cx="764932" cy="2882698"/>
          </a:xfrm>
          <a:solidFill>
            <a:srgbClr val="BFBFBF"/>
          </a:solidFill>
        </p:grpSpPr>
        <p:sp>
          <p:nvSpPr>
            <p:cNvPr id="267" name="Rectangle 252"/>
            <p:cNvSpPr>
              <a:spLocks noChangeArrowheads="1"/>
            </p:cNvSpPr>
            <p:nvPr/>
          </p:nvSpPr>
          <p:spPr bwMode="auto">
            <a:xfrm>
              <a:off x="4416086" y="2552181"/>
              <a:ext cx="509757" cy="23172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8" name="Freeform 253"/>
            <p:cNvSpPr/>
            <p:nvPr/>
          </p:nvSpPr>
          <p:spPr bwMode="auto">
            <a:xfrm>
              <a:off x="4416086" y="22572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9" name="Group 254"/>
            <p:cNvGrpSpPr/>
            <p:nvPr/>
          </p:nvGrpSpPr>
          <p:grpSpPr>
            <a:xfrm>
              <a:off x="4288499" y="4819356"/>
              <a:ext cx="764932" cy="320568"/>
              <a:chOff x="8465776" y="4117494"/>
              <a:chExt cx="693213" cy="290513"/>
            </a:xfrm>
            <a:grpFill/>
          </p:grpSpPr>
          <p:sp>
            <p:nvSpPr>
              <p:cNvPr id="270" name="Freeform 255"/>
              <p:cNvSpPr/>
              <p:nvPr/>
            </p:nvSpPr>
            <p:spPr bwMode="auto">
              <a:xfrm>
                <a:off x="880973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1" name="Freeform 256"/>
              <p:cNvSpPr/>
              <p:nvPr/>
            </p:nvSpPr>
            <p:spPr bwMode="auto">
              <a:xfrm>
                <a:off x="858298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2" name="Freeform 257"/>
              <p:cNvSpPr/>
              <p:nvPr/>
            </p:nvSpPr>
            <p:spPr bwMode="auto">
              <a:xfrm flipH="1">
                <a:off x="846577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73" name="Group 258"/>
          <p:cNvGrpSpPr/>
          <p:nvPr/>
        </p:nvGrpSpPr>
        <p:grpSpPr>
          <a:xfrm flipH="1">
            <a:off x="2345815" y="1720719"/>
            <a:ext cx="713303" cy="3065105"/>
            <a:chOff x="5007896" y="2076864"/>
            <a:chExt cx="764932" cy="3063060"/>
          </a:xfrm>
          <a:solidFill>
            <a:srgbClr val="404040"/>
          </a:solidFill>
        </p:grpSpPr>
        <p:sp>
          <p:nvSpPr>
            <p:cNvPr id="274" name="Rectangle 259"/>
            <p:cNvSpPr>
              <a:spLocks noChangeArrowheads="1"/>
            </p:cNvSpPr>
            <p:nvPr/>
          </p:nvSpPr>
          <p:spPr bwMode="auto">
            <a:xfrm>
              <a:off x="5135483" y="2374660"/>
              <a:ext cx="509757" cy="249481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Freeform 260"/>
            <p:cNvSpPr/>
            <p:nvPr/>
          </p:nvSpPr>
          <p:spPr bwMode="auto">
            <a:xfrm>
              <a:off x="5135485" y="2076864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76" name="Group 261"/>
            <p:cNvGrpSpPr/>
            <p:nvPr/>
          </p:nvGrpSpPr>
          <p:grpSpPr>
            <a:xfrm>
              <a:off x="5007896" y="4819356"/>
              <a:ext cx="764932" cy="320568"/>
              <a:chOff x="9117724" y="4117494"/>
              <a:chExt cx="693213" cy="290513"/>
            </a:xfrm>
            <a:grpFill/>
          </p:grpSpPr>
          <p:sp>
            <p:nvSpPr>
              <p:cNvPr id="277" name="Freeform 262"/>
              <p:cNvSpPr/>
              <p:nvPr/>
            </p:nvSpPr>
            <p:spPr bwMode="auto">
              <a:xfrm>
                <a:off x="946168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8" name="Freeform 263"/>
              <p:cNvSpPr/>
              <p:nvPr/>
            </p:nvSpPr>
            <p:spPr bwMode="auto">
              <a:xfrm>
                <a:off x="9234937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9" name="Freeform 264"/>
              <p:cNvSpPr/>
              <p:nvPr/>
            </p:nvSpPr>
            <p:spPr bwMode="auto">
              <a:xfrm flipH="1">
                <a:off x="9117724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80" name="Group 265"/>
          <p:cNvGrpSpPr/>
          <p:nvPr/>
        </p:nvGrpSpPr>
        <p:grpSpPr>
          <a:xfrm flipH="1">
            <a:off x="1801022" y="1625115"/>
            <a:ext cx="594328" cy="3160706"/>
            <a:chOff x="5719707" y="1981326"/>
            <a:chExt cx="637345" cy="3158598"/>
          </a:xfrm>
          <a:solidFill>
            <a:srgbClr val="F36639"/>
          </a:solidFill>
        </p:grpSpPr>
        <p:sp>
          <p:nvSpPr>
            <p:cNvPr id="281" name="Rectangle 266"/>
            <p:cNvSpPr>
              <a:spLocks noChangeArrowheads="1"/>
            </p:cNvSpPr>
            <p:nvPr/>
          </p:nvSpPr>
          <p:spPr bwMode="auto">
            <a:xfrm>
              <a:off x="5847296" y="2257225"/>
              <a:ext cx="509756" cy="261225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Freeform 267"/>
            <p:cNvSpPr/>
            <p:nvPr/>
          </p:nvSpPr>
          <p:spPr bwMode="auto">
            <a:xfrm>
              <a:off x="5847296" y="19813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83" name="Group 268"/>
            <p:cNvGrpSpPr/>
            <p:nvPr/>
          </p:nvGrpSpPr>
          <p:grpSpPr>
            <a:xfrm>
              <a:off x="5719707" y="4819356"/>
              <a:ext cx="637344" cy="320568"/>
              <a:chOff x="9762797" y="4117494"/>
              <a:chExt cx="577588" cy="290513"/>
            </a:xfrm>
            <a:grpFill/>
          </p:grpSpPr>
          <p:sp>
            <p:nvSpPr>
              <p:cNvPr id="284" name="Freeform 314"/>
              <p:cNvSpPr/>
              <p:nvPr/>
            </p:nvSpPr>
            <p:spPr bwMode="auto">
              <a:xfrm>
                <a:off x="98800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5" name="Freeform 316"/>
              <p:cNvSpPr/>
              <p:nvPr/>
            </p:nvSpPr>
            <p:spPr bwMode="auto">
              <a:xfrm flipH="1">
                <a:off x="976279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94" name="Group 197"/>
          <p:cNvGrpSpPr/>
          <p:nvPr/>
        </p:nvGrpSpPr>
        <p:grpSpPr>
          <a:xfrm flipH="1">
            <a:off x="4478639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95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6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7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8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9" name="Group 244"/>
          <p:cNvGrpSpPr/>
          <p:nvPr/>
        </p:nvGrpSpPr>
        <p:grpSpPr>
          <a:xfrm flipH="1">
            <a:off x="4364891" y="2383100"/>
            <a:ext cx="713303" cy="2402726"/>
            <a:chOff x="4221011" y="2929302"/>
            <a:chExt cx="764932" cy="2401122"/>
          </a:xfrm>
          <a:solidFill>
            <a:schemeClr val="bg1"/>
          </a:solidFill>
        </p:grpSpPr>
        <p:sp>
          <p:nvSpPr>
            <p:cNvPr id="300" name="Rectangle 245"/>
            <p:cNvSpPr>
              <a:spLocks noChangeArrowheads="1"/>
            </p:cNvSpPr>
            <p:nvPr/>
          </p:nvSpPr>
          <p:spPr bwMode="auto">
            <a:xfrm>
              <a:off x="4348600" y="3227098"/>
              <a:ext cx="509757" cy="183288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1" name="Freeform 246"/>
            <p:cNvSpPr/>
            <p:nvPr/>
          </p:nvSpPr>
          <p:spPr bwMode="auto">
            <a:xfrm>
              <a:off x="4348601" y="2929302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0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30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306" name="Group 192"/>
          <p:cNvGrpSpPr/>
          <p:nvPr/>
        </p:nvGrpSpPr>
        <p:grpSpPr>
          <a:xfrm flipH="1">
            <a:off x="5942434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307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8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0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1" name="Group 237"/>
          <p:cNvGrpSpPr/>
          <p:nvPr/>
        </p:nvGrpSpPr>
        <p:grpSpPr>
          <a:xfrm flipH="1">
            <a:off x="5818553" y="2675317"/>
            <a:ext cx="713303" cy="2110514"/>
            <a:chOff x="2849704" y="3030820"/>
            <a:chExt cx="764932" cy="2109104"/>
          </a:xfrm>
          <a:solidFill>
            <a:schemeClr val="bg1"/>
          </a:solidFill>
        </p:grpSpPr>
        <p:sp>
          <p:nvSpPr>
            <p:cNvPr id="312" name="Rectangle 238"/>
            <p:cNvSpPr>
              <a:spLocks noChangeArrowheads="1"/>
            </p:cNvSpPr>
            <p:nvPr/>
          </p:nvSpPr>
          <p:spPr bwMode="auto">
            <a:xfrm>
              <a:off x="2977291" y="3304098"/>
              <a:ext cx="509757" cy="1565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3" name="Freeform 239"/>
            <p:cNvSpPr/>
            <p:nvPr/>
          </p:nvSpPr>
          <p:spPr bwMode="auto">
            <a:xfrm>
              <a:off x="2977293" y="3030820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14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315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6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7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321" name="文本框 758"/>
          <p:cNvSpPr txBox="1"/>
          <p:nvPr/>
        </p:nvSpPr>
        <p:spPr>
          <a:xfrm flipH="1">
            <a:off x="9328482" y="1492972"/>
            <a:ext cx="1663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淘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京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东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拼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多多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华为商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城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唯品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会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手机天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猫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07. Vivo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官网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闲鱼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小米商城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苏宁易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75520" y="5351737"/>
            <a:ext cx="570295" cy="570295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1" name="椭圆 330"/>
          <p:cNvSpPr/>
          <p:nvPr/>
        </p:nvSpPr>
        <p:spPr>
          <a:xfrm>
            <a:off x="2460442" y="5351737"/>
            <a:ext cx="570295" cy="57029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2" name="椭圆 331"/>
          <p:cNvSpPr/>
          <p:nvPr/>
        </p:nvSpPr>
        <p:spPr>
          <a:xfrm>
            <a:off x="3145364" y="5351737"/>
            <a:ext cx="570295" cy="57029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3" name="椭圆 332"/>
          <p:cNvSpPr/>
          <p:nvPr/>
        </p:nvSpPr>
        <p:spPr>
          <a:xfrm>
            <a:off x="3830286" y="5351737"/>
            <a:ext cx="570295" cy="570295"/>
          </a:xfrm>
          <a:prstGeom prst="ellipse">
            <a:avLst/>
          </a:prstGeom>
          <a:blipFill dpi="0" rotWithShape="1">
            <a:blip r:embed="rId4"/>
            <a:srcRect/>
            <a:stretch>
              <a:fillRect l="-2000" t="-14000" r="-15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4" name="椭圆 333"/>
          <p:cNvSpPr/>
          <p:nvPr/>
        </p:nvSpPr>
        <p:spPr>
          <a:xfrm>
            <a:off x="6569974" y="5351737"/>
            <a:ext cx="570295" cy="57029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5" name="椭圆 334"/>
          <p:cNvSpPr/>
          <p:nvPr/>
        </p:nvSpPr>
        <p:spPr>
          <a:xfrm>
            <a:off x="5885052" y="5351737"/>
            <a:ext cx="570295" cy="570295"/>
          </a:xfrm>
          <a:prstGeom prst="ellipse">
            <a:avLst/>
          </a:prstGeom>
          <a:blipFill dpi="0" rotWithShape="1">
            <a:blip r:embed="rId6"/>
            <a:srcRect/>
            <a:stretch>
              <a:fillRect l="-7000" t="-6000" r="-8000" b="-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6" name="椭圆 335"/>
          <p:cNvSpPr/>
          <p:nvPr/>
        </p:nvSpPr>
        <p:spPr>
          <a:xfrm>
            <a:off x="5200130" y="5351737"/>
            <a:ext cx="570295" cy="570295"/>
          </a:xfrm>
          <a:prstGeom prst="ellipse">
            <a:avLst/>
          </a:prstGeom>
          <a:blipFill dpi="0" rotWithShape="1">
            <a:blip r:embed="rId7"/>
            <a:srcRect/>
            <a:stretch>
              <a:fillRect l="-1000" r="-3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" name="椭圆 336"/>
          <p:cNvSpPr/>
          <p:nvPr/>
        </p:nvSpPr>
        <p:spPr>
          <a:xfrm>
            <a:off x="4515208" y="5351737"/>
            <a:ext cx="570295" cy="570295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8" name="椭圆 337"/>
          <p:cNvSpPr/>
          <p:nvPr/>
        </p:nvSpPr>
        <p:spPr>
          <a:xfrm>
            <a:off x="7939817" y="5351737"/>
            <a:ext cx="570295" cy="570295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9" name="椭圆 338"/>
          <p:cNvSpPr/>
          <p:nvPr/>
        </p:nvSpPr>
        <p:spPr>
          <a:xfrm>
            <a:off x="7254896" y="5351737"/>
            <a:ext cx="570295" cy="570295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活跃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的场所分析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8" name="任意多边形 27"/>
          <p:cNvSpPr/>
          <p:nvPr/>
        </p:nvSpPr>
        <p:spPr>
          <a:xfrm rot="17474072">
            <a:off x="400532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25575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 rot="17474072">
            <a:off x="778433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034766" y="1942172"/>
            <a:ext cx="2089590" cy="208958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任意多边形 31"/>
          <p:cNvSpPr/>
          <p:nvPr/>
        </p:nvSpPr>
        <p:spPr>
          <a:xfrm rot="17474072">
            <a:off x="1156334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8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81377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9596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活跃的购物场所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7497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活跃的高端酒店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853988" y="2899313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活跃的体育场所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Picture 2" descr="D:\2018 设计制作\大数据标签ppt\PPT老\tubiao\超市购物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19536" y="2065178"/>
            <a:ext cx="764380" cy="783489"/>
          </a:xfrm>
          <a:prstGeom prst="rect">
            <a:avLst/>
          </a:prstGeom>
          <a:noFill/>
        </p:spPr>
      </p:pic>
      <p:pic>
        <p:nvPicPr>
          <p:cNvPr id="15" name="Picture 3" descr="D:\2018 设计制作\大数据标签ppt\PPT老\tubiao\体育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2682" y="2083939"/>
            <a:ext cx="857598" cy="879037"/>
          </a:xfrm>
          <a:prstGeom prst="rect">
            <a:avLst/>
          </a:prstGeom>
          <a:noFill/>
        </p:spPr>
      </p:pic>
      <p:pic>
        <p:nvPicPr>
          <p:cNvPr id="16" name="Picture 4" descr="D:\2018 设计制作\大数据标签ppt\PPT老\tubiao\旅馆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5616681" y="2055267"/>
            <a:ext cx="885568" cy="907707"/>
          </a:xfrm>
          <a:prstGeom prst="rect">
            <a:avLst/>
          </a:prstGeom>
          <a:noFill/>
        </p:spPr>
      </p:pic>
      <p:sp>
        <p:nvSpPr>
          <p:cNvPr id="19" name="TextBox 17"/>
          <p:cNvSpPr txBox="1"/>
          <p:nvPr/>
        </p:nvSpPr>
        <p:spPr>
          <a:xfrm>
            <a:off x="1411266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23.2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8951158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5.6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9223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1.9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476592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人群中平时喜欢去购物场所较多，高端酒店包含四星和五星级酒店。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 117"/>
          <p:cNvSpPr/>
          <p:nvPr/>
        </p:nvSpPr>
        <p:spPr>
          <a:xfrm rot="17474072">
            <a:off x="1848978" y="4489295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62635" y="949926"/>
            <a:ext cx="308040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酒店品牌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9244" y="3936198"/>
            <a:ext cx="354718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金融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保险品牌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TOP10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线下消费品牌偏好分析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99" name="任意多边形 98"/>
          <p:cNvSpPr/>
          <p:nvPr/>
        </p:nvSpPr>
        <p:spPr>
          <a:xfrm rot="17474072">
            <a:off x="6966876" y="5059390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任意多边形 99"/>
          <p:cNvSpPr/>
          <p:nvPr/>
        </p:nvSpPr>
        <p:spPr>
          <a:xfrm rot="17474072">
            <a:off x="8031523" y="5126723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任意多边形 100"/>
          <p:cNvSpPr/>
          <p:nvPr/>
        </p:nvSpPr>
        <p:spPr>
          <a:xfrm rot="17474072">
            <a:off x="9092035" y="5166478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任意多边形 101"/>
          <p:cNvSpPr/>
          <p:nvPr/>
        </p:nvSpPr>
        <p:spPr>
          <a:xfrm rot="17474072">
            <a:off x="10102617" y="5203383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任意多边形 102"/>
          <p:cNvSpPr/>
          <p:nvPr/>
        </p:nvSpPr>
        <p:spPr>
          <a:xfrm rot="17474072">
            <a:off x="10842488" y="5509351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" name="任意多边形 103"/>
          <p:cNvSpPr/>
          <p:nvPr/>
        </p:nvSpPr>
        <p:spPr>
          <a:xfrm rot="17474072">
            <a:off x="6019578" y="5042649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任意多边形 104"/>
          <p:cNvSpPr/>
          <p:nvPr/>
        </p:nvSpPr>
        <p:spPr>
          <a:xfrm rot="17474072">
            <a:off x="4887235" y="4970610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 105"/>
          <p:cNvSpPr/>
          <p:nvPr/>
        </p:nvSpPr>
        <p:spPr>
          <a:xfrm rot="17474072">
            <a:off x="2965005" y="4838011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任意多边形 106"/>
          <p:cNvSpPr/>
          <p:nvPr/>
        </p:nvSpPr>
        <p:spPr>
          <a:xfrm rot="17474072">
            <a:off x="3837284" y="4925406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8" name="流程图: 过程 107"/>
          <p:cNvSpPr/>
          <p:nvPr/>
        </p:nvSpPr>
        <p:spPr>
          <a:xfrm>
            <a:off x="1240209" y="4638630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流程图: 过程 108"/>
          <p:cNvSpPr/>
          <p:nvPr/>
        </p:nvSpPr>
        <p:spPr>
          <a:xfrm>
            <a:off x="2256554" y="4846780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流程图: 过程 109"/>
          <p:cNvSpPr/>
          <p:nvPr/>
        </p:nvSpPr>
        <p:spPr>
          <a:xfrm>
            <a:off x="3272899" y="5116422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流程图: 过程 110"/>
          <p:cNvSpPr/>
          <p:nvPr/>
        </p:nvSpPr>
        <p:spPr>
          <a:xfrm>
            <a:off x="4289245" y="5248395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流程图: 过程 111"/>
          <p:cNvSpPr/>
          <p:nvPr/>
        </p:nvSpPr>
        <p:spPr>
          <a:xfrm>
            <a:off x="5305589" y="5396627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流程图: 过程 112"/>
          <p:cNvSpPr/>
          <p:nvPr/>
        </p:nvSpPr>
        <p:spPr>
          <a:xfrm>
            <a:off x="6321074" y="5471522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流程图: 过程 113"/>
          <p:cNvSpPr/>
          <p:nvPr/>
        </p:nvSpPr>
        <p:spPr>
          <a:xfrm>
            <a:off x="7336303" y="5571653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流程图: 过程 114"/>
          <p:cNvSpPr/>
          <p:nvPr/>
        </p:nvSpPr>
        <p:spPr>
          <a:xfrm>
            <a:off x="8351788" y="5653698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流程图: 过程 115"/>
          <p:cNvSpPr/>
          <p:nvPr/>
        </p:nvSpPr>
        <p:spPr>
          <a:xfrm>
            <a:off x="9361038" y="5677749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流程图: 过程 116"/>
          <p:cNvSpPr/>
          <p:nvPr/>
        </p:nvSpPr>
        <p:spPr>
          <a:xfrm>
            <a:off x="10376523" y="5790331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 118"/>
          <p:cNvSpPr/>
          <p:nvPr/>
        </p:nvSpPr>
        <p:spPr>
          <a:xfrm rot="17474072">
            <a:off x="1848978" y="1464959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任意多边形 119"/>
          <p:cNvSpPr/>
          <p:nvPr/>
        </p:nvSpPr>
        <p:spPr>
          <a:xfrm rot="17474072">
            <a:off x="6966876" y="2035054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任意多边形 120"/>
          <p:cNvSpPr/>
          <p:nvPr/>
        </p:nvSpPr>
        <p:spPr>
          <a:xfrm rot="17474072">
            <a:off x="8031523" y="2102387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任意多边形 121"/>
          <p:cNvSpPr/>
          <p:nvPr/>
        </p:nvSpPr>
        <p:spPr>
          <a:xfrm rot="17474072">
            <a:off x="9092035" y="2142142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任意多边形 122"/>
          <p:cNvSpPr/>
          <p:nvPr/>
        </p:nvSpPr>
        <p:spPr>
          <a:xfrm rot="17474072">
            <a:off x="10102617" y="2179047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任意多边形 123"/>
          <p:cNvSpPr/>
          <p:nvPr/>
        </p:nvSpPr>
        <p:spPr>
          <a:xfrm rot="17474072">
            <a:off x="10842488" y="2485015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任意多边形 124"/>
          <p:cNvSpPr/>
          <p:nvPr/>
        </p:nvSpPr>
        <p:spPr>
          <a:xfrm rot="17474072">
            <a:off x="6019578" y="2018313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6" name="任意多边形 125"/>
          <p:cNvSpPr/>
          <p:nvPr/>
        </p:nvSpPr>
        <p:spPr>
          <a:xfrm rot="17474072">
            <a:off x="4887235" y="1946274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任意多边形 126"/>
          <p:cNvSpPr/>
          <p:nvPr/>
        </p:nvSpPr>
        <p:spPr>
          <a:xfrm rot="17474072">
            <a:off x="2965005" y="1813675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任意多边形 127"/>
          <p:cNvSpPr/>
          <p:nvPr/>
        </p:nvSpPr>
        <p:spPr>
          <a:xfrm rot="17474072">
            <a:off x="3837284" y="1901070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流程图: 过程 128"/>
          <p:cNvSpPr/>
          <p:nvPr/>
        </p:nvSpPr>
        <p:spPr>
          <a:xfrm>
            <a:off x="1240209" y="1614294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流程图: 过程 129"/>
          <p:cNvSpPr/>
          <p:nvPr/>
        </p:nvSpPr>
        <p:spPr>
          <a:xfrm>
            <a:off x="2256554" y="1822444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流程图: 过程 130"/>
          <p:cNvSpPr/>
          <p:nvPr/>
        </p:nvSpPr>
        <p:spPr>
          <a:xfrm>
            <a:off x="3272899" y="2092086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流程图: 过程 131"/>
          <p:cNvSpPr/>
          <p:nvPr/>
        </p:nvSpPr>
        <p:spPr>
          <a:xfrm>
            <a:off x="4289245" y="2224059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流程图: 过程 132"/>
          <p:cNvSpPr/>
          <p:nvPr/>
        </p:nvSpPr>
        <p:spPr>
          <a:xfrm>
            <a:off x="5305589" y="2372291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流程图: 过程 133"/>
          <p:cNvSpPr/>
          <p:nvPr/>
        </p:nvSpPr>
        <p:spPr>
          <a:xfrm>
            <a:off x="6321074" y="2447186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流程图: 过程 134"/>
          <p:cNvSpPr/>
          <p:nvPr/>
        </p:nvSpPr>
        <p:spPr>
          <a:xfrm>
            <a:off x="7336303" y="2547317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流程图: 过程 135"/>
          <p:cNvSpPr/>
          <p:nvPr/>
        </p:nvSpPr>
        <p:spPr>
          <a:xfrm>
            <a:off x="8351788" y="2629362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7" name="流程图: 过程 136"/>
          <p:cNvSpPr/>
          <p:nvPr/>
        </p:nvSpPr>
        <p:spPr>
          <a:xfrm>
            <a:off x="9361038" y="2653413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8" name="流程图: 过程 137"/>
          <p:cNvSpPr/>
          <p:nvPr/>
        </p:nvSpPr>
        <p:spPr>
          <a:xfrm>
            <a:off x="10376523" y="2765995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74734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48321" y="6302077"/>
            <a:ext cx="721476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农业银行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238764" y="6302077"/>
            <a:ext cx="763009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建设银行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294647" y="6302077"/>
            <a:ext cx="98777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中国人保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PICC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178141" y="6302077"/>
            <a:ext cx="10174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中国人寿保险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366439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04120" y="6302077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邮政储蓄银行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266646" y="6302077"/>
            <a:ext cx="719410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招商银行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343334" y="6302077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太平洋保险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0407678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工商银行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179275" y="3182779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维也纳酒店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236189" y="3182779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城市便捷酒店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214736" y="3182779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汉庭酒店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292092" y="3182779"/>
            <a:ext cx="83869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99旅馆连锁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28161" y="3182779"/>
            <a:ext cx="931665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Hilton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希尔顿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334709" y="3182779"/>
            <a:ext cx="87556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Marriott万豪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10265" y="3182779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布丁酒店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327637" y="3182779"/>
            <a:ext cx="732893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桔子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水晶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273730" y="3182779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格林豪泰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486303" y="3182779"/>
            <a:ext cx="441146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如家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线下消费品类偏好分析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91142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餐饮类型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469184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娱乐休闲类型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TOP10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493" name="文本框 492"/>
          <p:cNvSpPr txBox="1"/>
          <p:nvPr/>
        </p:nvSpPr>
        <p:spPr>
          <a:xfrm>
            <a:off x="8472264" y="755486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健身场馆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5793" y="1415456"/>
            <a:ext cx="2367173" cy="5444735"/>
            <a:chOff x="1039603" y="1455167"/>
            <a:chExt cx="2367173" cy="5444735"/>
          </a:xfrm>
        </p:grpSpPr>
        <p:grpSp>
          <p:nvGrpSpPr>
            <p:cNvPr id="343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4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4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8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9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0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51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5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4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58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6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61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7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7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77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78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9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84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85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86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7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8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8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9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92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3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19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20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62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23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14" name="组合 713"/>
          <p:cNvGrpSpPr/>
          <p:nvPr/>
        </p:nvGrpSpPr>
        <p:grpSpPr>
          <a:xfrm>
            <a:off x="4967010" y="1415456"/>
            <a:ext cx="2367173" cy="5444735"/>
            <a:chOff x="1039603" y="1455167"/>
            <a:chExt cx="2367173" cy="5444735"/>
          </a:xfrm>
        </p:grpSpPr>
        <p:grpSp>
          <p:nvGrpSpPr>
            <p:cNvPr id="715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3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4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1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1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18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19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9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0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20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1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7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8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22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3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24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5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3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4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26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7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41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2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2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3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30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31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7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32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33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6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34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55" name="组合 754"/>
          <p:cNvGrpSpPr/>
          <p:nvPr/>
        </p:nvGrpSpPr>
        <p:grpSpPr>
          <a:xfrm>
            <a:off x="8788226" y="1415456"/>
            <a:ext cx="2367173" cy="5444735"/>
            <a:chOff x="1039603" y="1455167"/>
            <a:chExt cx="2367173" cy="5444735"/>
          </a:xfrm>
        </p:grpSpPr>
        <p:grpSp>
          <p:nvGrpSpPr>
            <p:cNvPr id="756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57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58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2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59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60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90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1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61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62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88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9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63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6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6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7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65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66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4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5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67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68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69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70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71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72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8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9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73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74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6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7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75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22" name="文本框 56"/>
          <p:cNvSpPr txBox="1"/>
          <p:nvPr/>
        </p:nvSpPr>
        <p:spPr>
          <a:xfrm>
            <a:off x="1145790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烧烤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烤肉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火锅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川湘菜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咖啡酒吧茶馆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海鲜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甜品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>
              <a:lnSpc>
                <a:spcPts val="43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日韩料理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东北菜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香锅烤鱼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6" name="文本框 56"/>
          <p:cNvSpPr txBox="1"/>
          <p:nvPr/>
        </p:nvSpPr>
        <p:spPr>
          <a:xfrm>
            <a:off x="4947474" y="1150757"/>
            <a:ext cx="2367175" cy="615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01.KTV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棋牌室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电影院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景区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农家乐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公园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彩票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>
              <a:lnSpc>
                <a:spcPts val="4300"/>
              </a:lnSpc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滑雪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冰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场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温泉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>
              <a:lnSpc>
                <a:spcPts val="4300"/>
              </a:lnSpc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7" name="文本框 56"/>
          <p:cNvSpPr txBox="1"/>
          <p:nvPr/>
        </p:nvSpPr>
        <p:spPr>
          <a:xfrm>
            <a:off x="8788224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健身房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跆拳道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台球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高尔夫球场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游泳馆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羽毛球场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乒乓球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篮球场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足球场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9783" y="2683710"/>
            <a:ext cx="2211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根据用户的线上和线下的消费行为分析，人群具备以下消费特征：</a:t>
            </a:r>
            <a:endParaRPr kumimoji="1"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683710"/>
            <a:ext cx="668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平时爱逛街购物。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教育培训的需求较强。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喜欢烧烤、火锅以外、平时还偏好甜品店和咖啡酒吧茶馆等轻餐饮类业态消费，酒店偏好以经济连锁型为主。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消费特征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73016"/>
            <a:ext cx="12192000" cy="3284984"/>
          </a:xfrm>
          <a:prstGeom prst="rect">
            <a:avLst/>
          </a:prstGeom>
          <a:blipFill dpi="0" rotWithShape="1">
            <a:blip r:embed="rId1"/>
            <a:srcRect/>
            <a:stretch>
              <a:fillRect l="-6000" r="-9000" b="-6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7474072">
            <a:off x="6830343" y="1831157"/>
            <a:ext cx="2812895" cy="4333962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1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98433" y="1705788"/>
            <a:ext cx="2854859" cy="285485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7968" y="2276872"/>
            <a:ext cx="995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4382888" y="3487501"/>
            <a:ext cx="328594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万象城到</a:t>
            </a: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</a:t>
            </a:r>
            <a:endParaRPr lang="en-US" altLang="zh-CN" sz="24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7743" y="4013959"/>
            <a:ext cx="2236511" cy="136680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0176" y="4012614"/>
            <a:ext cx="2134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周末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出游、娱乐和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购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物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出行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方式分析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旅游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城市偏好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住宿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酒店类型和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景点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分析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4" y="1628800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出行</a:t>
            </a:r>
            <a:endParaRPr kumimoji="0" lang="en-US" altLang="zh-CN" sz="8000" b="0" i="0" u="none" strike="noStrike" kern="1200" cap="none" spc="0" normalizeH="0" baseline="0" noProof="0" dirty="0" smtClean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偏好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4.5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周末出游、娱乐、购物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518484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人群中平时喜欢去购物场所购物的较多，其次是选择去娱乐休闲场所，如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KTV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、电影院等。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sp>
        <p:nvSpPr>
          <p:cNvPr id="45" name="文本框 39"/>
          <p:cNvSpPr txBox="1"/>
          <p:nvPr/>
        </p:nvSpPr>
        <p:spPr>
          <a:xfrm>
            <a:off x="1891757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周末出游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6" name="文本框 39"/>
          <p:cNvSpPr txBox="1"/>
          <p:nvPr/>
        </p:nvSpPr>
        <p:spPr>
          <a:xfrm>
            <a:off x="5053981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周末娱乐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7" name="文本框 39"/>
          <p:cNvSpPr txBox="1"/>
          <p:nvPr/>
        </p:nvSpPr>
        <p:spPr>
          <a:xfrm>
            <a:off x="8099739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周末购物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任意多边形 26"/>
          <p:cNvSpPr/>
          <p:nvPr/>
        </p:nvSpPr>
        <p:spPr>
          <a:xfrm rot="17474072">
            <a:off x="10693242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6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任意多边形 27"/>
          <p:cNvSpPr/>
          <p:nvPr/>
        </p:nvSpPr>
        <p:spPr>
          <a:xfrm rot="17474072">
            <a:off x="7533154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任意多边形 28"/>
          <p:cNvSpPr/>
          <p:nvPr/>
        </p:nvSpPr>
        <p:spPr>
          <a:xfrm rot="17474072">
            <a:off x="4458282" y="1542819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192124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弧形 32"/>
          <p:cNvSpPr/>
          <p:nvPr/>
        </p:nvSpPr>
        <p:spPr>
          <a:xfrm>
            <a:off x="2111745" y="2332365"/>
            <a:ext cx="1752600" cy="1752600"/>
          </a:xfrm>
          <a:prstGeom prst="arc">
            <a:avLst>
              <a:gd name="adj1" fmla="val 10633019"/>
              <a:gd name="adj2" fmla="val 11553192"/>
            </a:avLst>
          </a:prstGeom>
          <a:ln w="152400" cap="rnd">
            <a:solidFill>
              <a:schemeClr val="bg2">
                <a:lumMod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23592" y="290675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D91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2.1%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8D91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1" name="同心圆 50"/>
          <p:cNvSpPr/>
          <p:nvPr/>
        </p:nvSpPr>
        <p:spPr>
          <a:xfrm>
            <a:off x="503872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弧形 51"/>
          <p:cNvSpPr/>
          <p:nvPr/>
        </p:nvSpPr>
        <p:spPr>
          <a:xfrm>
            <a:off x="5229225" y="2332365"/>
            <a:ext cx="1752600" cy="1752600"/>
          </a:xfrm>
          <a:prstGeom prst="arc">
            <a:avLst>
              <a:gd name="adj1" fmla="val 10817247"/>
              <a:gd name="adj2" fmla="val 12848249"/>
            </a:avLst>
          </a:prstGeom>
          <a:ln w="152400" cap="rnd">
            <a:solidFill>
              <a:srgbClr val="F36639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519936" y="290675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D91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6.7%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8D91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815620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弧形 54"/>
          <p:cNvSpPr/>
          <p:nvPr/>
        </p:nvSpPr>
        <p:spPr>
          <a:xfrm>
            <a:off x="8346705" y="2332365"/>
            <a:ext cx="1752600" cy="1752600"/>
          </a:xfrm>
          <a:prstGeom prst="arc">
            <a:avLst>
              <a:gd name="adj1" fmla="val 7616233"/>
              <a:gd name="adj2" fmla="val 11459133"/>
            </a:avLst>
          </a:prstGeom>
          <a:ln w="152400" cap="rnd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512134" y="290675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D91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14.4%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8D91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17474072">
            <a:off x="7302328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17474072">
            <a:off x="5825354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4.5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工作日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节假日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出行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方式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工作日和节假日选择单车出行的占比较高。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5145328" y="1478248"/>
            <a:ext cx="694582" cy="694582"/>
          </a:xfrm>
          <a:prstGeom prst="ellipse">
            <a:avLst/>
          </a:prstGeom>
          <a:solidFill>
            <a:srgbClr val="40404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6583008" y="1478248"/>
            <a:ext cx="694582" cy="694582"/>
          </a:xfrm>
          <a:prstGeom prst="ellipse">
            <a:avLst/>
          </a:prstGeom>
          <a:solidFill>
            <a:srgbClr val="F366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8" name="TextBox 41"/>
          <p:cNvSpPr txBox="1"/>
          <p:nvPr/>
        </p:nvSpPr>
        <p:spPr>
          <a:xfrm>
            <a:off x="6546141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节假日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9" name="TextBox 42"/>
          <p:cNvSpPr txBox="1"/>
          <p:nvPr/>
        </p:nvSpPr>
        <p:spPr>
          <a:xfrm>
            <a:off x="3389509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02" name="Object 6">
            <a:hlinkClick r:id="" action="ppaction://ole?verb=0"/>
          </p:cNvPr>
          <p:cNvGraphicFramePr/>
          <p:nvPr/>
        </p:nvGraphicFramePr>
        <p:xfrm>
          <a:off x="1022018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0" name="Object 14">
            <a:hlinkClick r:id="" action="ppaction://ole?verb=0"/>
          </p:cNvPr>
          <p:cNvGraphicFramePr/>
          <p:nvPr/>
        </p:nvGraphicFramePr>
        <p:xfrm>
          <a:off x="6456040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1" name="TextBox 41"/>
          <p:cNvSpPr txBox="1"/>
          <p:nvPr/>
        </p:nvSpPr>
        <p:spPr>
          <a:xfrm>
            <a:off x="5743876" y="2708572"/>
            <a:ext cx="900125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打车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公共交通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单车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火车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驾车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2" name="labor-day_128908"/>
          <p:cNvSpPr>
            <a:spLocks noChangeAspect="1"/>
          </p:cNvSpPr>
          <p:nvPr/>
        </p:nvSpPr>
        <p:spPr bwMode="auto">
          <a:xfrm>
            <a:off x="6717379" y="1612915"/>
            <a:ext cx="425841" cy="425248"/>
          </a:xfrm>
          <a:custGeom>
            <a:avLst/>
            <a:gdLst>
              <a:gd name="connsiteX0" fmla="*/ 387172 w 608415"/>
              <a:gd name="connsiteY0" fmla="*/ 312670 h 607568"/>
              <a:gd name="connsiteX1" fmla="*/ 360743 w 608415"/>
              <a:gd name="connsiteY1" fmla="*/ 317579 h 607568"/>
              <a:gd name="connsiteX2" fmla="*/ 322484 w 608415"/>
              <a:gd name="connsiteY2" fmla="*/ 363759 h 607568"/>
              <a:gd name="connsiteX3" fmla="*/ 339385 w 608415"/>
              <a:gd name="connsiteY3" fmla="*/ 413928 h 607568"/>
              <a:gd name="connsiteX4" fmla="*/ 452474 w 608415"/>
              <a:gd name="connsiteY4" fmla="*/ 421446 h 607568"/>
              <a:gd name="connsiteX5" fmla="*/ 428504 w 608415"/>
              <a:gd name="connsiteY5" fmla="*/ 328472 h 607568"/>
              <a:gd name="connsiteX6" fmla="*/ 387172 w 608415"/>
              <a:gd name="connsiteY6" fmla="*/ 312670 h 607568"/>
              <a:gd name="connsiteX7" fmla="*/ 375818 w 608415"/>
              <a:gd name="connsiteY7" fmla="*/ 271495 h 607568"/>
              <a:gd name="connsiteX8" fmla="*/ 457084 w 608415"/>
              <a:gd name="connsiteY8" fmla="*/ 298248 h 607568"/>
              <a:gd name="connsiteX9" fmla="*/ 494114 w 608415"/>
              <a:gd name="connsiteY9" fmla="*/ 382477 h 607568"/>
              <a:gd name="connsiteX10" fmla="*/ 495036 w 608415"/>
              <a:gd name="connsiteY10" fmla="*/ 410860 h 607568"/>
              <a:gd name="connsiteX11" fmla="*/ 512706 w 608415"/>
              <a:gd name="connsiteY11" fmla="*/ 405030 h 607568"/>
              <a:gd name="connsiteX12" fmla="*/ 539442 w 608415"/>
              <a:gd name="connsiteY12" fmla="*/ 417303 h 607568"/>
              <a:gd name="connsiteX13" fmla="*/ 526996 w 608415"/>
              <a:gd name="connsiteY13" fmla="*/ 443999 h 607568"/>
              <a:gd name="connsiteX14" fmla="*/ 490273 w 608415"/>
              <a:gd name="connsiteY14" fmla="*/ 455199 h 607568"/>
              <a:gd name="connsiteX15" fmla="*/ 473525 w 608415"/>
              <a:gd name="connsiteY15" fmla="*/ 521170 h 607568"/>
              <a:gd name="connsiteX16" fmla="*/ 453703 w 608415"/>
              <a:gd name="connsiteY16" fmla="*/ 535592 h 607568"/>
              <a:gd name="connsiteX17" fmla="*/ 447250 w 608415"/>
              <a:gd name="connsiteY17" fmla="*/ 534518 h 607568"/>
              <a:gd name="connsiteX18" fmla="*/ 433882 w 608415"/>
              <a:gd name="connsiteY18" fmla="*/ 508283 h 607568"/>
              <a:gd name="connsiteX19" fmla="*/ 445867 w 608415"/>
              <a:gd name="connsiteY19" fmla="*/ 464711 h 607568"/>
              <a:gd name="connsiteX20" fmla="*/ 314340 w 608415"/>
              <a:gd name="connsiteY20" fmla="*/ 447067 h 607568"/>
              <a:gd name="connsiteX21" fmla="*/ 280997 w 608415"/>
              <a:gd name="connsiteY21" fmla="*/ 360691 h 607568"/>
              <a:gd name="connsiteX22" fmla="*/ 345685 w 608415"/>
              <a:gd name="connsiteY22" fmla="*/ 278763 h 607568"/>
              <a:gd name="connsiteX23" fmla="*/ 375818 w 608415"/>
              <a:gd name="connsiteY23" fmla="*/ 271495 h 607568"/>
              <a:gd name="connsiteX24" fmla="*/ 41636 w 608415"/>
              <a:gd name="connsiteY24" fmla="*/ 253920 h 607568"/>
              <a:gd name="connsiteX25" fmla="*/ 41636 w 608415"/>
              <a:gd name="connsiteY25" fmla="*/ 565989 h 607568"/>
              <a:gd name="connsiteX26" fmla="*/ 566779 w 608415"/>
              <a:gd name="connsiteY26" fmla="*/ 565989 h 607568"/>
              <a:gd name="connsiteX27" fmla="*/ 566779 w 608415"/>
              <a:gd name="connsiteY27" fmla="*/ 253920 h 607568"/>
              <a:gd name="connsiteX28" fmla="*/ 41636 w 608415"/>
              <a:gd name="connsiteY28" fmla="*/ 112308 h 607568"/>
              <a:gd name="connsiteX29" fmla="*/ 41636 w 608415"/>
              <a:gd name="connsiteY29" fmla="*/ 212189 h 607568"/>
              <a:gd name="connsiteX30" fmla="*/ 566779 w 608415"/>
              <a:gd name="connsiteY30" fmla="*/ 212189 h 607568"/>
              <a:gd name="connsiteX31" fmla="*/ 566779 w 608415"/>
              <a:gd name="connsiteY31" fmla="*/ 112308 h 607568"/>
              <a:gd name="connsiteX32" fmla="*/ 537587 w 608415"/>
              <a:gd name="connsiteY32" fmla="*/ 112308 h 607568"/>
              <a:gd name="connsiteX33" fmla="*/ 537587 w 608415"/>
              <a:gd name="connsiteY33" fmla="*/ 162325 h 607568"/>
              <a:gd name="connsiteX34" fmla="*/ 516692 w 608415"/>
              <a:gd name="connsiteY34" fmla="*/ 183038 h 607568"/>
              <a:gd name="connsiteX35" fmla="*/ 495951 w 608415"/>
              <a:gd name="connsiteY35" fmla="*/ 162325 h 607568"/>
              <a:gd name="connsiteX36" fmla="*/ 495951 w 608415"/>
              <a:gd name="connsiteY36" fmla="*/ 112308 h 607568"/>
              <a:gd name="connsiteX37" fmla="*/ 112464 w 608415"/>
              <a:gd name="connsiteY37" fmla="*/ 112308 h 607568"/>
              <a:gd name="connsiteX38" fmla="*/ 112464 w 608415"/>
              <a:gd name="connsiteY38" fmla="*/ 162325 h 607568"/>
              <a:gd name="connsiteX39" fmla="*/ 91723 w 608415"/>
              <a:gd name="connsiteY39" fmla="*/ 183038 h 607568"/>
              <a:gd name="connsiteX40" fmla="*/ 70828 w 608415"/>
              <a:gd name="connsiteY40" fmla="*/ 162325 h 607568"/>
              <a:gd name="connsiteX41" fmla="*/ 70828 w 608415"/>
              <a:gd name="connsiteY41" fmla="*/ 112308 h 607568"/>
              <a:gd name="connsiteX42" fmla="*/ 91723 w 608415"/>
              <a:gd name="connsiteY42" fmla="*/ 0 h 607568"/>
              <a:gd name="connsiteX43" fmla="*/ 112464 w 608415"/>
              <a:gd name="connsiteY43" fmla="*/ 20866 h 607568"/>
              <a:gd name="connsiteX44" fmla="*/ 112464 w 608415"/>
              <a:gd name="connsiteY44" fmla="*/ 70730 h 607568"/>
              <a:gd name="connsiteX45" fmla="*/ 495951 w 608415"/>
              <a:gd name="connsiteY45" fmla="*/ 70730 h 607568"/>
              <a:gd name="connsiteX46" fmla="*/ 495951 w 608415"/>
              <a:gd name="connsiteY46" fmla="*/ 20866 h 607568"/>
              <a:gd name="connsiteX47" fmla="*/ 516692 w 608415"/>
              <a:gd name="connsiteY47" fmla="*/ 0 h 607568"/>
              <a:gd name="connsiteX48" fmla="*/ 537587 w 608415"/>
              <a:gd name="connsiteY48" fmla="*/ 20866 h 607568"/>
              <a:gd name="connsiteX49" fmla="*/ 537587 w 608415"/>
              <a:gd name="connsiteY49" fmla="*/ 70730 h 607568"/>
              <a:gd name="connsiteX50" fmla="*/ 587520 w 608415"/>
              <a:gd name="connsiteY50" fmla="*/ 70730 h 607568"/>
              <a:gd name="connsiteX51" fmla="*/ 608415 w 608415"/>
              <a:gd name="connsiteY51" fmla="*/ 91595 h 607568"/>
              <a:gd name="connsiteX52" fmla="*/ 608415 w 608415"/>
              <a:gd name="connsiteY52" fmla="*/ 586702 h 607568"/>
              <a:gd name="connsiteX53" fmla="*/ 587520 w 608415"/>
              <a:gd name="connsiteY53" fmla="*/ 607568 h 607568"/>
              <a:gd name="connsiteX54" fmla="*/ 20895 w 608415"/>
              <a:gd name="connsiteY54" fmla="*/ 607568 h 607568"/>
              <a:gd name="connsiteX55" fmla="*/ 0 w 608415"/>
              <a:gd name="connsiteY55" fmla="*/ 586702 h 607568"/>
              <a:gd name="connsiteX56" fmla="*/ 0 w 608415"/>
              <a:gd name="connsiteY56" fmla="*/ 91595 h 607568"/>
              <a:gd name="connsiteX57" fmla="*/ 20895 w 608415"/>
              <a:gd name="connsiteY57" fmla="*/ 70730 h 607568"/>
              <a:gd name="connsiteX58" fmla="*/ 70828 w 608415"/>
              <a:gd name="connsiteY58" fmla="*/ 70730 h 607568"/>
              <a:gd name="connsiteX59" fmla="*/ 70828 w 608415"/>
              <a:gd name="connsiteY59" fmla="*/ 20866 h 607568"/>
              <a:gd name="connsiteX60" fmla="*/ 91723 w 608415"/>
              <a:gd name="connsiteY6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15" h="607568">
                <a:moveTo>
                  <a:pt x="387172" y="312670"/>
                </a:moveTo>
                <a:cubicBezTo>
                  <a:pt x="377645" y="312670"/>
                  <a:pt x="368580" y="314511"/>
                  <a:pt x="360743" y="317579"/>
                </a:cubicBezTo>
                <a:cubicBezTo>
                  <a:pt x="343534" y="324330"/>
                  <a:pt x="324327" y="339979"/>
                  <a:pt x="322484" y="363759"/>
                </a:cubicBezTo>
                <a:cubicBezTo>
                  <a:pt x="320793" y="387540"/>
                  <a:pt x="326325" y="403956"/>
                  <a:pt x="339385" y="413928"/>
                </a:cubicBezTo>
                <a:cubicBezTo>
                  <a:pt x="364124" y="432646"/>
                  <a:pt x="411756" y="429424"/>
                  <a:pt x="452474" y="421446"/>
                </a:cubicBezTo>
                <a:cubicBezTo>
                  <a:pt x="455855" y="379101"/>
                  <a:pt x="447865" y="346883"/>
                  <a:pt x="428504" y="328472"/>
                </a:cubicBezTo>
                <a:cubicBezTo>
                  <a:pt x="416212" y="316965"/>
                  <a:pt x="401308" y="312670"/>
                  <a:pt x="387172" y="312670"/>
                </a:cubicBezTo>
                <a:close/>
                <a:moveTo>
                  <a:pt x="375818" y="271495"/>
                </a:moveTo>
                <a:cubicBezTo>
                  <a:pt x="405975" y="268417"/>
                  <a:pt x="435419" y="277766"/>
                  <a:pt x="457084" y="298248"/>
                </a:cubicBezTo>
                <a:cubicBezTo>
                  <a:pt x="477827" y="317886"/>
                  <a:pt x="490580" y="347036"/>
                  <a:pt x="494114" y="382477"/>
                </a:cubicBezTo>
                <a:cubicBezTo>
                  <a:pt x="495036" y="391529"/>
                  <a:pt x="495190" y="400887"/>
                  <a:pt x="495036" y="410860"/>
                </a:cubicBezTo>
                <a:cubicBezTo>
                  <a:pt x="501951" y="408712"/>
                  <a:pt x="507943" y="406717"/>
                  <a:pt x="512706" y="405030"/>
                </a:cubicBezTo>
                <a:cubicBezTo>
                  <a:pt x="523462" y="401041"/>
                  <a:pt x="535447" y="406564"/>
                  <a:pt x="539442" y="417303"/>
                </a:cubicBezTo>
                <a:cubicBezTo>
                  <a:pt x="543283" y="428196"/>
                  <a:pt x="537752" y="440163"/>
                  <a:pt x="526996" y="443999"/>
                </a:cubicBezTo>
                <a:cubicBezTo>
                  <a:pt x="526074" y="444459"/>
                  <a:pt x="511631" y="449676"/>
                  <a:pt x="490273" y="455199"/>
                </a:cubicBezTo>
                <a:cubicBezTo>
                  <a:pt x="486739" y="475911"/>
                  <a:pt x="481054" y="497850"/>
                  <a:pt x="473525" y="521170"/>
                </a:cubicBezTo>
                <a:cubicBezTo>
                  <a:pt x="470605" y="530069"/>
                  <a:pt x="462462" y="535592"/>
                  <a:pt x="453703" y="535592"/>
                </a:cubicBezTo>
                <a:cubicBezTo>
                  <a:pt x="451552" y="535592"/>
                  <a:pt x="449401" y="535285"/>
                  <a:pt x="447250" y="534518"/>
                </a:cubicBezTo>
                <a:cubicBezTo>
                  <a:pt x="436341" y="530989"/>
                  <a:pt x="430348" y="519329"/>
                  <a:pt x="433882" y="508283"/>
                </a:cubicBezTo>
                <a:cubicBezTo>
                  <a:pt x="438799" y="493247"/>
                  <a:pt x="442794" y="478672"/>
                  <a:pt x="445867" y="464711"/>
                </a:cubicBezTo>
                <a:cubicBezTo>
                  <a:pt x="386864" y="474377"/>
                  <a:pt x="342612" y="468393"/>
                  <a:pt x="314340" y="447067"/>
                </a:cubicBezTo>
                <a:cubicBezTo>
                  <a:pt x="297131" y="434180"/>
                  <a:pt x="277463" y="408712"/>
                  <a:pt x="280997" y="360691"/>
                </a:cubicBezTo>
                <a:cubicBezTo>
                  <a:pt x="283609" y="324636"/>
                  <a:pt x="308501" y="293185"/>
                  <a:pt x="345685" y="278763"/>
                </a:cubicBezTo>
                <a:cubicBezTo>
                  <a:pt x="355634" y="274928"/>
                  <a:pt x="365766" y="272521"/>
                  <a:pt x="375818" y="271495"/>
                </a:cubicBezTo>
                <a:close/>
                <a:moveTo>
                  <a:pt x="41636" y="253920"/>
                </a:moveTo>
                <a:lnTo>
                  <a:pt x="41636" y="565989"/>
                </a:lnTo>
                <a:lnTo>
                  <a:pt x="566779" y="565989"/>
                </a:lnTo>
                <a:lnTo>
                  <a:pt x="566779" y="253920"/>
                </a:lnTo>
                <a:close/>
                <a:moveTo>
                  <a:pt x="41636" y="112308"/>
                </a:moveTo>
                <a:lnTo>
                  <a:pt x="41636" y="212189"/>
                </a:lnTo>
                <a:lnTo>
                  <a:pt x="566779" y="212189"/>
                </a:lnTo>
                <a:lnTo>
                  <a:pt x="566779" y="112308"/>
                </a:lnTo>
                <a:lnTo>
                  <a:pt x="537587" y="112308"/>
                </a:lnTo>
                <a:lnTo>
                  <a:pt x="537587" y="162325"/>
                </a:lnTo>
                <a:cubicBezTo>
                  <a:pt x="537587" y="173832"/>
                  <a:pt x="528215" y="183038"/>
                  <a:pt x="516692" y="183038"/>
                </a:cubicBezTo>
                <a:cubicBezTo>
                  <a:pt x="505169" y="183038"/>
                  <a:pt x="495951" y="173832"/>
                  <a:pt x="495951" y="162325"/>
                </a:cubicBezTo>
                <a:lnTo>
                  <a:pt x="495951" y="112308"/>
                </a:lnTo>
                <a:lnTo>
                  <a:pt x="112464" y="112308"/>
                </a:lnTo>
                <a:lnTo>
                  <a:pt x="112464" y="162325"/>
                </a:lnTo>
                <a:cubicBezTo>
                  <a:pt x="112464" y="173832"/>
                  <a:pt x="103246" y="183038"/>
                  <a:pt x="91723" y="183038"/>
                </a:cubicBezTo>
                <a:cubicBezTo>
                  <a:pt x="80200" y="183038"/>
                  <a:pt x="70828" y="173832"/>
                  <a:pt x="70828" y="162325"/>
                </a:cubicBezTo>
                <a:lnTo>
                  <a:pt x="70828" y="112308"/>
                </a:lnTo>
                <a:close/>
                <a:moveTo>
                  <a:pt x="91723" y="0"/>
                </a:moveTo>
                <a:cubicBezTo>
                  <a:pt x="103246" y="0"/>
                  <a:pt x="112464" y="9359"/>
                  <a:pt x="112464" y="20866"/>
                </a:cubicBezTo>
                <a:lnTo>
                  <a:pt x="112464" y="70730"/>
                </a:lnTo>
                <a:lnTo>
                  <a:pt x="495951" y="70730"/>
                </a:lnTo>
                <a:lnTo>
                  <a:pt x="495951" y="20866"/>
                </a:lnTo>
                <a:cubicBezTo>
                  <a:pt x="495951" y="9359"/>
                  <a:pt x="505169" y="0"/>
                  <a:pt x="516692" y="0"/>
                </a:cubicBezTo>
                <a:cubicBezTo>
                  <a:pt x="528215" y="0"/>
                  <a:pt x="537587" y="9359"/>
                  <a:pt x="537587" y="20866"/>
                </a:cubicBezTo>
                <a:lnTo>
                  <a:pt x="537587" y="70730"/>
                </a:lnTo>
                <a:lnTo>
                  <a:pt x="587520" y="70730"/>
                </a:lnTo>
                <a:cubicBezTo>
                  <a:pt x="599043" y="70730"/>
                  <a:pt x="608415" y="80089"/>
                  <a:pt x="608415" y="91595"/>
                </a:cubicBezTo>
                <a:lnTo>
                  <a:pt x="608415" y="586702"/>
                </a:lnTo>
                <a:cubicBezTo>
                  <a:pt x="608415" y="598209"/>
                  <a:pt x="599043" y="607568"/>
                  <a:pt x="587520" y="607568"/>
                </a:cubicBezTo>
                <a:lnTo>
                  <a:pt x="20895" y="607568"/>
                </a:lnTo>
                <a:cubicBezTo>
                  <a:pt x="9372" y="607568"/>
                  <a:pt x="0" y="598209"/>
                  <a:pt x="0" y="586702"/>
                </a:cubicBezTo>
                <a:lnTo>
                  <a:pt x="0" y="91595"/>
                </a:lnTo>
                <a:cubicBezTo>
                  <a:pt x="0" y="80089"/>
                  <a:pt x="9372" y="70730"/>
                  <a:pt x="20895" y="70730"/>
                </a:cubicBezTo>
                <a:lnTo>
                  <a:pt x="70828" y="70730"/>
                </a:lnTo>
                <a:lnTo>
                  <a:pt x="70828" y="20866"/>
                </a:lnTo>
                <a:cubicBezTo>
                  <a:pt x="70828" y="9359"/>
                  <a:pt x="80200" y="0"/>
                  <a:pt x="91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3" name="newspaper_91016"/>
          <p:cNvSpPr>
            <a:spLocks noChangeAspect="1"/>
          </p:cNvSpPr>
          <p:nvPr/>
        </p:nvSpPr>
        <p:spPr bwMode="auto">
          <a:xfrm>
            <a:off x="5263933" y="1591081"/>
            <a:ext cx="457373" cy="46891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8" h="5163">
                <a:moveTo>
                  <a:pt x="3140" y="3600"/>
                </a:moveTo>
                <a:cubicBezTo>
                  <a:pt x="3074" y="3600"/>
                  <a:pt x="3020" y="3547"/>
                  <a:pt x="3020" y="3480"/>
                </a:cubicBezTo>
                <a:lnTo>
                  <a:pt x="3020" y="2102"/>
                </a:lnTo>
                <a:cubicBezTo>
                  <a:pt x="3020" y="2047"/>
                  <a:pt x="2976" y="2002"/>
                  <a:pt x="2921" y="2002"/>
                </a:cubicBezTo>
                <a:lnTo>
                  <a:pt x="2701" y="2002"/>
                </a:lnTo>
                <a:cubicBezTo>
                  <a:pt x="2635" y="2002"/>
                  <a:pt x="2581" y="1948"/>
                  <a:pt x="2581" y="1882"/>
                </a:cubicBezTo>
                <a:cubicBezTo>
                  <a:pt x="2581" y="1816"/>
                  <a:pt x="2635" y="1762"/>
                  <a:pt x="2701" y="1762"/>
                </a:cubicBezTo>
                <a:lnTo>
                  <a:pt x="2921" y="1762"/>
                </a:lnTo>
                <a:cubicBezTo>
                  <a:pt x="3108" y="1762"/>
                  <a:pt x="3260" y="1915"/>
                  <a:pt x="3260" y="2102"/>
                </a:cubicBezTo>
                <a:lnTo>
                  <a:pt x="3260" y="3480"/>
                </a:lnTo>
                <a:cubicBezTo>
                  <a:pt x="3260" y="3547"/>
                  <a:pt x="3207" y="3600"/>
                  <a:pt x="3140" y="3600"/>
                </a:cubicBezTo>
                <a:close/>
                <a:moveTo>
                  <a:pt x="4908" y="1061"/>
                </a:moveTo>
                <a:lnTo>
                  <a:pt x="4462" y="1061"/>
                </a:lnTo>
                <a:cubicBezTo>
                  <a:pt x="4396" y="1061"/>
                  <a:pt x="4342" y="1114"/>
                  <a:pt x="4342" y="1181"/>
                </a:cubicBezTo>
                <a:cubicBezTo>
                  <a:pt x="4342" y="1247"/>
                  <a:pt x="4396" y="1301"/>
                  <a:pt x="4462" y="1301"/>
                </a:cubicBezTo>
                <a:lnTo>
                  <a:pt x="4788" y="1301"/>
                </a:lnTo>
                <a:lnTo>
                  <a:pt x="4788" y="3714"/>
                </a:lnTo>
                <a:cubicBezTo>
                  <a:pt x="4788" y="3914"/>
                  <a:pt x="4625" y="4078"/>
                  <a:pt x="4424" y="4078"/>
                </a:cubicBezTo>
                <a:cubicBezTo>
                  <a:pt x="4223" y="4078"/>
                  <a:pt x="4060" y="3914"/>
                  <a:pt x="4060" y="3714"/>
                </a:cubicBezTo>
                <a:lnTo>
                  <a:pt x="4060" y="757"/>
                </a:lnTo>
                <a:cubicBezTo>
                  <a:pt x="4060" y="339"/>
                  <a:pt x="3720" y="0"/>
                  <a:pt x="3303" y="0"/>
                </a:cubicBezTo>
                <a:lnTo>
                  <a:pt x="120" y="0"/>
                </a:lnTo>
                <a:cubicBezTo>
                  <a:pt x="54" y="0"/>
                  <a:pt x="0" y="54"/>
                  <a:pt x="0" y="120"/>
                </a:cubicBezTo>
                <a:lnTo>
                  <a:pt x="0" y="3561"/>
                </a:lnTo>
                <a:cubicBezTo>
                  <a:pt x="0" y="3978"/>
                  <a:pt x="340" y="4318"/>
                  <a:pt x="757" y="4318"/>
                </a:cubicBezTo>
                <a:lnTo>
                  <a:pt x="2118" y="4318"/>
                </a:lnTo>
                <a:cubicBezTo>
                  <a:pt x="2184" y="4318"/>
                  <a:pt x="2238" y="4264"/>
                  <a:pt x="2238" y="4198"/>
                </a:cubicBezTo>
                <a:cubicBezTo>
                  <a:pt x="2238" y="4132"/>
                  <a:pt x="2184" y="4078"/>
                  <a:pt x="2118" y="4078"/>
                </a:cubicBezTo>
                <a:lnTo>
                  <a:pt x="757" y="4078"/>
                </a:lnTo>
                <a:cubicBezTo>
                  <a:pt x="472" y="4078"/>
                  <a:pt x="240" y="3846"/>
                  <a:pt x="240" y="3561"/>
                </a:cubicBezTo>
                <a:lnTo>
                  <a:pt x="240" y="240"/>
                </a:lnTo>
                <a:lnTo>
                  <a:pt x="3303" y="240"/>
                </a:lnTo>
                <a:cubicBezTo>
                  <a:pt x="3588" y="240"/>
                  <a:pt x="3820" y="472"/>
                  <a:pt x="3820" y="757"/>
                </a:cubicBezTo>
                <a:lnTo>
                  <a:pt x="3820" y="3714"/>
                </a:lnTo>
                <a:cubicBezTo>
                  <a:pt x="3820" y="3850"/>
                  <a:pt x="3865" y="3976"/>
                  <a:pt x="3942" y="4078"/>
                </a:cubicBezTo>
                <a:lnTo>
                  <a:pt x="3280" y="4078"/>
                </a:lnTo>
                <a:cubicBezTo>
                  <a:pt x="3214" y="4078"/>
                  <a:pt x="3160" y="4132"/>
                  <a:pt x="3160" y="4198"/>
                </a:cubicBezTo>
                <a:cubicBezTo>
                  <a:pt x="3160" y="4264"/>
                  <a:pt x="3214" y="4318"/>
                  <a:pt x="3280" y="4318"/>
                </a:cubicBezTo>
                <a:lnTo>
                  <a:pt x="4424" y="4318"/>
                </a:lnTo>
                <a:cubicBezTo>
                  <a:pt x="4757" y="4318"/>
                  <a:pt x="5028" y="4047"/>
                  <a:pt x="5028" y="3714"/>
                </a:cubicBezTo>
                <a:lnTo>
                  <a:pt x="5028" y="1181"/>
                </a:lnTo>
                <a:cubicBezTo>
                  <a:pt x="5028" y="1114"/>
                  <a:pt x="4974" y="1061"/>
                  <a:pt x="4908" y="1061"/>
                </a:cubicBezTo>
                <a:close/>
                <a:moveTo>
                  <a:pt x="2701" y="2200"/>
                </a:moveTo>
                <a:cubicBezTo>
                  <a:pt x="2635" y="2200"/>
                  <a:pt x="2581" y="2254"/>
                  <a:pt x="2581" y="2320"/>
                </a:cubicBezTo>
                <a:lnTo>
                  <a:pt x="2581" y="4616"/>
                </a:lnTo>
                <a:cubicBezTo>
                  <a:pt x="2581" y="4682"/>
                  <a:pt x="2635" y="4736"/>
                  <a:pt x="2701" y="4736"/>
                </a:cubicBezTo>
                <a:cubicBezTo>
                  <a:pt x="2767" y="4736"/>
                  <a:pt x="2821" y="4682"/>
                  <a:pt x="2821" y="4616"/>
                </a:cubicBezTo>
                <a:lnTo>
                  <a:pt x="2821" y="2320"/>
                </a:lnTo>
                <a:cubicBezTo>
                  <a:pt x="2821" y="2254"/>
                  <a:pt x="2767" y="2200"/>
                  <a:pt x="2701" y="2200"/>
                </a:cubicBezTo>
                <a:close/>
                <a:moveTo>
                  <a:pt x="2701" y="4901"/>
                </a:moveTo>
                <a:cubicBezTo>
                  <a:pt x="2635" y="4901"/>
                  <a:pt x="2581" y="4955"/>
                  <a:pt x="2581" y="5021"/>
                </a:cubicBezTo>
                <a:lnTo>
                  <a:pt x="2581" y="5043"/>
                </a:lnTo>
                <a:cubicBezTo>
                  <a:pt x="2581" y="5109"/>
                  <a:pt x="2635" y="5163"/>
                  <a:pt x="2701" y="5163"/>
                </a:cubicBezTo>
                <a:cubicBezTo>
                  <a:pt x="2767" y="5163"/>
                  <a:pt x="2821" y="5109"/>
                  <a:pt x="2821" y="5043"/>
                </a:cubicBezTo>
                <a:lnTo>
                  <a:pt x="2821" y="5021"/>
                </a:lnTo>
                <a:cubicBezTo>
                  <a:pt x="2821" y="4955"/>
                  <a:pt x="2767" y="4901"/>
                  <a:pt x="2701" y="4901"/>
                </a:cubicBezTo>
                <a:close/>
                <a:moveTo>
                  <a:pt x="2070" y="845"/>
                </a:moveTo>
                <a:lnTo>
                  <a:pt x="3120" y="845"/>
                </a:lnTo>
                <a:cubicBezTo>
                  <a:pt x="3186" y="845"/>
                  <a:pt x="3240" y="791"/>
                  <a:pt x="3240" y="725"/>
                </a:cubicBezTo>
                <a:cubicBezTo>
                  <a:pt x="3240" y="659"/>
                  <a:pt x="3186" y="605"/>
                  <a:pt x="3120" y="605"/>
                </a:cubicBezTo>
                <a:lnTo>
                  <a:pt x="2070" y="605"/>
                </a:lnTo>
                <a:cubicBezTo>
                  <a:pt x="2003" y="605"/>
                  <a:pt x="1950" y="659"/>
                  <a:pt x="1950" y="725"/>
                </a:cubicBezTo>
                <a:cubicBezTo>
                  <a:pt x="1950" y="791"/>
                  <a:pt x="2003" y="845"/>
                  <a:pt x="2070" y="845"/>
                </a:cubicBezTo>
                <a:close/>
                <a:moveTo>
                  <a:pt x="2070" y="1349"/>
                </a:moveTo>
                <a:lnTo>
                  <a:pt x="2621" y="1349"/>
                </a:lnTo>
                <a:cubicBezTo>
                  <a:pt x="2687" y="1349"/>
                  <a:pt x="2741" y="1295"/>
                  <a:pt x="2741" y="1229"/>
                </a:cubicBezTo>
                <a:cubicBezTo>
                  <a:pt x="2741" y="1162"/>
                  <a:pt x="2687" y="1109"/>
                  <a:pt x="2621" y="1109"/>
                </a:cubicBezTo>
                <a:lnTo>
                  <a:pt x="2070" y="1109"/>
                </a:lnTo>
                <a:cubicBezTo>
                  <a:pt x="2003" y="1109"/>
                  <a:pt x="1950" y="1162"/>
                  <a:pt x="1950" y="1229"/>
                </a:cubicBezTo>
                <a:cubicBezTo>
                  <a:pt x="1950" y="1295"/>
                  <a:pt x="2003" y="1349"/>
                  <a:pt x="2070" y="1349"/>
                </a:cubicBezTo>
                <a:close/>
                <a:moveTo>
                  <a:pt x="544" y="1290"/>
                </a:moveTo>
                <a:lnTo>
                  <a:pt x="544" y="664"/>
                </a:lnTo>
                <a:cubicBezTo>
                  <a:pt x="544" y="597"/>
                  <a:pt x="598" y="544"/>
                  <a:pt x="664" y="544"/>
                </a:cubicBezTo>
                <a:lnTo>
                  <a:pt x="1291" y="544"/>
                </a:lnTo>
                <a:cubicBezTo>
                  <a:pt x="1357" y="544"/>
                  <a:pt x="1411" y="597"/>
                  <a:pt x="1411" y="664"/>
                </a:cubicBezTo>
                <a:lnTo>
                  <a:pt x="1411" y="1290"/>
                </a:lnTo>
                <a:cubicBezTo>
                  <a:pt x="1411" y="1356"/>
                  <a:pt x="1357" y="1410"/>
                  <a:pt x="1291" y="1410"/>
                </a:cubicBezTo>
                <a:lnTo>
                  <a:pt x="664" y="1410"/>
                </a:lnTo>
                <a:cubicBezTo>
                  <a:pt x="598" y="1410"/>
                  <a:pt x="544" y="1356"/>
                  <a:pt x="544" y="1290"/>
                </a:cubicBezTo>
                <a:close/>
                <a:moveTo>
                  <a:pt x="784" y="1170"/>
                </a:moveTo>
                <a:lnTo>
                  <a:pt x="1171" y="1170"/>
                </a:lnTo>
                <a:lnTo>
                  <a:pt x="1171" y="784"/>
                </a:lnTo>
                <a:lnTo>
                  <a:pt x="784" y="784"/>
                </a:lnTo>
                <a:lnTo>
                  <a:pt x="784" y="1170"/>
                </a:lnTo>
                <a:close/>
                <a:moveTo>
                  <a:pt x="1714" y="1762"/>
                </a:moveTo>
                <a:lnTo>
                  <a:pt x="664" y="1762"/>
                </a:lnTo>
                <a:cubicBezTo>
                  <a:pt x="598" y="1762"/>
                  <a:pt x="544" y="1816"/>
                  <a:pt x="544" y="1882"/>
                </a:cubicBezTo>
                <a:cubicBezTo>
                  <a:pt x="544" y="1949"/>
                  <a:pt x="598" y="2002"/>
                  <a:pt x="664" y="2002"/>
                </a:cubicBezTo>
                <a:lnTo>
                  <a:pt x="1714" y="2002"/>
                </a:lnTo>
                <a:cubicBezTo>
                  <a:pt x="1781" y="2002"/>
                  <a:pt x="1834" y="1949"/>
                  <a:pt x="1834" y="1882"/>
                </a:cubicBezTo>
                <a:cubicBezTo>
                  <a:pt x="1834" y="1816"/>
                  <a:pt x="1781" y="1762"/>
                  <a:pt x="1714" y="1762"/>
                </a:cubicBezTo>
                <a:close/>
                <a:moveTo>
                  <a:pt x="1834" y="2978"/>
                </a:moveTo>
                <a:cubicBezTo>
                  <a:pt x="1834" y="2911"/>
                  <a:pt x="1781" y="2858"/>
                  <a:pt x="1714" y="2858"/>
                </a:cubicBezTo>
                <a:lnTo>
                  <a:pt x="664" y="2858"/>
                </a:lnTo>
                <a:cubicBezTo>
                  <a:pt x="598" y="2858"/>
                  <a:pt x="544" y="2911"/>
                  <a:pt x="544" y="2978"/>
                </a:cubicBezTo>
                <a:cubicBezTo>
                  <a:pt x="544" y="3044"/>
                  <a:pt x="598" y="3098"/>
                  <a:pt x="664" y="3098"/>
                </a:cubicBezTo>
                <a:lnTo>
                  <a:pt x="1714" y="3098"/>
                </a:lnTo>
                <a:cubicBezTo>
                  <a:pt x="1781" y="3098"/>
                  <a:pt x="1834" y="3044"/>
                  <a:pt x="1834" y="2978"/>
                </a:cubicBezTo>
                <a:close/>
                <a:moveTo>
                  <a:pt x="664" y="3361"/>
                </a:moveTo>
                <a:cubicBezTo>
                  <a:pt x="598" y="3361"/>
                  <a:pt x="544" y="3415"/>
                  <a:pt x="544" y="3481"/>
                </a:cubicBezTo>
                <a:cubicBezTo>
                  <a:pt x="544" y="3548"/>
                  <a:pt x="598" y="3601"/>
                  <a:pt x="664" y="3601"/>
                </a:cubicBezTo>
                <a:lnTo>
                  <a:pt x="1215" y="3601"/>
                </a:lnTo>
                <a:cubicBezTo>
                  <a:pt x="1282" y="3601"/>
                  <a:pt x="1335" y="3548"/>
                  <a:pt x="1335" y="3481"/>
                </a:cubicBezTo>
                <a:cubicBezTo>
                  <a:pt x="1335" y="3415"/>
                  <a:pt x="1282" y="3361"/>
                  <a:pt x="1215" y="3361"/>
                </a:cubicBezTo>
                <a:lnTo>
                  <a:pt x="664" y="3361"/>
                </a:lnTo>
                <a:close/>
                <a:moveTo>
                  <a:pt x="664" y="2506"/>
                </a:moveTo>
                <a:lnTo>
                  <a:pt x="1215" y="2506"/>
                </a:lnTo>
                <a:cubicBezTo>
                  <a:pt x="1282" y="2506"/>
                  <a:pt x="1335" y="2452"/>
                  <a:pt x="1335" y="2386"/>
                </a:cubicBezTo>
                <a:cubicBezTo>
                  <a:pt x="1335" y="2320"/>
                  <a:pt x="1282" y="2266"/>
                  <a:pt x="1215" y="2266"/>
                </a:cubicBezTo>
                <a:lnTo>
                  <a:pt x="664" y="2266"/>
                </a:lnTo>
                <a:cubicBezTo>
                  <a:pt x="598" y="2266"/>
                  <a:pt x="544" y="2320"/>
                  <a:pt x="544" y="2386"/>
                </a:cubicBezTo>
                <a:cubicBezTo>
                  <a:pt x="544" y="2452"/>
                  <a:pt x="598" y="2506"/>
                  <a:pt x="664" y="2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4.5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旅游城市偏好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Open Sans" charset="0"/>
              </a:rPr>
              <a:t>人群中绝大多数选择国内游，旅游城市多选择如苏州，其次是镇江、黄山和阜阳。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Open Sans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6658632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1055440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196511" y="1628800"/>
            <a:ext cx="2107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国内游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国外游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05" name="图表 204"/>
          <p:cNvGraphicFramePr/>
          <p:nvPr/>
        </p:nvGraphicFramePr>
        <p:xfrm>
          <a:off x="6566184" y="2172442"/>
          <a:ext cx="4594362" cy="3416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6" name="椭圆 205"/>
          <p:cNvSpPr/>
          <p:nvPr/>
        </p:nvSpPr>
        <p:spPr>
          <a:xfrm>
            <a:off x="2121821" y="2982205"/>
            <a:ext cx="1762041" cy="1854806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2219313" y="3516565"/>
            <a:ext cx="1480920" cy="920547"/>
            <a:chOff x="714375" y="785813"/>
            <a:chExt cx="7767638" cy="3827463"/>
          </a:xfrm>
          <a:solidFill>
            <a:srgbClr val="F36639"/>
          </a:solidFill>
        </p:grpSpPr>
        <p:sp>
          <p:nvSpPr>
            <p:cNvPr id="208" name="Freeform 4"/>
            <p:cNvSpPr/>
            <p:nvPr/>
          </p:nvSpPr>
          <p:spPr bwMode="auto">
            <a:xfrm>
              <a:off x="4613275" y="3630613"/>
              <a:ext cx="276225" cy="27305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Freeform 5"/>
            <p:cNvSpPr/>
            <p:nvPr/>
          </p:nvSpPr>
          <p:spPr bwMode="auto">
            <a:xfrm>
              <a:off x="4889500" y="3598863"/>
              <a:ext cx="171450" cy="149225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Freeform 6"/>
            <p:cNvSpPr/>
            <p:nvPr/>
          </p:nvSpPr>
          <p:spPr bwMode="auto">
            <a:xfrm>
              <a:off x="4779963" y="3648075"/>
              <a:ext cx="193675" cy="207963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2" name="Freeform 7"/>
            <p:cNvSpPr/>
            <p:nvPr/>
          </p:nvSpPr>
          <p:spPr bwMode="auto">
            <a:xfrm>
              <a:off x="5006975" y="3827463"/>
              <a:ext cx="30163" cy="365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3" name="Freeform 8"/>
            <p:cNvSpPr/>
            <p:nvPr/>
          </p:nvSpPr>
          <p:spPr bwMode="auto">
            <a:xfrm>
              <a:off x="4929188" y="3887788"/>
              <a:ext cx="47625" cy="53975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Freeform 9"/>
            <p:cNvSpPr>
              <a:spLocks noEditPoints="1"/>
            </p:cNvSpPr>
            <p:nvPr/>
          </p:nvSpPr>
          <p:spPr bwMode="auto">
            <a:xfrm>
              <a:off x="4706938" y="3740150"/>
              <a:ext cx="346075" cy="304800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Freeform 10"/>
            <p:cNvSpPr/>
            <p:nvPr/>
          </p:nvSpPr>
          <p:spPr bwMode="auto">
            <a:xfrm>
              <a:off x="4613275" y="3382963"/>
              <a:ext cx="252413" cy="268288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0" name="Freeform 11"/>
            <p:cNvSpPr/>
            <p:nvPr/>
          </p:nvSpPr>
          <p:spPr bwMode="auto">
            <a:xfrm>
              <a:off x="4822825" y="3433763"/>
              <a:ext cx="247650" cy="21907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1" name="Freeform 12"/>
            <p:cNvSpPr/>
            <p:nvPr/>
          </p:nvSpPr>
          <p:spPr bwMode="auto">
            <a:xfrm>
              <a:off x="4968875" y="3278188"/>
              <a:ext cx="42863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2" name="Freeform 13"/>
            <p:cNvSpPr/>
            <p:nvPr/>
          </p:nvSpPr>
          <p:spPr bwMode="auto">
            <a:xfrm>
              <a:off x="5229225" y="2990850"/>
              <a:ext cx="223838" cy="298450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3" name="Freeform 14"/>
            <p:cNvSpPr/>
            <p:nvPr/>
          </p:nvSpPr>
          <p:spPr bwMode="auto">
            <a:xfrm>
              <a:off x="4078288" y="2441575"/>
              <a:ext cx="260350" cy="20637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4" name="Freeform 15"/>
            <p:cNvSpPr/>
            <p:nvPr/>
          </p:nvSpPr>
          <p:spPr bwMode="auto">
            <a:xfrm>
              <a:off x="4519613" y="2405063"/>
              <a:ext cx="93663" cy="174625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5" name="Freeform 16"/>
            <p:cNvSpPr/>
            <p:nvPr/>
          </p:nvSpPr>
          <p:spPr bwMode="auto">
            <a:xfrm>
              <a:off x="4171950" y="2411413"/>
              <a:ext cx="449263" cy="430213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6" name="Freeform 17"/>
            <p:cNvSpPr/>
            <p:nvPr/>
          </p:nvSpPr>
          <p:spPr bwMode="auto">
            <a:xfrm>
              <a:off x="4565650" y="2509838"/>
              <a:ext cx="328613" cy="31591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7" name="Freeform 18"/>
            <p:cNvSpPr/>
            <p:nvPr/>
          </p:nvSpPr>
          <p:spPr bwMode="auto">
            <a:xfrm>
              <a:off x="4002088" y="2949575"/>
              <a:ext cx="61913" cy="2222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8" name="Freeform 19"/>
            <p:cNvSpPr/>
            <p:nvPr/>
          </p:nvSpPr>
          <p:spPr bwMode="auto">
            <a:xfrm>
              <a:off x="3989388" y="2890838"/>
              <a:ext cx="125413" cy="101600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9" name="Freeform 20"/>
            <p:cNvSpPr/>
            <p:nvPr/>
          </p:nvSpPr>
          <p:spPr bwMode="auto">
            <a:xfrm>
              <a:off x="4005263" y="2981325"/>
              <a:ext cx="60325" cy="33338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0" name="Freeform 21"/>
            <p:cNvSpPr/>
            <p:nvPr/>
          </p:nvSpPr>
          <p:spPr bwMode="auto">
            <a:xfrm>
              <a:off x="4673600" y="3013075"/>
              <a:ext cx="263525" cy="185738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1" name="Freeform 22"/>
            <p:cNvSpPr/>
            <p:nvPr/>
          </p:nvSpPr>
          <p:spPr bwMode="auto">
            <a:xfrm>
              <a:off x="4421188" y="2951163"/>
              <a:ext cx="255588" cy="212725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2" name="Freeform 23"/>
            <p:cNvSpPr/>
            <p:nvPr/>
          </p:nvSpPr>
          <p:spPr bwMode="auto">
            <a:xfrm>
              <a:off x="4378325" y="2984500"/>
              <a:ext cx="65088" cy="1333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3" name="Freeform 24"/>
            <p:cNvSpPr/>
            <p:nvPr/>
          </p:nvSpPr>
          <p:spPr bwMode="auto">
            <a:xfrm>
              <a:off x="4359275" y="3013075"/>
              <a:ext cx="41275" cy="112713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4" name="Freeform 25"/>
            <p:cNvSpPr/>
            <p:nvPr/>
          </p:nvSpPr>
          <p:spPr bwMode="auto">
            <a:xfrm>
              <a:off x="4546600" y="2968625"/>
              <a:ext cx="160338" cy="249238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5" name="Freeform 26"/>
            <p:cNvSpPr/>
            <p:nvPr/>
          </p:nvSpPr>
          <p:spPr bwMode="auto">
            <a:xfrm>
              <a:off x="4176713" y="3022600"/>
              <a:ext cx="131763" cy="134938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6" name="Freeform 27"/>
            <p:cNvSpPr/>
            <p:nvPr/>
          </p:nvSpPr>
          <p:spPr bwMode="auto">
            <a:xfrm>
              <a:off x="4292600" y="3014663"/>
              <a:ext cx="92075" cy="13970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7" name="Freeform 28"/>
            <p:cNvSpPr/>
            <p:nvPr/>
          </p:nvSpPr>
          <p:spPr bwMode="auto">
            <a:xfrm>
              <a:off x="4033838" y="2981325"/>
              <a:ext cx="165100" cy="12223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8" name="Freeform 29"/>
            <p:cNvSpPr/>
            <p:nvPr/>
          </p:nvSpPr>
          <p:spPr bwMode="auto">
            <a:xfrm>
              <a:off x="4113213" y="3071813"/>
              <a:ext cx="88900" cy="85725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9" name="Freeform 30"/>
            <p:cNvSpPr/>
            <p:nvPr/>
          </p:nvSpPr>
          <p:spPr bwMode="auto">
            <a:xfrm>
              <a:off x="4075113" y="3040063"/>
              <a:ext cx="63500" cy="68263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0" name="Freeform 31"/>
            <p:cNvSpPr/>
            <p:nvPr/>
          </p:nvSpPr>
          <p:spPr bwMode="auto">
            <a:xfrm>
              <a:off x="3994150" y="2640013"/>
              <a:ext cx="179388" cy="14763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1" name="Freeform 32"/>
            <p:cNvSpPr/>
            <p:nvPr/>
          </p:nvSpPr>
          <p:spPr bwMode="auto">
            <a:xfrm>
              <a:off x="3992563" y="2647950"/>
              <a:ext cx="261938" cy="28733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2" name="Freeform 33"/>
            <p:cNvSpPr/>
            <p:nvPr/>
          </p:nvSpPr>
          <p:spPr bwMode="auto">
            <a:xfrm>
              <a:off x="4094163" y="2701925"/>
              <a:ext cx="360363" cy="338138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3" name="Freeform 34"/>
            <p:cNvSpPr/>
            <p:nvPr/>
          </p:nvSpPr>
          <p:spPr bwMode="auto">
            <a:xfrm>
              <a:off x="4243388" y="2925763"/>
              <a:ext cx="176213" cy="12541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4" name="Freeform 35"/>
            <p:cNvSpPr/>
            <p:nvPr/>
          </p:nvSpPr>
          <p:spPr bwMode="auto">
            <a:xfrm>
              <a:off x="4365625" y="2738438"/>
              <a:ext cx="336550" cy="261938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5" name="Freeform 36"/>
            <p:cNvSpPr/>
            <p:nvPr/>
          </p:nvSpPr>
          <p:spPr bwMode="auto">
            <a:xfrm>
              <a:off x="4654550" y="2738438"/>
              <a:ext cx="215900" cy="357188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6" name="Freeform 37"/>
            <p:cNvSpPr/>
            <p:nvPr/>
          </p:nvSpPr>
          <p:spPr bwMode="auto">
            <a:xfrm>
              <a:off x="4881563" y="2540000"/>
              <a:ext cx="236538" cy="234950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7" name="Freeform 38"/>
            <p:cNvSpPr/>
            <p:nvPr/>
          </p:nvSpPr>
          <p:spPr bwMode="auto">
            <a:xfrm>
              <a:off x="4551363" y="3206750"/>
              <a:ext cx="122238" cy="134938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8" name="Freeform 39"/>
            <p:cNvSpPr/>
            <p:nvPr/>
          </p:nvSpPr>
          <p:spPr bwMode="auto">
            <a:xfrm>
              <a:off x="4564063" y="3208338"/>
              <a:ext cx="47625" cy="28575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9" name="Freeform 40"/>
            <p:cNvSpPr/>
            <p:nvPr/>
          </p:nvSpPr>
          <p:spPr bwMode="auto">
            <a:xfrm>
              <a:off x="4602163" y="3175000"/>
              <a:ext cx="153988" cy="188913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0" name="Freeform 41"/>
            <p:cNvSpPr/>
            <p:nvPr/>
          </p:nvSpPr>
          <p:spPr bwMode="auto">
            <a:xfrm>
              <a:off x="4819650" y="2740025"/>
              <a:ext cx="358775" cy="441325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1" name="Freeform 42"/>
            <p:cNvSpPr/>
            <p:nvPr/>
          </p:nvSpPr>
          <p:spPr bwMode="auto">
            <a:xfrm>
              <a:off x="5245100" y="2978150"/>
              <a:ext cx="41275" cy="41275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2" name="Freeform 43"/>
            <p:cNvSpPr/>
            <p:nvPr/>
          </p:nvSpPr>
          <p:spPr bwMode="auto">
            <a:xfrm>
              <a:off x="5130800" y="2860675"/>
              <a:ext cx="146050" cy="123825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3" name="Freeform 44"/>
            <p:cNvSpPr/>
            <p:nvPr/>
          </p:nvSpPr>
          <p:spPr bwMode="auto">
            <a:xfrm>
              <a:off x="5056188" y="2928938"/>
              <a:ext cx="323850" cy="252413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4" name="Freeform 45"/>
            <p:cNvSpPr/>
            <p:nvPr/>
          </p:nvSpPr>
          <p:spPr bwMode="auto">
            <a:xfrm>
              <a:off x="5106988" y="2468563"/>
              <a:ext cx="33338" cy="39688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5" name="Freeform 46"/>
            <p:cNvSpPr/>
            <p:nvPr/>
          </p:nvSpPr>
          <p:spPr bwMode="auto">
            <a:xfrm>
              <a:off x="5116513" y="2406650"/>
              <a:ext cx="149225" cy="119063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6" name="Freeform 47"/>
            <p:cNvSpPr/>
            <p:nvPr/>
          </p:nvSpPr>
          <p:spPr bwMode="auto">
            <a:xfrm>
              <a:off x="7058025" y="2382838"/>
              <a:ext cx="80963" cy="1016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7" name="Freeform 48"/>
            <p:cNvSpPr/>
            <p:nvPr/>
          </p:nvSpPr>
          <p:spPr bwMode="auto">
            <a:xfrm>
              <a:off x="6246813" y="2668588"/>
              <a:ext cx="95250" cy="128588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8" name="Freeform 49"/>
            <p:cNvSpPr/>
            <p:nvPr/>
          </p:nvSpPr>
          <p:spPr bwMode="auto">
            <a:xfrm>
              <a:off x="5832475" y="2452688"/>
              <a:ext cx="601663" cy="635000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9" name="Freeform 50"/>
            <p:cNvSpPr/>
            <p:nvPr/>
          </p:nvSpPr>
          <p:spPr bwMode="auto">
            <a:xfrm>
              <a:off x="6246813" y="2011363"/>
              <a:ext cx="677863" cy="293688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5105400" y="2522538"/>
              <a:ext cx="11113" cy="301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5086350" y="2503488"/>
              <a:ext cx="31750" cy="90488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5103813" y="2503488"/>
              <a:ext cx="92075" cy="984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5856288" y="2255838"/>
              <a:ext cx="234950" cy="10318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5210175" y="2244725"/>
              <a:ext cx="149225" cy="6667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5" name="Freeform 56"/>
            <p:cNvSpPr>
              <a:spLocks noEditPoints="1"/>
            </p:cNvSpPr>
            <p:nvPr/>
          </p:nvSpPr>
          <p:spPr bwMode="auto">
            <a:xfrm>
              <a:off x="4911725" y="2281238"/>
              <a:ext cx="406400" cy="16033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6043613" y="244316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7016750" y="2263775"/>
              <a:ext cx="147638" cy="1412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6088063" y="2579688"/>
              <a:ext cx="166688" cy="95250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6329363" y="2622550"/>
              <a:ext cx="182563" cy="407988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6265863" y="2628900"/>
              <a:ext cx="65088" cy="39688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6535738" y="2741613"/>
              <a:ext cx="160338" cy="33178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6535738" y="2940050"/>
              <a:ext cx="131763" cy="93663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6492875" y="2762250"/>
              <a:ext cx="160338" cy="195263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6437313" y="2806700"/>
              <a:ext cx="176213" cy="328613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4665663" y="1922463"/>
              <a:ext cx="207963" cy="16986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4695825" y="2198688"/>
              <a:ext cx="79375" cy="74613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4657725" y="2165350"/>
              <a:ext cx="114300" cy="98425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4768850" y="2270125"/>
              <a:ext cx="39688" cy="7778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4570413" y="2095500"/>
              <a:ext cx="160338" cy="71438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4706938" y="2103438"/>
              <a:ext cx="142875" cy="809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4625975" y="2038350"/>
              <a:ext cx="134938" cy="69850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4722813" y="2079625"/>
              <a:ext cx="120650" cy="50800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4151313" y="2281238"/>
              <a:ext cx="80963" cy="133350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4430713" y="1968500"/>
              <a:ext cx="88900" cy="76200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4487863" y="2065338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4416425" y="2024063"/>
              <a:ext cx="84138" cy="603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4797425" y="2112963"/>
              <a:ext cx="195263" cy="128588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4930775" y="2109788"/>
              <a:ext cx="66675" cy="82550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4833938" y="2227263"/>
              <a:ext cx="134938" cy="7461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4795838" y="2273300"/>
              <a:ext cx="58738" cy="42863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4833938" y="1998663"/>
              <a:ext cx="384175" cy="223838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4854575" y="1884363"/>
              <a:ext cx="203200" cy="146050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4803775" y="1827213"/>
              <a:ext cx="160338" cy="74613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4803775" y="1874838"/>
              <a:ext cx="125413" cy="7937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4495800" y="2132013"/>
              <a:ext cx="96838" cy="55563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4494213" y="1927225"/>
              <a:ext cx="192088" cy="219075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4808538" y="1404938"/>
              <a:ext cx="225425" cy="360363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5097463" y="2533650"/>
              <a:ext cx="455613" cy="363538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5470525" y="2700338"/>
              <a:ext cx="174625" cy="192088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5443538" y="2676525"/>
              <a:ext cx="25400" cy="38100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5470525" y="2673350"/>
              <a:ext cx="103188" cy="84138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2" name="Freeform 93"/>
            <p:cNvSpPr>
              <a:spLocks noEditPoints="1"/>
            </p:cNvSpPr>
            <p:nvPr/>
          </p:nvSpPr>
          <p:spPr bwMode="auto">
            <a:xfrm>
              <a:off x="6489700" y="3114675"/>
              <a:ext cx="419100" cy="130175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6792913" y="3155950"/>
              <a:ext cx="28575" cy="17463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5187950" y="2401888"/>
              <a:ext cx="209550" cy="20637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5356225" y="2581275"/>
              <a:ext cx="41275" cy="38100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6" name="Freeform 97"/>
            <p:cNvSpPr>
              <a:spLocks noEditPoints="1"/>
            </p:cNvSpPr>
            <p:nvPr/>
          </p:nvSpPr>
          <p:spPr bwMode="auto">
            <a:xfrm>
              <a:off x="4256088" y="2038350"/>
              <a:ext cx="315913" cy="261938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2403475" y="2941638"/>
              <a:ext cx="50800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2420938" y="2901950"/>
              <a:ext cx="131763" cy="73025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1820863" y="2522538"/>
              <a:ext cx="657225" cy="406400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2349500" y="2865438"/>
              <a:ext cx="92075" cy="90488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2422525" y="2852738"/>
              <a:ext cx="26988" cy="57150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2738438" y="2809875"/>
              <a:ext cx="65088" cy="5556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2797175" y="2819400"/>
              <a:ext cx="74613" cy="50800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2460625" y="2928938"/>
              <a:ext cx="92075" cy="93663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2751138" y="3143250"/>
              <a:ext cx="860425" cy="877888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090863" y="3932238"/>
              <a:ext cx="106363" cy="117475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7" name="Freeform 108"/>
            <p:cNvSpPr>
              <a:spLocks noEditPoints="1"/>
            </p:cNvSpPr>
            <p:nvPr/>
          </p:nvSpPr>
          <p:spPr bwMode="auto">
            <a:xfrm>
              <a:off x="2757488" y="3736975"/>
              <a:ext cx="436563" cy="86042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2709863" y="3640138"/>
              <a:ext cx="190500" cy="97313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2992438" y="3683000"/>
              <a:ext cx="192088" cy="192088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2492375" y="3016250"/>
              <a:ext cx="71438" cy="57150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2557463" y="3044825"/>
              <a:ext cx="125413" cy="6032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2643188" y="2982913"/>
              <a:ext cx="257175" cy="366713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2844800" y="3470275"/>
              <a:ext cx="266700" cy="30003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2589213" y="3259138"/>
              <a:ext cx="279400" cy="404813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2763838" y="2994025"/>
              <a:ext cx="296863" cy="25082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097213" y="3122613"/>
              <a:ext cx="92075" cy="96838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025775" y="3073400"/>
              <a:ext cx="106363" cy="1587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178175" y="3132138"/>
              <a:ext cx="66675" cy="84138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2520950" y="2738438"/>
              <a:ext cx="227013" cy="809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2651125" y="2846388"/>
              <a:ext cx="52388" cy="25400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2894013" y="2844800"/>
              <a:ext cx="47625" cy="26988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2" name="Freeform 123"/>
            <p:cNvSpPr>
              <a:spLocks noEditPoints="1"/>
            </p:cNvSpPr>
            <p:nvPr/>
          </p:nvSpPr>
          <p:spPr bwMode="auto">
            <a:xfrm>
              <a:off x="2779713" y="785813"/>
              <a:ext cx="1322388" cy="985838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3" name="Freeform 124"/>
            <p:cNvSpPr>
              <a:spLocks noEditPoints="1"/>
            </p:cNvSpPr>
            <p:nvPr/>
          </p:nvSpPr>
          <p:spPr bwMode="auto">
            <a:xfrm>
              <a:off x="1298575" y="803275"/>
              <a:ext cx="1920875" cy="147796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4" name="Freeform 125"/>
            <p:cNvSpPr>
              <a:spLocks noEditPoints="1"/>
            </p:cNvSpPr>
            <p:nvPr/>
          </p:nvSpPr>
          <p:spPr bwMode="auto">
            <a:xfrm>
              <a:off x="714375" y="1360488"/>
              <a:ext cx="2192338" cy="1346200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5" name="Freeform 126"/>
            <p:cNvSpPr>
              <a:spLocks noEditPoints="1"/>
            </p:cNvSpPr>
            <p:nvPr/>
          </p:nvSpPr>
          <p:spPr bwMode="auto">
            <a:xfrm>
              <a:off x="4159250" y="2241550"/>
              <a:ext cx="276225" cy="196850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6" name="Freeform 127"/>
            <p:cNvSpPr>
              <a:spLocks noEditPoints="1"/>
            </p:cNvSpPr>
            <p:nvPr/>
          </p:nvSpPr>
          <p:spPr bwMode="auto">
            <a:xfrm>
              <a:off x="4789488" y="2292350"/>
              <a:ext cx="136525" cy="1698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5043488" y="2439988"/>
              <a:ext cx="55563" cy="34925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836988" y="1539875"/>
              <a:ext cx="231775" cy="117475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4135438" y="1917700"/>
              <a:ext cx="98425" cy="107950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0" name="Freeform 131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1" name="Freeform 132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2" name="Freeform 133"/>
            <p:cNvSpPr>
              <a:spLocks noEditPoints="1"/>
            </p:cNvSpPr>
            <p:nvPr/>
          </p:nvSpPr>
          <p:spPr bwMode="auto">
            <a:xfrm>
              <a:off x="4535488" y="1836738"/>
              <a:ext cx="103188" cy="98425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3" name="Freeform 134"/>
            <p:cNvSpPr>
              <a:spLocks noEditPoints="1"/>
            </p:cNvSpPr>
            <p:nvPr/>
          </p:nvSpPr>
          <p:spPr bwMode="auto">
            <a:xfrm>
              <a:off x="4606925" y="1443038"/>
              <a:ext cx="266700" cy="47148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4" name="Freeform 135"/>
            <p:cNvSpPr>
              <a:spLocks noEditPoints="1"/>
            </p:cNvSpPr>
            <p:nvPr/>
          </p:nvSpPr>
          <p:spPr bwMode="auto">
            <a:xfrm>
              <a:off x="4826000" y="1774825"/>
              <a:ext cx="136525" cy="6667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5076825" y="3148013"/>
              <a:ext cx="173038" cy="211138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4981575" y="3163888"/>
              <a:ext cx="117475" cy="122238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5562600" y="2193925"/>
              <a:ext cx="382588" cy="22066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8" name="Freeform 139"/>
            <p:cNvSpPr>
              <a:spLocks noEditPoints="1"/>
            </p:cNvSpPr>
            <p:nvPr/>
          </p:nvSpPr>
          <p:spPr bwMode="auto">
            <a:xfrm>
              <a:off x="4468813" y="946150"/>
              <a:ext cx="558800" cy="882650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8408988" y="1651000"/>
              <a:ext cx="73025" cy="26988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0" name="Freeform 141"/>
            <p:cNvSpPr>
              <a:spLocks noEditPoints="1"/>
            </p:cNvSpPr>
            <p:nvPr/>
          </p:nvSpPr>
          <p:spPr bwMode="auto">
            <a:xfrm>
              <a:off x="7131050" y="2195513"/>
              <a:ext cx="369888" cy="36830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1" name="Freeform 142"/>
            <p:cNvSpPr>
              <a:spLocks noEditPoints="1"/>
            </p:cNvSpPr>
            <p:nvPr/>
          </p:nvSpPr>
          <p:spPr bwMode="auto">
            <a:xfrm>
              <a:off x="5954713" y="1971675"/>
              <a:ext cx="1293813" cy="896938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404040"/>
            </a:solidFill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2" name="Freeform 143"/>
            <p:cNvSpPr>
              <a:spLocks noEditPoints="1"/>
            </p:cNvSpPr>
            <p:nvPr/>
          </p:nvSpPr>
          <p:spPr bwMode="auto">
            <a:xfrm>
              <a:off x="6862763" y="2851150"/>
              <a:ext cx="207963" cy="292100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3" name="Freeform 144"/>
            <p:cNvSpPr>
              <a:spLocks noEditPoints="1"/>
            </p:cNvSpPr>
            <p:nvPr/>
          </p:nvSpPr>
          <p:spPr bwMode="auto">
            <a:xfrm>
              <a:off x="7378700" y="3321050"/>
              <a:ext cx="273050" cy="173038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6076950" y="3049588"/>
              <a:ext cx="46038" cy="889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5273675" y="3509963"/>
              <a:ext cx="160338" cy="317500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6" name="Freeform 147"/>
            <p:cNvSpPr>
              <a:spLocks noEditPoints="1"/>
            </p:cNvSpPr>
            <p:nvPr/>
          </p:nvSpPr>
          <p:spPr bwMode="auto">
            <a:xfrm>
              <a:off x="5267325" y="2838450"/>
              <a:ext cx="258763" cy="15716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7" name="Freeform 148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8" name="Freeform 149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9" name="Freeform 150"/>
            <p:cNvSpPr>
              <a:spLocks noEditPoints="1"/>
            </p:cNvSpPr>
            <p:nvPr/>
          </p:nvSpPr>
          <p:spPr bwMode="auto">
            <a:xfrm>
              <a:off x="6769100" y="3492500"/>
              <a:ext cx="884238" cy="787400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0" name="Freeform 151"/>
            <p:cNvSpPr>
              <a:spLocks noEditPoints="1"/>
            </p:cNvSpPr>
            <p:nvPr/>
          </p:nvSpPr>
          <p:spPr bwMode="auto">
            <a:xfrm>
              <a:off x="7926388" y="4052888"/>
              <a:ext cx="269875" cy="3206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1" name="Freeform 152"/>
            <p:cNvSpPr>
              <a:spLocks noEditPoints="1"/>
            </p:cNvSpPr>
            <p:nvPr/>
          </p:nvSpPr>
          <p:spPr bwMode="auto">
            <a:xfrm>
              <a:off x="8162925" y="3616325"/>
              <a:ext cx="58738" cy="53975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5487988" y="2270125"/>
              <a:ext cx="309563" cy="195263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5300663" y="2339975"/>
              <a:ext cx="425450" cy="360363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4" name="Freeform 155"/>
            <p:cNvSpPr>
              <a:spLocks noEditPoints="1"/>
            </p:cNvSpPr>
            <p:nvPr/>
          </p:nvSpPr>
          <p:spPr bwMode="auto">
            <a:xfrm>
              <a:off x="5356225" y="1914525"/>
              <a:ext cx="876300" cy="41275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5" name="Freeform 156"/>
            <p:cNvSpPr>
              <a:spLocks noEditPoints="1"/>
            </p:cNvSpPr>
            <p:nvPr/>
          </p:nvSpPr>
          <p:spPr bwMode="auto">
            <a:xfrm>
              <a:off x="4778375" y="898525"/>
              <a:ext cx="3681413" cy="1411288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6" name="Freeform 158"/>
            <p:cNvSpPr/>
            <p:nvPr/>
          </p:nvSpPr>
          <p:spPr bwMode="auto">
            <a:xfrm>
              <a:off x="4622800" y="3133725"/>
              <a:ext cx="395288" cy="415925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7" name="Freeform 159"/>
            <p:cNvSpPr/>
            <p:nvPr/>
          </p:nvSpPr>
          <p:spPr bwMode="auto">
            <a:xfrm>
              <a:off x="4975225" y="330676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8" name="Freeform 160"/>
            <p:cNvSpPr/>
            <p:nvPr/>
          </p:nvSpPr>
          <p:spPr bwMode="auto">
            <a:xfrm>
              <a:off x="4995863" y="3484563"/>
              <a:ext cx="230188" cy="36830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9" name="Freeform 161"/>
            <p:cNvSpPr/>
            <p:nvPr/>
          </p:nvSpPr>
          <p:spPr bwMode="auto">
            <a:xfrm>
              <a:off x="4983163" y="3275013"/>
              <a:ext cx="233363" cy="23812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0" name="Freeform 162"/>
            <p:cNvSpPr/>
            <p:nvPr/>
          </p:nvSpPr>
          <p:spPr bwMode="auto">
            <a:xfrm>
              <a:off x="5051425" y="3463925"/>
              <a:ext cx="71438" cy="168275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1" name="Freeform 163"/>
            <p:cNvSpPr/>
            <p:nvPr/>
          </p:nvSpPr>
          <p:spPr bwMode="auto">
            <a:xfrm>
              <a:off x="7878763" y="3705225"/>
              <a:ext cx="73025" cy="571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2" name="Freeform 164"/>
            <p:cNvSpPr/>
            <p:nvPr/>
          </p:nvSpPr>
          <p:spPr bwMode="auto">
            <a:xfrm>
              <a:off x="5816600" y="2316163"/>
              <a:ext cx="166688" cy="111125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3" name="Freeform 165"/>
            <p:cNvSpPr/>
            <p:nvPr/>
          </p:nvSpPr>
          <p:spPr bwMode="auto">
            <a:xfrm>
              <a:off x="2657475" y="2693988"/>
              <a:ext cx="19050" cy="39688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4" name="Freeform 166"/>
            <p:cNvSpPr/>
            <p:nvPr/>
          </p:nvSpPr>
          <p:spPr bwMode="auto">
            <a:xfrm>
              <a:off x="3013075" y="3021013"/>
              <a:ext cx="25400" cy="2063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5" name="Freeform 167"/>
            <p:cNvSpPr/>
            <p:nvPr/>
          </p:nvSpPr>
          <p:spPr bwMode="auto">
            <a:xfrm>
              <a:off x="5286375" y="2305050"/>
              <a:ext cx="71438" cy="61913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6" name="Freeform 168"/>
            <p:cNvSpPr>
              <a:spLocks noEditPoints="1"/>
            </p:cNvSpPr>
            <p:nvPr/>
          </p:nvSpPr>
          <p:spPr bwMode="auto">
            <a:xfrm>
              <a:off x="5319713" y="2290763"/>
              <a:ext cx="106363" cy="87313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7" name="Freeform 169"/>
            <p:cNvSpPr/>
            <p:nvPr/>
          </p:nvSpPr>
          <p:spPr bwMode="auto">
            <a:xfrm>
              <a:off x="5661025" y="2381250"/>
              <a:ext cx="309563" cy="22066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8" name="Freeform 170"/>
            <p:cNvSpPr/>
            <p:nvPr/>
          </p:nvSpPr>
          <p:spPr bwMode="auto">
            <a:xfrm>
              <a:off x="5673725" y="2414588"/>
              <a:ext cx="355600" cy="3206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9" name="Freeform 171"/>
            <p:cNvSpPr>
              <a:spLocks noEditPoints="1"/>
            </p:cNvSpPr>
            <p:nvPr/>
          </p:nvSpPr>
          <p:spPr bwMode="auto">
            <a:xfrm>
              <a:off x="6386513" y="3132138"/>
              <a:ext cx="992188" cy="360363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0" name="Freeform 172"/>
            <p:cNvSpPr>
              <a:spLocks noEditPoints="1"/>
            </p:cNvSpPr>
            <p:nvPr/>
          </p:nvSpPr>
          <p:spPr bwMode="auto">
            <a:xfrm>
              <a:off x="7011988" y="3436938"/>
              <a:ext cx="69850" cy="30163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1" name="Freeform 173"/>
            <p:cNvSpPr/>
            <p:nvPr/>
          </p:nvSpPr>
          <p:spPr bwMode="auto">
            <a:xfrm>
              <a:off x="4640263" y="2155825"/>
              <a:ext cx="73025" cy="396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2" name="Freeform 174"/>
            <p:cNvSpPr>
              <a:spLocks noEditPoints="1"/>
            </p:cNvSpPr>
            <p:nvPr/>
          </p:nvSpPr>
          <p:spPr bwMode="auto">
            <a:xfrm>
              <a:off x="4505325" y="2151063"/>
              <a:ext cx="247650" cy="269875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3" name="Freeform 175"/>
            <p:cNvSpPr/>
            <p:nvPr/>
          </p:nvSpPr>
          <p:spPr bwMode="auto">
            <a:xfrm>
              <a:off x="4752975" y="2251075"/>
              <a:ext cx="26988" cy="33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4" name="Freeform 176"/>
            <p:cNvSpPr/>
            <p:nvPr/>
          </p:nvSpPr>
          <p:spPr bwMode="auto">
            <a:xfrm>
              <a:off x="4759325" y="2174875"/>
              <a:ext cx="90488" cy="106363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555" name="图表 554"/>
          <p:cNvGraphicFramePr/>
          <p:nvPr/>
        </p:nvGraphicFramePr>
        <p:xfrm>
          <a:off x="983432" y="2492896"/>
          <a:ext cx="4165785" cy="2777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6" name="文本框 555"/>
          <p:cNvSpPr txBox="1"/>
          <p:nvPr/>
        </p:nvSpPr>
        <p:spPr>
          <a:xfrm>
            <a:off x="7897684" y="1628800"/>
            <a:ext cx="2118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国内旅游城市偏好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407368" y="936612"/>
            <a:ext cx="3058855" cy="497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646841" y="936613"/>
            <a:ext cx="8334235" cy="497133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803413" y="1790817"/>
            <a:ext cx="211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4.5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住宿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酒店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类型和出游景点分析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1640080" y="1762093"/>
            <a:ext cx="1539172" cy="347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文本框 7"/>
          <p:cNvSpPr txBox="1"/>
          <p:nvPr/>
        </p:nvSpPr>
        <p:spPr>
          <a:xfrm>
            <a:off x="0" y="6230866"/>
            <a:ext cx="12191999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经数据分析发现，出游期间偏好民宿酒店较受欢迎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charset="-122"/>
              </a:rPr>
              <a:t>，平时偏爱去周边城市的景点出游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细黑" panose="02010600040101010101" charset="-122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11091632" y="2965131"/>
            <a:ext cx="1080120" cy="841959"/>
            <a:chOff x="6131118" y="208456"/>
            <a:chExt cx="1080120" cy="841959"/>
          </a:xfrm>
        </p:grpSpPr>
        <p:sp>
          <p:nvSpPr>
            <p:cNvPr id="193" name="文本框 192"/>
            <p:cNvSpPr txBox="1"/>
            <p:nvPr/>
          </p:nvSpPr>
          <p:spPr>
            <a:xfrm>
              <a:off x="6131118" y="588750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rPr>
                <a:t>吴中路</a:t>
              </a:r>
              <a:endPara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rPr>
                <a:t>商圈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4" name="location-pointer_619"/>
            <p:cNvSpPr>
              <a:spLocks noChangeAspect="1"/>
            </p:cNvSpPr>
            <p:nvPr/>
          </p:nvSpPr>
          <p:spPr bwMode="auto">
            <a:xfrm>
              <a:off x="6543885" y="208456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</p:grpSp>
      <p:graphicFrame>
        <p:nvGraphicFramePr>
          <p:cNvPr id="195" name="图表 194"/>
          <p:cNvGraphicFramePr/>
          <p:nvPr/>
        </p:nvGraphicFramePr>
        <p:xfrm>
          <a:off x="400955" y="1363716"/>
          <a:ext cx="2958741" cy="455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6" name="矩形 195"/>
          <p:cNvSpPr/>
          <p:nvPr/>
        </p:nvSpPr>
        <p:spPr>
          <a:xfrm>
            <a:off x="1046249" y="1025161"/>
            <a:ext cx="182614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住宿酒店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31779" y="936612"/>
            <a:ext cx="1988545" cy="49713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1779" y="1044761"/>
            <a:ext cx="1988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出游景点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631779" y="1491464"/>
          <a:ext cx="1988545" cy="4416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502"/>
                <a:gridCol w="432292"/>
                <a:gridCol w="518751"/>
              </a:tblGrid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景点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城市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区域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金鸡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湖风景区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园区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5·12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地震遗迹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成都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都江堰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黄鹤楼景区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武汉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武昌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新世纪公园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武汉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武汉</a:t>
                      </a:r>
                      <a:endParaRPr lang="en-US" altLang="zh-CN" sz="1100" u="none" strike="noStrik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b"/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周边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颂恒观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昆山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G20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峰会体验馆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杭州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萧山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太湖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吴中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还都塔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南京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玄武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雷锋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塔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杭州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上城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小金山观景台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杭州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淳安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0" name="任意多边形 19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出行偏好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charset="0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55853" y="2996952"/>
            <a:ext cx="66333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平时多采用单车出行方式。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国内游居多且大多选择周边城市，出游期间偏爱民宿和经济连锁型的快捷酒店为主。</a:t>
            </a:r>
            <a:endParaRPr kumimoji="1"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71464" y="2858452"/>
            <a:ext cx="22682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根据用户差旅及日常出行行为进行分析，人群具备以下特征：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 rot="17474072">
            <a:off x="8721419" y="2759097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任意多边形 77"/>
          <p:cNvSpPr/>
          <p:nvPr/>
        </p:nvSpPr>
        <p:spPr>
          <a:xfrm rot="17474072">
            <a:off x="8308686" y="4210961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任意多边形 75"/>
          <p:cNvSpPr/>
          <p:nvPr/>
        </p:nvSpPr>
        <p:spPr>
          <a:xfrm rot="17474072">
            <a:off x="5900911" y="4202770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任意多边形 74"/>
          <p:cNvSpPr/>
          <p:nvPr/>
        </p:nvSpPr>
        <p:spPr>
          <a:xfrm rot="17474072">
            <a:off x="5307494" y="278850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任意多边形 73"/>
          <p:cNvSpPr/>
          <p:nvPr/>
        </p:nvSpPr>
        <p:spPr>
          <a:xfrm rot="17474072">
            <a:off x="5823562" y="1400943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任意多边形 70"/>
          <p:cNvSpPr/>
          <p:nvPr/>
        </p:nvSpPr>
        <p:spPr>
          <a:xfrm rot="17474072">
            <a:off x="8251422" y="141222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任意多边形 69"/>
          <p:cNvSpPr/>
          <p:nvPr/>
        </p:nvSpPr>
        <p:spPr>
          <a:xfrm rot="17474072">
            <a:off x="7672642" y="1929450"/>
            <a:ext cx="2228223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93668" y="1698213"/>
            <a:ext cx="4023526" cy="4023527"/>
            <a:chOff x="3248561" y="1392326"/>
            <a:chExt cx="2646878" cy="2646879"/>
          </a:xfrm>
        </p:grpSpPr>
        <p:sp>
          <p:nvSpPr>
            <p:cNvPr id="27" name="弧形 26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20046283"/>
                <a:gd name="adj2" fmla="val 206286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弧形 27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1055460"/>
                <a:gd name="adj2" fmla="val 1664150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4137334"/>
                <a:gd name="adj2" fmla="val 66280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弧形 30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9200471"/>
                <a:gd name="adj2" fmla="val 9823645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1806923"/>
                <a:gd name="adj2" fmla="val 1241007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4903020"/>
                <a:gd name="adj2" fmla="val 1749341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5092970" y="2597517"/>
            <a:ext cx="2224921" cy="2224921"/>
          </a:xfrm>
          <a:prstGeom prst="ellipse">
            <a:avLst/>
          </a:prstGeom>
          <a:solidFill>
            <a:srgbClr val="F36639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464498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856713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473464" y="4562729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853502" y="4561801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913309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04011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688793" y="2019897"/>
            <a:ext cx="662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基础属性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140251" y="3397359"/>
            <a:ext cx="76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客户轨迹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704860" y="4780036"/>
            <a:ext cx="66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行为偏好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083429" y="4809784"/>
            <a:ext cx="643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出行偏好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624930" y="3408731"/>
            <a:ext cx="687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消费偏好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76797" y="2000402"/>
            <a:ext cx="659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个人资产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0854" y="2061957"/>
            <a:ext cx="310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男性来访人群居多，单身未婚和已婚未育的二人世界为主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85858" y="3448365"/>
            <a:ext cx="3184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目前来访客群大多数来自上海本地客源，区域集中在闵行区、松江区和嘉定区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04830" y="4901056"/>
            <a:ext cx="3298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喜欢图片剪辑，看视频，选择绝地求生，开心消消乐等游戏进行放松，社交网络活跃度较高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017860" y="2053709"/>
            <a:ext cx="289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目前多数到访客户名下无房无车，喜欢使用华为安卓手机，消费画像为：中低收入，中高消费人群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572542" y="3501375"/>
            <a:ext cx="289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平时喜欢购物，喜欢区烧烤烤肉，火锅，川湘菜，喜欢去健身房，跆拳道和台球场所进行放松，购车和教育培训的需求较为强烈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017860" y="4906851"/>
            <a:ext cx="3091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国内城市旅游为主，出行方式以打车占大多数，旅游城市多选择苏州，镇江和阜阳，出游期间偏爱民宿和经济连锁型的快捷酒店</a:t>
            </a:r>
            <a:endParaRPr lang="zh-CN" altLang="en-US" sz="12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到访万象城客户画像总结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05" y="2308888"/>
            <a:ext cx="2843185" cy="284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73016"/>
            <a:ext cx="12192000" cy="3284984"/>
          </a:xfrm>
          <a:prstGeom prst="rect">
            <a:avLst/>
          </a:prstGeom>
          <a:blipFill dpi="0" rotWithShape="1">
            <a:blip r:embed="rId1"/>
            <a:srcRect/>
            <a:stretch>
              <a:fillRect l="-6000" r="-9000" b="-6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7474072">
            <a:off x="6830343" y="1831157"/>
            <a:ext cx="2812895" cy="4333962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1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98433" y="1705788"/>
            <a:ext cx="2854859" cy="285485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7968" y="2276872"/>
            <a:ext cx="995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4439816" y="3356992"/>
            <a:ext cx="328594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400" b="1" spc="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zh-CN" altLang="en-US" sz="2400" b="1" spc="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5.1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基本属性对比分析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83008" y="1308584"/>
            <a:ext cx="7477850" cy="1753942"/>
            <a:chOff x="2183008" y="1308584"/>
            <a:chExt cx="7477850" cy="1753942"/>
          </a:xfrm>
        </p:grpSpPr>
        <p:sp>
          <p:nvSpPr>
            <p:cNvPr id="12" name="任意多边形 11"/>
            <p:cNvSpPr/>
            <p:nvPr/>
          </p:nvSpPr>
          <p:spPr>
            <a:xfrm rot="17474072">
              <a:off x="5321729" y="-1276603"/>
              <a:ext cx="1200408" cy="7477850"/>
            </a:xfrm>
            <a:custGeom>
              <a:avLst/>
              <a:gdLst>
                <a:gd name="connsiteX0" fmla="*/ 385153 w 1200408"/>
                <a:gd name="connsiteY0" fmla="*/ 0 h 7477850"/>
                <a:gd name="connsiteX1" fmla="*/ 1200408 w 1200408"/>
                <a:gd name="connsiteY1" fmla="*/ 2098100 h 7477850"/>
                <a:gd name="connsiteX2" fmla="*/ 1200408 w 1200408"/>
                <a:gd name="connsiteY2" fmla="*/ 5591978 h 7477850"/>
                <a:gd name="connsiteX3" fmla="*/ 0 w 1200408"/>
                <a:gd name="connsiteY3" fmla="*/ 7477850 h 7477850"/>
                <a:gd name="connsiteX4" fmla="*/ 0 w 1200408"/>
                <a:gd name="connsiteY4" fmla="*/ 0 h 74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408" h="7477850">
                  <a:moveTo>
                    <a:pt x="385153" y="0"/>
                  </a:moveTo>
                  <a:lnTo>
                    <a:pt x="1200408" y="2098100"/>
                  </a:lnTo>
                  <a:lnTo>
                    <a:pt x="1200408" y="5591978"/>
                  </a:lnTo>
                  <a:lnTo>
                    <a:pt x="0" y="74778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19475" y="1308584"/>
              <a:ext cx="2410526" cy="3465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年 龄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6" name="图表 15"/>
          <p:cNvGraphicFramePr/>
          <p:nvPr/>
        </p:nvGraphicFramePr>
        <p:xfrm>
          <a:off x="983432" y="2060848"/>
          <a:ext cx="4668387" cy="3494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240354" y="2462322"/>
          <a:ext cx="4959465" cy="338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文本框 7"/>
          <p:cNvSpPr txBox="1"/>
          <p:nvPr/>
        </p:nvSpPr>
        <p:spPr>
          <a:xfrm>
            <a:off x="0" y="5949280"/>
            <a:ext cx="12191999" cy="71558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从年龄分析来看，周边人群的年龄层次更低一些，从婚姻情况和子女情况分析来看，到访爱情海的未婚单身人士占比最高，近一半；到访万象城的二人世界和三口之家的占比最高，建议增加具有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亲子属性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的业态，吸引周边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年龄层在</a:t>
            </a:r>
            <a:r>
              <a:rPr lang="en-US" altLang="zh-CN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26-45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岁之间的家庭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74357" y="1308584"/>
            <a:ext cx="7477850" cy="1753942"/>
            <a:chOff x="7174357" y="1328619"/>
            <a:chExt cx="7477850" cy="1753942"/>
          </a:xfrm>
        </p:grpSpPr>
        <p:sp>
          <p:nvSpPr>
            <p:cNvPr id="24" name="任意多边形 23"/>
            <p:cNvSpPr/>
            <p:nvPr/>
          </p:nvSpPr>
          <p:spPr>
            <a:xfrm rot="17474072">
              <a:off x="10313078" y="-1256568"/>
              <a:ext cx="1200408" cy="7477850"/>
            </a:xfrm>
            <a:custGeom>
              <a:avLst/>
              <a:gdLst>
                <a:gd name="connsiteX0" fmla="*/ 385153 w 1200408"/>
                <a:gd name="connsiteY0" fmla="*/ 0 h 7477850"/>
                <a:gd name="connsiteX1" fmla="*/ 1200408 w 1200408"/>
                <a:gd name="connsiteY1" fmla="*/ 2098100 h 7477850"/>
                <a:gd name="connsiteX2" fmla="*/ 1200408 w 1200408"/>
                <a:gd name="connsiteY2" fmla="*/ 5591978 h 7477850"/>
                <a:gd name="connsiteX3" fmla="*/ 0 w 1200408"/>
                <a:gd name="connsiteY3" fmla="*/ 7477850 h 7477850"/>
                <a:gd name="connsiteX4" fmla="*/ 0 w 1200408"/>
                <a:gd name="connsiteY4" fmla="*/ 0 h 74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408" h="7477850">
                  <a:moveTo>
                    <a:pt x="385153" y="0"/>
                  </a:moveTo>
                  <a:lnTo>
                    <a:pt x="1200408" y="2098100"/>
                  </a:lnTo>
                  <a:lnTo>
                    <a:pt x="1200408" y="5591978"/>
                  </a:lnTo>
                  <a:lnTo>
                    <a:pt x="0" y="74778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210824" y="1328619"/>
              <a:ext cx="2410526" cy="3465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婚姻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子女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5621100"/>
            <a:ext cx="2219325" cy="27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资产对比分析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房产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62366" y="1315018"/>
            <a:ext cx="7477850" cy="1753942"/>
            <a:chOff x="2183008" y="1308584"/>
            <a:chExt cx="7477850" cy="1753942"/>
          </a:xfrm>
        </p:grpSpPr>
        <p:sp>
          <p:nvSpPr>
            <p:cNvPr id="15" name="任意多边形 14"/>
            <p:cNvSpPr/>
            <p:nvPr/>
          </p:nvSpPr>
          <p:spPr>
            <a:xfrm rot="17474072">
              <a:off x="5321729" y="-1276603"/>
              <a:ext cx="1200408" cy="7477850"/>
            </a:xfrm>
            <a:custGeom>
              <a:avLst/>
              <a:gdLst>
                <a:gd name="connsiteX0" fmla="*/ 385153 w 1200408"/>
                <a:gd name="connsiteY0" fmla="*/ 0 h 7477850"/>
                <a:gd name="connsiteX1" fmla="*/ 1200408 w 1200408"/>
                <a:gd name="connsiteY1" fmla="*/ 2098100 h 7477850"/>
                <a:gd name="connsiteX2" fmla="*/ 1200408 w 1200408"/>
                <a:gd name="connsiteY2" fmla="*/ 5591978 h 7477850"/>
                <a:gd name="connsiteX3" fmla="*/ 0 w 1200408"/>
                <a:gd name="connsiteY3" fmla="*/ 7477850 h 7477850"/>
                <a:gd name="connsiteX4" fmla="*/ 0 w 1200408"/>
                <a:gd name="connsiteY4" fmla="*/ 0 h 74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408" h="7477850">
                  <a:moveTo>
                    <a:pt x="385153" y="0"/>
                  </a:moveTo>
                  <a:lnTo>
                    <a:pt x="1200408" y="2098100"/>
                  </a:lnTo>
                  <a:lnTo>
                    <a:pt x="1200408" y="5591978"/>
                  </a:lnTo>
                  <a:lnTo>
                    <a:pt x="0" y="74778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219475" y="1308584"/>
              <a:ext cx="2410526" cy="3465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有无房产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623392" y="2387796"/>
          <a:ext cx="1838506" cy="33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" name="文本框 7"/>
          <p:cNvSpPr txBox="1"/>
          <p:nvPr/>
        </p:nvSpPr>
        <p:spPr>
          <a:xfrm>
            <a:off x="0" y="5949280"/>
            <a:ext cx="12191999" cy="71558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到访万象城和爱琴海人群的有房占比较低，但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购房需求较旺盛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；可见该热人群大多以租房或与父母同住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为主。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由于周边人群锁定的是项目半径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10KM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范围内，居住的小区价格段在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5W-8W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的占比略低于到访万象城和爱琴海项目的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人群。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28" name="图表 27"/>
          <p:cNvGraphicFramePr/>
          <p:nvPr/>
        </p:nvGraphicFramePr>
        <p:xfrm>
          <a:off x="2671631" y="2070951"/>
          <a:ext cx="6802454" cy="3851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图表 28"/>
          <p:cNvGraphicFramePr/>
          <p:nvPr/>
        </p:nvGraphicFramePr>
        <p:xfrm>
          <a:off x="9715594" y="2387796"/>
          <a:ext cx="1838505" cy="33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4810838" y="1315018"/>
            <a:ext cx="7477850" cy="1753942"/>
            <a:chOff x="2183008" y="1308584"/>
            <a:chExt cx="7477850" cy="1753942"/>
          </a:xfrm>
        </p:grpSpPr>
        <p:sp>
          <p:nvSpPr>
            <p:cNvPr id="31" name="任意多边形 30"/>
            <p:cNvSpPr/>
            <p:nvPr/>
          </p:nvSpPr>
          <p:spPr>
            <a:xfrm rot="17474072">
              <a:off x="5321729" y="-1276603"/>
              <a:ext cx="1200408" cy="7477850"/>
            </a:xfrm>
            <a:custGeom>
              <a:avLst/>
              <a:gdLst>
                <a:gd name="connsiteX0" fmla="*/ 385153 w 1200408"/>
                <a:gd name="connsiteY0" fmla="*/ 0 h 7477850"/>
                <a:gd name="connsiteX1" fmla="*/ 1200408 w 1200408"/>
                <a:gd name="connsiteY1" fmla="*/ 2098100 h 7477850"/>
                <a:gd name="connsiteX2" fmla="*/ 1200408 w 1200408"/>
                <a:gd name="connsiteY2" fmla="*/ 5591978 h 7477850"/>
                <a:gd name="connsiteX3" fmla="*/ 0 w 1200408"/>
                <a:gd name="connsiteY3" fmla="*/ 7477850 h 7477850"/>
                <a:gd name="connsiteX4" fmla="*/ 0 w 1200408"/>
                <a:gd name="connsiteY4" fmla="*/ 0 h 74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408" h="7477850">
                  <a:moveTo>
                    <a:pt x="385153" y="0"/>
                  </a:moveTo>
                  <a:lnTo>
                    <a:pt x="1200408" y="2098100"/>
                  </a:lnTo>
                  <a:lnTo>
                    <a:pt x="1200408" y="5591978"/>
                  </a:lnTo>
                  <a:lnTo>
                    <a:pt x="0" y="74778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219475" y="1308584"/>
              <a:ext cx="2410526" cy="3465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居住小区价格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59310" y="1315018"/>
            <a:ext cx="7477850" cy="1753942"/>
            <a:chOff x="2183008" y="1308584"/>
            <a:chExt cx="7477850" cy="1753942"/>
          </a:xfrm>
        </p:grpSpPr>
        <p:sp>
          <p:nvSpPr>
            <p:cNvPr id="34" name="任意多边形 33"/>
            <p:cNvSpPr/>
            <p:nvPr/>
          </p:nvSpPr>
          <p:spPr>
            <a:xfrm rot="17474072">
              <a:off x="5321729" y="-1276603"/>
              <a:ext cx="1200408" cy="7477850"/>
            </a:xfrm>
            <a:custGeom>
              <a:avLst/>
              <a:gdLst>
                <a:gd name="connsiteX0" fmla="*/ 385153 w 1200408"/>
                <a:gd name="connsiteY0" fmla="*/ 0 h 7477850"/>
                <a:gd name="connsiteX1" fmla="*/ 1200408 w 1200408"/>
                <a:gd name="connsiteY1" fmla="*/ 2098100 h 7477850"/>
                <a:gd name="connsiteX2" fmla="*/ 1200408 w 1200408"/>
                <a:gd name="connsiteY2" fmla="*/ 5591978 h 7477850"/>
                <a:gd name="connsiteX3" fmla="*/ 0 w 1200408"/>
                <a:gd name="connsiteY3" fmla="*/ 7477850 h 7477850"/>
                <a:gd name="connsiteX4" fmla="*/ 0 w 1200408"/>
                <a:gd name="connsiteY4" fmla="*/ 0 h 74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408" h="7477850">
                  <a:moveTo>
                    <a:pt x="385153" y="0"/>
                  </a:moveTo>
                  <a:lnTo>
                    <a:pt x="1200408" y="2098100"/>
                  </a:lnTo>
                  <a:lnTo>
                    <a:pt x="1200408" y="5591978"/>
                  </a:lnTo>
                  <a:lnTo>
                    <a:pt x="0" y="74778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219475" y="1308584"/>
              <a:ext cx="2410526" cy="3465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有无购房需求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rot="17474072">
            <a:off x="2929148" y="892294"/>
            <a:ext cx="3361597" cy="8585265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4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 rot="16200000">
            <a:off x="3547178" y="-2510723"/>
            <a:ext cx="5097644" cy="12192000"/>
          </a:xfrm>
          <a:prstGeom prst="hexagon">
            <a:avLst>
              <a:gd name="adj" fmla="val 18460"/>
              <a:gd name="vf" fmla="val 115470"/>
            </a:avLst>
          </a:prstGeom>
          <a:solidFill>
            <a:schemeClr val="bg1"/>
          </a:solidFill>
          <a:ln w="57150">
            <a:noFill/>
          </a:ln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19193" y="2137938"/>
            <a:ext cx="5953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50000"/>
              </a:lnSpc>
              <a:defRPr sz="1600">
                <a:latin typeface="+mj-ea"/>
                <a:ea typeface="+mj-ea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项目名称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：万象城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人群数据时间范围：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2018.11.01-2018.12.09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行为数据时间范围：近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目标人群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：到访万象城项目的人群（剔除工作人员、外卖快递及出租车司机）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总人数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471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平行四边形 5"/>
          <p:cNvSpPr/>
          <p:nvPr/>
        </p:nvSpPr>
        <p:spPr>
          <a:xfrm>
            <a:off x="911424" y="2082923"/>
            <a:ext cx="3096344" cy="2493332"/>
          </a:xfrm>
          <a:prstGeom prst="roundRect">
            <a:avLst>
              <a:gd name="adj" fmla="val 0"/>
            </a:avLst>
          </a:prstGeom>
          <a:blipFill>
            <a:blip r:embed="rId1"/>
            <a:srcRect/>
            <a:stretch>
              <a:fillRect t="-3236"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097002" y="2413054"/>
            <a:ext cx="2037887" cy="1420265"/>
          </a:xfrm>
          <a:custGeom>
            <a:avLst/>
            <a:gdLst>
              <a:gd name="connsiteX0" fmla="*/ 37071 w 1927654"/>
              <a:gd name="connsiteY0" fmla="*/ 914400 h 1248032"/>
              <a:gd name="connsiteX1" fmla="*/ 1186249 w 1927654"/>
              <a:gd name="connsiteY1" fmla="*/ 358346 h 1248032"/>
              <a:gd name="connsiteX2" fmla="*/ 1556952 w 1927654"/>
              <a:gd name="connsiteY2" fmla="*/ 98854 h 1248032"/>
              <a:gd name="connsiteX3" fmla="*/ 1717589 w 1927654"/>
              <a:gd name="connsiteY3" fmla="*/ 12357 h 1248032"/>
              <a:gd name="connsiteX4" fmla="*/ 1841157 w 1927654"/>
              <a:gd name="connsiteY4" fmla="*/ 0 h 1248032"/>
              <a:gd name="connsiteX5" fmla="*/ 1890584 w 1927654"/>
              <a:gd name="connsiteY5" fmla="*/ 0 h 1248032"/>
              <a:gd name="connsiteX6" fmla="*/ 1890584 w 1927654"/>
              <a:gd name="connsiteY6" fmla="*/ 185351 h 1248032"/>
              <a:gd name="connsiteX7" fmla="*/ 1927654 w 1927654"/>
              <a:gd name="connsiteY7" fmla="*/ 321276 h 1248032"/>
              <a:gd name="connsiteX8" fmla="*/ 1556952 w 1927654"/>
              <a:gd name="connsiteY8" fmla="*/ 902043 h 1248032"/>
              <a:gd name="connsiteX9" fmla="*/ 914400 w 1927654"/>
              <a:gd name="connsiteY9" fmla="*/ 1248032 h 1248032"/>
              <a:gd name="connsiteX10" fmla="*/ 345989 w 1927654"/>
              <a:gd name="connsiteY10" fmla="*/ 1149178 h 1248032"/>
              <a:gd name="connsiteX11" fmla="*/ 111211 w 1927654"/>
              <a:gd name="connsiteY11" fmla="*/ 1112108 h 1248032"/>
              <a:gd name="connsiteX12" fmla="*/ 24714 w 1927654"/>
              <a:gd name="connsiteY12" fmla="*/ 1075038 h 1248032"/>
              <a:gd name="connsiteX13" fmla="*/ 0 w 1927654"/>
              <a:gd name="connsiteY13" fmla="*/ 1062681 h 1248032"/>
              <a:gd name="connsiteX14" fmla="*/ 37071 w 1927654"/>
              <a:gd name="connsiteY14" fmla="*/ 914400 h 124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54" h="1248032">
                <a:moveTo>
                  <a:pt x="37071" y="914400"/>
                </a:moveTo>
                <a:lnTo>
                  <a:pt x="1186249" y="358346"/>
                </a:lnTo>
                <a:lnTo>
                  <a:pt x="1556952" y="98854"/>
                </a:lnTo>
                <a:lnTo>
                  <a:pt x="1717589" y="12357"/>
                </a:lnTo>
                <a:lnTo>
                  <a:pt x="1841157" y="0"/>
                </a:lnTo>
                <a:lnTo>
                  <a:pt x="1890584" y="0"/>
                </a:lnTo>
                <a:lnTo>
                  <a:pt x="1890584" y="185351"/>
                </a:lnTo>
                <a:lnTo>
                  <a:pt x="1927654" y="321276"/>
                </a:lnTo>
                <a:lnTo>
                  <a:pt x="1556952" y="902043"/>
                </a:lnTo>
                <a:lnTo>
                  <a:pt x="914400" y="1248032"/>
                </a:lnTo>
                <a:lnTo>
                  <a:pt x="345989" y="1149178"/>
                </a:lnTo>
                <a:lnTo>
                  <a:pt x="111211" y="1112108"/>
                </a:lnTo>
                <a:lnTo>
                  <a:pt x="24714" y="1075038"/>
                </a:lnTo>
                <a:lnTo>
                  <a:pt x="0" y="1062681"/>
                </a:lnTo>
                <a:lnTo>
                  <a:pt x="37071" y="914400"/>
                </a:lnTo>
                <a:close/>
              </a:path>
            </a:pathLst>
          </a:custGeom>
          <a:solidFill>
            <a:srgbClr val="FF692D">
              <a:alpha val="26000"/>
            </a:srgbClr>
          </a:solidFill>
          <a:ln>
            <a:solidFill>
              <a:srgbClr val="F36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1424" y="2082923"/>
            <a:ext cx="144016" cy="2493332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5.3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资产对比分析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车辆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7"/>
          <p:cNvSpPr txBox="1"/>
          <p:nvPr/>
        </p:nvSpPr>
        <p:spPr>
          <a:xfrm>
            <a:off x="-119197" y="6000634"/>
            <a:ext cx="12191999" cy="71558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到访爱琴海的客群有车占比最高，且有非常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旺盛的购车需求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；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拥有的车辆品牌比亚迪均占比第一，到访爱琴海项目人群的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中高档车辆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占比略多于周边人群和到访万象城人群。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428" y="980728"/>
            <a:ext cx="288000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00395" y="980728"/>
            <a:ext cx="288000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24362" y="980728"/>
            <a:ext cx="288000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048328" y="980728"/>
            <a:ext cx="288000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839515" y="3466652"/>
            <a:ext cx="5400501" cy="1474516"/>
            <a:chOff x="1098113" y="2857931"/>
            <a:chExt cx="8915868" cy="2434328"/>
          </a:xfrm>
        </p:grpSpPr>
        <p:sp>
          <p:nvSpPr>
            <p:cNvPr id="49" name="任意多边形 48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945719" y="2985152"/>
              <a:ext cx="1490481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购车需求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55" name="图表 54"/>
          <p:cNvGraphicFramePr/>
          <p:nvPr/>
        </p:nvGraphicFramePr>
        <p:xfrm>
          <a:off x="618428" y="1702191"/>
          <a:ext cx="2196000" cy="16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6" name="图表 55"/>
          <p:cNvGraphicFramePr/>
          <p:nvPr/>
        </p:nvGraphicFramePr>
        <p:xfrm>
          <a:off x="618428" y="3975330"/>
          <a:ext cx="2196000" cy="16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839515" y="1135631"/>
            <a:ext cx="5400501" cy="1474516"/>
            <a:chOff x="839515" y="1135631"/>
            <a:chExt cx="5400501" cy="1474516"/>
          </a:xfrm>
        </p:grpSpPr>
        <p:grpSp>
          <p:nvGrpSpPr>
            <p:cNvPr id="41" name="组合 40"/>
            <p:cNvGrpSpPr/>
            <p:nvPr/>
          </p:nvGrpSpPr>
          <p:grpSpPr>
            <a:xfrm>
              <a:off x="839515" y="1135631"/>
              <a:ext cx="5400501" cy="1474516"/>
              <a:chOff x="1098113" y="2857931"/>
              <a:chExt cx="8915868" cy="2434328"/>
            </a:xfrm>
          </p:grpSpPr>
          <p:sp>
            <p:nvSpPr>
              <p:cNvPr id="42" name="任意多边形 41"/>
              <p:cNvSpPr/>
              <p:nvPr/>
            </p:nvSpPr>
            <p:spPr>
              <a:xfrm rot="17474072">
                <a:off x="4678132" y="-43591"/>
                <a:ext cx="1775322" cy="8896377"/>
              </a:xfrm>
              <a:custGeom>
                <a:avLst/>
                <a:gdLst>
                  <a:gd name="connsiteX0" fmla="*/ 818565 w 1775322"/>
                  <a:gd name="connsiteY0" fmla="*/ 0 h 8896377"/>
                  <a:gd name="connsiteX1" fmla="*/ 1775322 w 1775322"/>
                  <a:gd name="connsiteY1" fmla="*/ 2462265 h 8896377"/>
                  <a:gd name="connsiteX2" fmla="*/ 1775322 w 1775322"/>
                  <a:gd name="connsiteY2" fmla="*/ 6652761 h 8896377"/>
                  <a:gd name="connsiteX3" fmla="*/ 0 w 1775322"/>
                  <a:gd name="connsiteY3" fmla="*/ 8896377 h 8896377"/>
                  <a:gd name="connsiteX4" fmla="*/ 0 w 1775322"/>
                  <a:gd name="connsiteY4" fmla="*/ 0 h 88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5322" h="8896377">
                    <a:moveTo>
                      <a:pt x="818565" y="0"/>
                    </a:moveTo>
                    <a:lnTo>
                      <a:pt x="1775322" y="2462265"/>
                    </a:lnTo>
                    <a:lnTo>
                      <a:pt x="1775322" y="6652761"/>
                    </a:lnTo>
                    <a:lnTo>
                      <a:pt x="0" y="889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98113" y="2857931"/>
                <a:ext cx="2954925" cy="7625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95357" y="2985665"/>
                <a:ext cx="507092" cy="507092"/>
              </a:xfrm>
              <a:prstGeom prst="ellipse">
                <a:avLst/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7474072">
                <a:off x="1817864" y="2861333"/>
                <a:ext cx="500584" cy="1241202"/>
              </a:xfrm>
              <a:custGeom>
                <a:avLst/>
                <a:gdLst>
                  <a:gd name="connsiteX0" fmla="*/ 500584 w 500584"/>
                  <a:gd name="connsiteY0" fmla="*/ 0 h 1241202"/>
                  <a:gd name="connsiteX1" fmla="*/ 500584 w 500584"/>
                  <a:gd name="connsiteY1" fmla="*/ 1121931 h 1241202"/>
                  <a:gd name="connsiteX2" fmla="*/ 342788 w 500584"/>
                  <a:gd name="connsiteY2" fmla="*/ 1241202 h 1241202"/>
                  <a:gd name="connsiteX3" fmla="*/ 0 w 500584"/>
                  <a:gd name="connsiteY3" fmla="*/ 359020 h 1241202"/>
                  <a:gd name="connsiteX4" fmla="*/ 0 w 500584"/>
                  <a:gd name="connsiteY4" fmla="*/ 0 h 124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84" h="1241202">
                    <a:moveTo>
                      <a:pt x="500584" y="0"/>
                    </a:moveTo>
                    <a:lnTo>
                      <a:pt x="500584" y="1121931"/>
                    </a:lnTo>
                    <a:lnTo>
                      <a:pt x="342788" y="1241202"/>
                    </a:lnTo>
                    <a:lnTo>
                      <a:pt x="0" y="35902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945719" y="2985152"/>
                <a:ext cx="1490481" cy="50811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有车占比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930941" y="1308620"/>
              <a:ext cx="242106" cy="98848"/>
              <a:chOff x="6415114" y="861935"/>
              <a:chExt cx="526740" cy="215059"/>
            </a:xfrm>
            <a:solidFill>
              <a:schemeClr val="bg1"/>
            </a:solidFill>
          </p:grpSpPr>
          <p:sp>
            <p:nvSpPr>
              <p:cNvPr id="64" name="Freeform 138"/>
              <p:cNvSpPr>
                <a:spLocks noEditPoints="1"/>
              </p:cNvSpPr>
              <p:nvPr/>
            </p:nvSpPr>
            <p:spPr bwMode="auto">
              <a:xfrm>
                <a:off x="6415114" y="861935"/>
                <a:ext cx="526740" cy="215059"/>
              </a:xfrm>
              <a:custGeom>
                <a:avLst/>
                <a:gdLst>
                  <a:gd name="T0" fmla="*/ 189 w 286"/>
                  <a:gd name="T1" fmla="*/ 92 h 117"/>
                  <a:gd name="T2" fmla="*/ 240 w 286"/>
                  <a:gd name="T3" fmla="*/ 92 h 117"/>
                  <a:gd name="T4" fmla="*/ 286 w 286"/>
                  <a:gd name="T5" fmla="*/ 75 h 117"/>
                  <a:gd name="T6" fmla="*/ 243 w 286"/>
                  <a:gd name="T7" fmla="*/ 98 h 117"/>
                  <a:gd name="T8" fmla="*/ 215 w 286"/>
                  <a:gd name="T9" fmla="*/ 62 h 117"/>
                  <a:gd name="T10" fmla="*/ 186 w 286"/>
                  <a:gd name="T11" fmla="*/ 98 h 117"/>
                  <a:gd name="T12" fmla="*/ 96 w 286"/>
                  <a:gd name="T13" fmla="*/ 92 h 117"/>
                  <a:gd name="T14" fmla="*/ 37 w 286"/>
                  <a:gd name="T15" fmla="*/ 92 h 117"/>
                  <a:gd name="T16" fmla="*/ 26 w 286"/>
                  <a:gd name="T17" fmla="*/ 98 h 117"/>
                  <a:gd name="T18" fmla="*/ 26 w 286"/>
                  <a:gd name="T19" fmla="*/ 98 h 117"/>
                  <a:gd name="T20" fmla="*/ 26 w 286"/>
                  <a:gd name="T21" fmla="*/ 98 h 117"/>
                  <a:gd name="T22" fmla="*/ 25 w 286"/>
                  <a:gd name="T23" fmla="*/ 98 h 117"/>
                  <a:gd name="T24" fmla="*/ 24 w 286"/>
                  <a:gd name="T25" fmla="*/ 98 h 117"/>
                  <a:gd name="T26" fmla="*/ 24 w 286"/>
                  <a:gd name="T27" fmla="*/ 98 h 117"/>
                  <a:gd name="T28" fmla="*/ 23 w 286"/>
                  <a:gd name="T29" fmla="*/ 98 h 117"/>
                  <a:gd name="T30" fmla="*/ 23 w 286"/>
                  <a:gd name="T31" fmla="*/ 98 h 117"/>
                  <a:gd name="T32" fmla="*/ 0 w 286"/>
                  <a:gd name="T33" fmla="*/ 80 h 117"/>
                  <a:gd name="T34" fmla="*/ 15 w 286"/>
                  <a:gd name="T35" fmla="*/ 46 h 117"/>
                  <a:gd name="T36" fmla="*/ 70 w 286"/>
                  <a:gd name="T37" fmla="*/ 35 h 117"/>
                  <a:gd name="T38" fmla="*/ 71 w 286"/>
                  <a:gd name="T39" fmla="*/ 34 h 117"/>
                  <a:gd name="T40" fmla="*/ 71 w 286"/>
                  <a:gd name="T41" fmla="*/ 34 h 117"/>
                  <a:gd name="T42" fmla="*/ 72 w 286"/>
                  <a:gd name="T43" fmla="*/ 33 h 117"/>
                  <a:gd name="T44" fmla="*/ 73 w 286"/>
                  <a:gd name="T45" fmla="*/ 33 h 117"/>
                  <a:gd name="T46" fmla="*/ 74 w 286"/>
                  <a:gd name="T47" fmla="*/ 32 h 117"/>
                  <a:gd name="T48" fmla="*/ 105 w 286"/>
                  <a:gd name="T49" fmla="*/ 7 h 117"/>
                  <a:gd name="T50" fmla="*/ 108 w 286"/>
                  <a:gd name="T51" fmla="*/ 5 h 117"/>
                  <a:gd name="T52" fmla="*/ 111 w 286"/>
                  <a:gd name="T53" fmla="*/ 3 h 117"/>
                  <a:gd name="T54" fmla="*/ 112 w 286"/>
                  <a:gd name="T55" fmla="*/ 2 h 117"/>
                  <a:gd name="T56" fmla="*/ 112 w 286"/>
                  <a:gd name="T57" fmla="*/ 2 h 117"/>
                  <a:gd name="T58" fmla="*/ 112 w 286"/>
                  <a:gd name="T59" fmla="*/ 2 h 117"/>
                  <a:gd name="T60" fmla="*/ 112 w 286"/>
                  <a:gd name="T61" fmla="*/ 2 h 117"/>
                  <a:gd name="T62" fmla="*/ 113 w 286"/>
                  <a:gd name="T63" fmla="*/ 2 h 117"/>
                  <a:gd name="T64" fmla="*/ 128 w 286"/>
                  <a:gd name="T65" fmla="*/ 0 h 117"/>
                  <a:gd name="T66" fmla="*/ 148 w 286"/>
                  <a:gd name="T67" fmla="*/ 0 h 117"/>
                  <a:gd name="T68" fmla="*/ 242 w 286"/>
                  <a:gd name="T69" fmla="*/ 0 h 117"/>
                  <a:gd name="T70" fmla="*/ 252 w 286"/>
                  <a:gd name="T71" fmla="*/ 6 h 117"/>
                  <a:gd name="T72" fmla="*/ 253 w 286"/>
                  <a:gd name="T73" fmla="*/ 6 h 117"/>
                  <a:gd name="T74" fmla="*/ 253 w 286"/>
                  <a:gd name="T75" fmla="*/ 6 h 117"/>
                  <a:gd name="T76" fmla="*/ 253 w 286"/>
                  <a:gd name="T77" fmla="*/ 7 h 117"/>
                  <a:gd name="T78" fmla="*/ 253 w 286"/>
                  <a:gd name="T79" fmla="*/ 7 h 117"/>
                  <a:gd name="T80" fmla="*/ 253 w 286"/>
                  <a:gd name="T81" fmla="*/ 7 h 117"/>
                  <a:gd name="T82" fmla="*/ 253 w 286"/>
                  <a:gd name="T83" fmla="*/ 7 h 117"/>
                  <a:gd name="T84" fmla="*/ 254 w 286"/>
                  <a:gd name="T85" fmla="*/ 7 h 117"/>
                  <a:gd name="T86" fmla="*/ 254 w 286"/>
                  <a:gd name="T87" fmla="*/ 8 h 117"/>
                  <a:gd name="T88" fmla="*/ 275 w 286"/>
                  <a:gd name="T89" fmla="*/ 45 h 117"/>
                  <a:gd name="T90" fmla="*/ 286 w 286"/>
                  <a:gd name="T91" fmla="*/ 75 h 117"/>
                  <a:gd name="T92" fmla="*/ 41 w 286"/>
                  <a:gd name="T93" fmla="*/ 92 h 117"/>
                  <a:gd name="T94" fmla="*/ 92 w 286"/>
                  <a:gd name="T95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6" h="117">
                    <a:moveTo>
                      <a:pt x="215" y="66"/>
                    </a:moveTo>
                    <a:cubicBezTo>
                      <a:pt x="200" y="66"/>
                      <a:pt x="189" y="78"/>
                      <a:pt x="189" y="92"/>
                    </a:cubicBezTo>
                    <a:cubicBezTo>
                      <a:pt x="189" y="106"/>
                      <a:pt x="200" y="117"/>
                      <a:pt x="215" y="117"/>
                    </a:cubicBezTo>
                    <a:cubicBezTo>
                      <a:pt x="229" y="117"/>
                      <a:pt x="240" y="106"/>
                      <a:pt x="240" y="92"/>
                    </a:cubicBezTo>
                    <a:cubicBezTo>
                      <a:pt x="240" y="78"/>
                      <a:pt x="229" y="66"/>
                      <a:pt x="215" y="66"/>
                    </a:cubicBezTo>
                    <a:close/>
                    <a:moveTo>
                      <a:pt x="286" y="75"/>
                    </a:moveTo>
                    <a:cubicBezTo>
                      <a:pt x="286" y="82"/>
                      <a:pt x="279" y="91"/>
                      <a:pt x="270" y="95"/>
                    </a:cubicBezTo>
                    <a:cubicBezTo>
                      <a:pt x="262" y="98"/>
                      <a:pt x="251" y="98"/>
                      <a:pt x="243" y="98"/>
                    </a:cubicBezTo>
                    <a:cubicBezTo>
                      <a:pt x="244" y="96"/>
                      <a:pt x="244" y="94"/>
                      <a:pt x="244" y="92"/>
                    </a:cubicBezTo>
                    <a:cubicBezTo>
                      <a:pt x="244" y="76"/>
                      <a:pt x="231" y="62"/>
                      <a:pt x="215" y="62"/>
                    </a:cubicBezTo>
                    <a:cubicBezTo>
                      <a:pt x="198" y="62"/>
                      <a:pt x="185" y="76"/>
                      <a:pt x="185" y="92"/>
                    </a:cubicBezTo>
                    <a:cubicBezTo>
                      <a:pt x="185" y="94"/>
                      <a:pt x="185" y="96"/>
                      <a:pt x="18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4"/>
                      <a:pt x="96" y="92"/>
                    </a:cubicBezTo>
                    <a:cubicBezTo>
                      <a:pt x="96" y="76"/>
                      <a:pt x="83" y="62"/>
                      <a:pt x="67" y="62"/>
                    </a:cubicBezTo>
                    <a:cubicBezTo>
                      <a:pt x="51" y="62"/>
                      <a:pt x="37" y="76"/>
                      <a:pt x="37" y="92"/>
                    </a:cubicBezTo>
                    <a:cubicBezTo>
                      <a:pt x="37" y="94"/>
                      <a:pt x="38" y="96"/>
                      <a:pt x="38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6" y="96"/>
                      <a:pt x="0" y="87"/>
                      <a:pt x="0" y="8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3"/>
                      <a:pt x="8" y="47"/>
                      <a:pt x="15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6"/>
                      <a:pt x="107" y="6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10" y="3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8" y="0"/>
                      <a:pt x="121" y="0"/>
                      <a:pt x="12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4" y="0"/>
                      <a:pt x="14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8" y="0"/>
                      <a:pt x="250" y="3"/>
                      <a:pt x="252" y="6"/>
                    </a:cubicBezTo>
                    <a:cubicBezTo>
                      <a:pt x="252" y="6"/>
                      <a:pt x="252" y="6"/>
                      <a:pt x="252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60" y="18"/>
                      <a:pt x="270" y="31"/>
                      <a:pt x="275" y="45"/>
                    </a:cubicBezTo>
                    <a:cubicBezTo>
                      <a:pt x="277" y="50"/>
                      <a:pt x="281" y="59"/>
                      <a:pt x="277" y="64"/>
                    </a:cubicBezTo>
                    <a:cubicBezTo>
                      <a:pt x="282" y="66"/>
                      <a:pt x="286" y="69"/>
                      <a:pt x="286" y="75"/>
                    </a:cubicBezTo>
                    <a:close/>
                    <a:moveTo>
                      <a:pt x="66" y="66"/>
                    </a:moveTo>
                    <a:cubicBezTo>
                      <a:pt x="52" y="66"/>
                      <a:pt x="41" y="78"/>
                      <a:pt x="41" y="92"/>
                    </a:cubicBezTo>
                    <a:cubicBezTo>
                      <a:pt x="41" y="106"/>
                      <a:pt x="52" y="117"/>
                      <a:pt x="66" y="117"/>
                    </a:cubicBezTo>
                    <a:cubicBezTo>
                      <a:pt x="80" y="117"/>
                      <a:pt x="92" y="106"/>
                      <a:pt x="92" y="92"/>
                    </a:cubicBezTo>
                    <a:cubicBezTo>
                      <a:pt x="92" y="78"/>
                      <a:pt x="80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39"/>
              <p:cNvSpPr/>
              <p:nvPr/>
            </p:nvSpPr>
            <p:spPr bwMode="auto">
              <a:xfrm>
                <a:off x="6560565" y="874402"/>
                <a:ext cx="121556" cy="61297"/>
              </a:xfrm>
              <a:custGeom>
                <a:avLst/>
                <a:gdLst>
                  <a:gd name="T0" fmla="*/ 66 w 66"/>
                  <a:gd name="T1" fmla="*/ 33 h 33"/>
                  <a:gd name="T2" fmla="*/ 66 w 66"/>
                  <a:gd name="T3" fmla="*/ 0 h 33"/>
                  <a:gd name="T4" fmla="*/ 47 w 66"/>
                  <a:gd name="T5" fmla="*/ 0 h 33"/>
                  <a:gd name="T6" fmla="*/ 34 w 66"/>
                  <a:gd name="T7" fmla="*/ 4 h 33"/>
                  <a:gd name="T8" fmla="*/ 5 w 66"/>
                  <a:gd name="T9" fmla="*/ 27 h 33"/>
                  <a:gd name="T10" fmla="*/ 8 w 66"/>
                  <a:gd name="T11" fmla="*/ 33 h 33"/>
                  <a:gd name="T12" fmla="*/ 66 w 6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3">
                    <a:moveTo>
                      <a:pt x="66" y="3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0"/>
                      <a:pt x="34" y="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31"/>
                      <a:pt x="0" y="33"/>
                      <a:pt x="8" y="33"/>
                    </a:cubicBezTo>
                    <a:cubicBezTo>
                      <a:pt x="66" y="33"/>
                      <a:pt x="66" y="33"/>
                      <a:pt x="6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40"/>
              <p:cNvSpPr/>
              <p:nvPr/>
            </p:nvSpPr>
            <p:spPr bwMode="auto">
              <a:xfrm>
                <a:off x="6696665" y="874402"/>
                <a:ext cx="99738" cy="61297"/>
              </a:xfrm>
              <a:custGeom>
                <a:avLst/>
                <a:gdLst>
                  <a:gd name="T0" fmla="*/ 96 w 96"/>
                  <a:gd name="T1" fmla="*/ 59 h 59"/>
                  <a:gd name="T2" fmla="*/ 83 w 96"/>
                  <a:gd name="T3" fmla="*/ 0 h 59"/>
                  <a:gd name="T4" fmla="*/ 0 w 96"/>
                  <a:gd name="T5" fmla="*/ 0 h 59"/>
                  <a:gd name="T6" fmla="*/ 0 w 96"/>
                  <a:gd name="T7" fmla="*/ 59 h 59"/>
                  <a:gd name="T8" fmla="*/ 96 w 96"/>
                  <a:gd name="T9" fmla="*/ 59 h 59"/>
                  <a:gd name="T10" fmla="*/ 96 w 96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9">
                    <a:moveTo>
                      <a:pt x="96" y="59"/>
                    </a:moveTo>
                    <a:lnTo>
                      <a:pt x="8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6" y="59"/>
                    </a:lnTo>
                    <a:lnTo>
                      <a:pt x="9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41"/>
              <p:cNvSpPr/>
              <p:nvPr/>
            </p:nvSpPr>
            <p:spPr bwMode="auto">
              <a:xfrm>
                <a:off x="6797442" y="874402"/>
                <a:ext cx="94543" cy="61297"/>
              </a:xfrm>
              <a:custGeom>
                <a:avLst/>
                <a:gdLst>
                  <a:gd name="T0" fmla="*/ 0 w 51"/>
                  <a:gd name="T1" fmla="*/ 0 h 33"/>
                  <a:gd name="T2" fmla="*/ 7 w 51"/>
                  <a:gd name="T3" fmla="*/ 33 h 33"/>
                  <a:gd name="T4" fmla="*/ 39 w 51"/>
                  <a:gd name="T5" fmla="*/ 33 h 33"/>
                  <a:gd name="T6" fmla="*/ 47 w 51"/>
                  <a:gd name="T7" fmla="*/ 22 h 33"/>
                  <a:gd name="T8" fmla="*/ 31 w 51"/>
                  <a:gd name="T9" fmla="*/ 0 h 33"/>
                  <a:gd name="T10" fmla="*/ 0 w 5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0" y="0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5" y="33"/>
                      <a:pt x="51" y="33"/>
                      <a:pt x="47" y="22"/>
                    </a:cubicBezTo>
                    <a:cubicBezTo>
                      <a:pt x="43" y="12"/>
                      <a:pt x="38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42"/>
              <p:cNvSpPr>
                <a:spLocks noEditPoints="1"/>
              </p:cNvSpPr>
              <p:nvPr/>
            </p:nvSpPr>
            <p:spPr bwMode="auto">
              <a:xfrm>
                <a:off x="6421348" y="950244"/>
                <a:ext cx="514273" cy="57141"/>
              </a:xfrm>
              <a:custGeom>
                <a:avLst/>
                <a:gdLst>
                  <a:gd name="T0" fmla="*/ 180 w 280"/>
                  <a:gd name="T1" fmla="*/ 31 h 31"/>
                  <a:gd name="T2" fmla="*/ 124 w 280"/>
                  <a:gd name="T3" fmla="*/ 0 h 31"/>
                  <a:gd name="T4" fmla="*/ 139 w 280"/>
                  <a:gd name="T5" fmla="*/ 3 h 31"/>
                  <a:gd name="T6" fmla="*/ 122 w 280"/>
                  <a:gd name="T7" fmla="*/ 3 h 31"/>
                  <a:gd name="T8" fmla="*/ 189 w 280"/>
                  <a:gd name="T9" fmla="*/ 0 h 31"/>
                  <a:gd name="T10" fmla="*/ 204 w 280"/>
                  <a:gd name="T11" fmla="*/ 3 h 31"/>
                  <a:gd name="T12" fmla="*/ 187 w 280"/>
                  <a:gd name="T13" fmla="*/ 3 h 31"/>
                  <a:gd name="T14" fmla="*/ 0 w 280"/>
                  <a:gd name="T15" fmla="*/ 27 h 31"/>
                  <a:gd name="T16" fmla="*/ 0 w 280"/>
                  <a:gd name="T17" fmla="*/ 31 h 31"/>
                  <a:gd name="T18" fmla="*/ 280 w 280"/>
                  <a:gd name="T19" fmla="*/ 27 h 31"/>
                  <a:gd name="T20" fmla="*/ 241 w 280"/>
                  <a:gd name="T21" fmla="*/ 28 h 31"/>
                  <a:gd name="T22" fmla="*/ 241 w 280"/>
                  <a:gd name="T23" fmla="*/ 28 h 31"/>
                  <a:gd name="T24" fmla="*/ 241 w 280"/>
                  <a:gd name="T25" fmla="*/ 28 h 31"/>
                  <a:gd name="T26" fmla="*/ 241 w 280"/>
                  <a:gd name="T27" fmla="*/ 28 h 31"/>
                  <a:gd name="T28" fmla="*/ 241 w 280"/>
                  <a:gd name="T29" fmla="*/ 28 h 31"/>
                  <a:gd name="T30" fmla="*/ 241 w 280"/>
                  <a:gd name="T31" fmla="*/ 28 h 31"/>
                  <a:gd name="T32" fmla="*/ 241 w 280"/>
                  <a:gd name="T33" fmla="*/ 28 h 31"/>
                  <a:gd name="T34" fmla="*/ 241 w 280"/>
                  <a:gd name="T35" fmla="*/ 28 h 31"/>
                  <a:gd name="T36" fmla="*/ 241 w 280"/>
                  <a:gd name="T37" fmla="*/ 28 h 31"/>
                  <a:gd name="T38" fmla="*/ 241 w 280"/>
                  <a:gd name="T39" fmla="*/ 28 h 31"/>
                  <a:gd name="T40" fmla="*/ 241 w 280"/>
                  <a:gd name="T41" fmla="*/ 28 h 31"/>
                  <a:gd name="T42" fmla="*/ 241 w 280"/>
                  <a:gd name="T43" fmla="*/ 28 h 31"/>
                  <a:gd name="T44" fmla="*/ 241 w 280"/>
                  <a:gd name="T45" fmla="*/ 28 h 31"/>
                  <a:gd name="T46" fmla="*/ 242 w 280"/>
                  <a:gd name="T47" fmla="*/ 29 h 31"/>
                  <a:gd name="T48" fmla="*/ 242 w 280"/>
                  <a:gd name="T49" fmla="*/ 29 h 31"/>
                  <a:gd name="T50" fmla="*/ 242 w 280"/>
                  <a:gd name="T51" fmla="*/ 29 h 31"/>
                  <a:gd name="T52" fmla="*/ 242 w 280"/>
                  <a:gd name="T53" fmla="*/ 29 h 31"/>
                  <a:gd name="T54" fmla="*/ 242 w 280"/>
                  <a:gd name="T55" fmla="*/ 29 h 31"/>
                  <a:gd name="T56" fmla="*/ 242 w 280"/>
                  <a:gd name="T57" fmla="*/ 29 h 31"/>
                  <a:gd name="T58" fmla="*/ 242 w 280"/>
                  <a:gd name="T59" fmla="*/ 29 h 31"/>
                  <a:gd name="T60" fmla="*/ 242 w 280"/>
                  <a:gd name="T61" fmla="*/ 29 h 31"/>
                  <a:gd name="T62" fmla="*/ 242 w 280"/>
                  <a:gd name="T63" fmla="*/ 29 h 31"/>
                  <a:gd name="T64" fmla="*/ 242 w 280"/>
                  <a:gd name="T65" fmla="*/ 29 h 31"/>
                  <a:gd name="T66" fmla="*/ 242 w 280"/>
                  <a:gd name="T67" fmla="*/ 30 h 31"/>
                  <a:gd name="T68" fmla="*/ 242 w 280"/>
                  <a:gd name="T69" fmla="*/ 30 h 31"/>
                  <a:gd name="T70" fmla="*/ 242 w 280"/>
                  <a:gd name="T71" fmla="*/ 30 h 31"/>
                  <a:gd name="T72" fmla="*/ 242 w 280"/>
                  <a:gd name="T73" fmla="*/ 30 h 31"/>
                  <a:gd name="T74" fmla="*/ 242 w 280"/>
                  <a:gd name="T75" fmla="*/ 30 h 31"/>
                  <a:gd name="T76" fmla="*/ 242 w 280"/>
                  <a:gd name="T77" fmla="*/ 30 h 31"/>
                  <a:gd name="T78" fmla="*/ 242 w 280"/>
                  <a:gd name="T79" fmla="*/ 30 h 31"/>
                  <a:gd name="T80" fmla="*/ 242 w 280"/>
                  <a:gd name="T81" fmla="*/ 31 h 31"/>
                  <a:gd name="T82" fmla="*/ 242 w 280"/>
                  <a:gd name="T83" fmla="*/ 31 h 31"/>
                  <a:gd name="T84" fmla="*/ 243 w 280"/>
                  <a:gd name="T85" fmla="*/ 31 h 31"/>
                  <a:gd name="T86" fmla="*/ 279 w 280"/>
                  <a:gd name="T8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31">
                    <a:moveTo>
                      <a:pt x="93" y="27"/>
                    </a:moveTo>
                    <a:cubicBezTo>
                      <a:pt x="182" y="27"/>
                      <a:pt x="182" y="27"/>
                      <a:pt x="182" y="27"/>
                    </a:cubicBezTo>
                    <a:cubicBezTo>
                      <a:pt x="181" y="29"/>
                      <a:pt x="181" y="30"/>
                      <a:pt x="180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4" y="30"/>
                      <a:pt x="94" y="29"/>
                      <a:pt x="93" y="27"/>
                    </a:cubicBezTo>
                    <a:close/>
                    <a:moveTo>
                      <a:pt x="124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1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8" y="5"/>
                      <a:pt x="137" y="5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3" y="5"/>
                      <a:pt x="122" y="4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1"/>
                      <a:pt x="123" y="0"/>
                      <a:pt x="124" y="0"/>
                    </a:cubicBezTo>
                    <a:close/>
                    <a:moveTo>
                      <a:pt x="189" y="0"/>
                    </a:move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0"/>
                      <a:pt x="204" y="1"/>
                      <a:pt x="204" y="3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4"/>
                      <a:pt x="203" y="5"/>
                      <a:pt x="202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8" y="5"/>
                      <a:pt x="187" y="4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1"/>
                      <a:pt x="188" y="0"/>
                      <a:pt x="189" y="0"/>
                    </a:cubicBezTo>
                    <a:close/>
                    <a:moveTo>
                      <a:pt x="0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79" y="31"/>
                    </a:moveTo>
                    <a:cubicBezTo>
                      <a:pt x="280" y="30"/>
                      <a:pt x="280" y="28"/>
                      <a:pt x="280" y="27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55" y="31"/>
                      <a:pt x="267" y="31"/>
                      <a:pt x="2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43"/>
              <p:cNvSpPr/>
              <p:nvPr/>
            </p:nvSpPr>
            <p:spPr bwMode="auto">
              <a:xfrm>
                <a:off x="6421348" y="954400"/>
                <a:ext cx="64414" cy="29090"/>
              </a:xfrm>
              <a:custGeom>
                <a:avLst/>
                <a:gdLst>
                  <a:gd name="T0" fmla="*/ 9 w 35"/>
                  <a:gd name="T1" fmla="*/ 0 h 16"/>
                  <a:gd name="T2" fmla="*/ 0 w 35"/>
                  <a:gd name="T3" fmla="*/ 16 h 16"/>
                  <a:gd name="T4" fmla="*/ 14 w 35"/>
                  <a:gd name="T5" fmla="*/ 16 h 16"/>
                  <a:gd name="T6" fmla="*/ 23 w 35"/>
                  <a:gd name="T7" fmla="*/ 0 h 16"/>
                  <a:gd name="T8" fmla="*/ 9 w 3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9" y="0"/>
                    </a:moveTo>
                    <a:cubicBezTo>
                      <a:pt x="5" y="4"/>
                      <a:pt x="2" y="11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6"/>
                      <a:pt x="35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44"/>
              <p:cNvSpPr/>
              <p:nvPr/>
            </p:nvSpPr>
            <p:spPr bwMode="auto">
              <a:xfrm>
                <a:off x="6904452" y="946089"/>
                <a:ext cx="21818" cy="33246"/>
              </a:xfrm>
              <a:custGeom>
                <a:avLst/>
                <a:gdLst>
                  <a:gd name="T0" fmla="*/ 8 w 12"/>
                  <a:gd name="T1" fmla="*/ 18 h 18"/>
                  <a:gd name="T2" fmla="*/ 9 w 12"/>
                  <a:gd name="T3" fmla="*/ 17 h 18"/>
                  <a:gd name="T4" fmla="*/ 7 w 12"/>
                  <a:gd name="T5" fmla="*/ 0 h 18"/>
                  <a:gd name="T6" fmla="*/ 0 w 12"/>
                  <a:gd name="T7" fmla="*/ 8 h 18"/>
                  <a:gd name="T8" fmla="*/ 0 w 12"/>
                  <a:gd name="T9" fmla="*/ 16 h 18"/>
                  <a:gd name="T10" fmla="*/ 2 w 12"/>
                  <a:gd name="T11" fmla="*/ 18 h 18"/>
                  <a:gd name="T12" fmla="*/ 8 w 1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8" y="18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12" y="13"/>
                      <a:pt x="9" y="5"/>
                      <a:pt x="7" y="0"/>
                    </a:cubicBezTo>
                    <a:cubicBezTo>
                      <a:pt x="3" y="3"/>
                      <a:pt x="0" y="6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45"/>
              <p:cNvSpPr>
                <a:spLocks noEditPoints="1"/>
              </p:cNvSpPr>
              <p:nvPr/>
            </p:nvSpPr>
            <p:spPr bwMode="auto">
              <a:xfrm>
                <a:off x="6775624" y="995957"/>
                <a:ext cx="68570" cy="68570"/>
              </a:xfrm>
              <a:custGeom>
                <a:avLst/>
                <a:gdLst>
                  <a:gd name="T0" fmla="*/ 19 w 37"/>
                  <a:gd name="T1" fmla="*/ 14 h 37"/>
                  <a:gd name="T2" fmla="*/ 19 w 37"/>
                  <a:gd name="T3" fmla="*/ 14 h 37"/>
                  <a:gd name="T4" fmla="*/ 14 w 37"/>
                  <a:gd name="T5" fmla="*/ 19 h 37"/>
                  <a:gd name="T6" fmla="*/ 19 w 37"/>
                  <a:gd name="T7" fmla="*/ 23 h 37"/>
                  <a:gd name="T8" fmla="*/ 23 w 37"/>
                  <a:gd name="T9" fmla="*/ 19 h 37"/>
                  <a:gd name="T10" fmla="*/ 19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9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5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9 w 37"/>
                  <a:gd name="T69" fmla="*/ 0 h 37"/>
                  <a:gd name="T70" fmla="*/ 0 w 37"/>
                  <a:gd name="T71" fmla="*/ 19 h 37"/>
                  <a:gd name="T72" fmla="*/ 19 w 37"/>
                  <a:gd name="T73" fmla="*/ 37 h 37"/>
                  <a:gd name="T74" fmla="*/ 37 w 37"/>
                  <a:gd name="T75" fmla="*/ 19 h 37"/>
                  <a:gd name="T76" fmla="*/ 19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9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9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5"/>
                      <a:pt x="16" y="36"/>
                      <a:pt x="19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6"/>
              <p:cNvSpPr>
                <a:spLocks noEditPoints="1"/>
              </p:cNvSpPr>
              <p:nvPr/>
            </p:nvSpPr>
            <p:spPr bwMode="auto">
              <a:xfrm>
                <a:off x="6503423" y="995957"/>
                <a:ext cx="68570" cy="68570"/>
              </a:xfrm>
              <a:custGeom>
                <a:avLst/>
                <a:gdLst>
                  <a:gd name="T0" fmla="*/ 18 w 37"/>
                  <a:gd name="T1" fmla="*/ 14 h 37"/>
                  <a:gd name="T2" fmla="*/ 18 w 37"/>
                  <a:gd name="T3" fmla="*/ 14 h 37"/>
                  <a:gd name="T4" fmla="*/ 14 w 37"/>
                  <a:gd name="T5" fmla="*/ 19 h 37"/>
                  <a:gd name="T6" fmla="*/ 18 w 37"/>
                  <a:gd name="T7" fmla="*/ 23 h 37"/>
                  <a:gd name="T8" fmla="*/ 23 w 37"/>
                  <a:gd name="T9" fmla="*/ 19 h 37"/>
                  <a:gd name="T10" fmla="*/ 18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8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4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8 w 37"/>
                  <a:gd name="T69" fmla="*/ 0 h 37"/>
                  <a:gd name="T70" fmla="*/ 0 w 37"/>
                  <a:gd name="T71" fmla="*/ 19 h 37"/>
                  <a:gd name="T72" fmla="*/ 18 w 37"/>
                  <a:gd name="T73" fmla="*/ 37 h 37"/>
                  <a:gd name="T74" fmla="*/ 37 w 37"/>
                  <a:gd name="T75" fmla="*/ 19 h 37"/>
                  <a:gd name="T76" fmla="*/ 18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8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8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8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6" y="36"/>
                      <a:pt x="18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23778" y="3637960"/>
            <a:ext cx="242106" cy="98848"/>
            <a:chOff x="6415114" y="861935"/>
            <a:chExt cx="526740" cy="215059"/>
          </a:xfrm>
          <a:solidFill>
            <a:schemeClr val="bg1"/>
          </a:solidFill>
        </p:grpSpPr>
        <p:sp>
          <p:nvSpPr>
            <p:cNvPr id="74" name="Freeform 138"/>
            <p:cNvSpPr>
              <a:spLocks noEditPoints="1"/>
            </p:cNvSpPr>
            <p:nvPr/>
          </p:nvSpPr>
          <p:spPr bwMode="auto">
            <a:xfrm>
              <a:off x="6415114" y="861935"/>
              <a:ext cx="526740" cy="215059"/>
            </a:xfrm>
            <a:custGeom>
              <a:avLst/>
              <a:gdLst>
                <a:gd name="T0" fmla="*/ 189 w 286"/>
                <a:gd name="T1" fmla="*/ 92 h 117"/>
                <a:gd name="T2" fmla="*/ 240 w 286"/>
                <a:gd name="T3" fmla="*/ 92 h 117"/>
                <a:gd name="T4" fmla="*/ 286 w 286"/>
                <a:gd name="T5" fmla="*/ 75 h 117"/>
                <a:gd name="T6" fmla="*/ 243 w 286"/>
                <a:gd name="T7" fmla="*/ 98 h 117"/>
                <a:gd name="T8" fmla="*/ 215 w 286"/>
                <a:gd name="T9" fmla="*/ 62 h 117"/>
                <a:gd name="T10" fmla="*/ 186 w 286"/>
                <a:gd name="T11" fmla="*/ 98 h 117"/>
                <a:gd name="T12" fmla="*/ 96 w 286"/>
                <a:gd name="T13" fmla="*/ 92 h 117"/>
                <a:gd name="T14" fmla="*/ 37 w 286"/>
                <a:gd name="T15" fmla="*/ 92 h 117"/>
                <a:gd name="T16" fmla="*/ 26 w 286"/>
                <a:gd name="T17" fmla="*/ 98 h 117"/>
                <a:gd name="T18" fmla="*/ 26 w 286"/>
                <a:gd name="T19" fmla="*/ 98 h 117"/>
                <a:gd name="T20" fmla="*/ 26 w 286"/>
                <a:gd name="T21" fmla="*/ 98 h 117"/>
                <a:gd name="T22" fmla="*/ 25 w 286"/>
                <a:gd name="T23" fmla="*/ 98 h 117"/>
                <a:gd name="T24" fmla="*/ 24 w 286"/>
                <a:gd name="T25" fmla="*/ 98 h 117"/>
                <a:gd name="T26" fmla="*/ 24 w 286"/>
                <a:gd name="T27" fmla="*/ 98 h 117"/>
                <a:gd name="T28" fmla="*/ 23 w 286"/>
                <a:gd name="T29" fmla="*/ 98 h 117"/>
                <a:gd name="T30" fmla="*/ 23 w 286"/>
                <a:gd name="T31" fmla="*/ 98 h 117"/>
                <a:gd name="T32" fmla="*/ 0 w 286"/>
                <a:gd name="T33" fmla="*/ 80 h 117"/>
                <a:gd name="T34" fmla="*/ 15 w 286"/>
                <a:gd name="T35" fmla="*/ 46 h 117"/>
                <a:gd name="T36" fmla="*/ 70 w 286"/>
                <a:gd name="T37" fmla="*/ 35 h 117"/>
                <a:gd name="T38" fmla="*/ 71 w 286"/>
                <a:gd name="T39" fmla="*/ 34 h 117"/>
                <a:gd name="T40" fmla="*/ 71 w 286"/>
                <a:gd name="T41" fmla="*/ 34 h 117"/>
                <a:gd name="T42" fmla="*/ 72 w 286"/>
                <a:gd name="T43" fmla="*/ 33 h 117"/>
                <a:gd name="T44" fmla="*/ 73 w 286"/>
                <a:gd name="T45" fmla="*/ 33 h 117"/>
                <a:gd name="T46" fmla="*/ 74 w 286"/>
                <a:gd name="T47" fmla="*/ 32 h 117"/>
                <a:gd name="T48" fmla="*/ 105 w 286"/>
                <a:gd name="T49" fmla="*/ 7 h 117"/>
                <a:gd name="T50" fmla="*/ 108 w 286"/>
                <a:gd name="T51" fmla="*/ 5 h 117"/>
                <a:gd name="T52" fmla="*/ 111 w 286"/>
                <a:gd name="T53" fmla="*/ 3 h 117"/>
                <a:gd name="T54" fmla="*/ 112 w 286"/>
                <a:gd name="T55" fmla="*/ 2 h 117"/>
                <a:gd name="T56" fmla="*/ 112 w 286"/>
                <a:gd name="T57" fmla="*/ 2 h 117"/>
                <a:gd name="T58" fmla="*/ 112 w 286"/>
                <a:gd name="T59" fmla="*/ 2 h 117"/>
                <a:gd name="T60" fmla="*/ 112 w 286"/>
                <a:gd name="T61" fmla="*/ 2 h 117"/>
                <a:gd name="T62" fmla="*/ 113 w 286"/>
                <a:gd name="T63" fmla="*/ 2 h 117"/>
                <a:gd name="T64" fmla="*/ 128 w 286"/>
                <a:gd name="T65" fmla="*/ 0 h 117"/>
                <a:gd name="T66" fmla="*/ 148 w 286"/>
                <a:gd name="T67" fmla="*/ 0 h 117"/>
                <a:gd name="T68" fmla="*/ 242 w 286"/>
                <a:gd name="T69" fmla="*/ 0 h 117"/>
                <a:gd name="T70" fmla="*/ 252 w 286"/>
                <a:gd name="T71" fmla="*/ 6 h 117"/>
                <a:gd name="T72" fmla="*/ 253 w 286"/>
                <a:gd name="T73" fmla="*/ 6 h 117"/>
                <a:gd name="T74" fmla="*/ 253 w 286"/>
                <a:gd name="T75" fmla="*/ 6 h 117"/>
                <a:gd name="T76" fmla="*/ 253 w 286"/>
                <a:gd name="T77" fmla="*/ 7 h 117"/>
                <a:gd name="T78" fmla="*/ 253 w 286"/>
                <a:gd name="T79" fmla="*/ 7 h 117"/>
                <a:gd name="T80" fmla="*/ 253 w 286"/>
                <a:gd name="T81" fmla="*/ 7 h 117"/>
                <a:gd name="T82" fmla="*/ 253 w 286"/>
                <a:gd name="T83" fmla="*/ 7 h 117"/>
                <a:gd name="T84" fmla="*/ 254 w 286"/>
                <a:gd name="T85" fmla="*/ 7 h 117"/>
                <a:gd name="T86" fmla="*/ 254 w 286"/>
                <a:gd name="T87" fmla="*/ 8 h 117"/>
                <a:gd name="T88" fmla="*/ 275 w 286"/>
                <a:gd name="T89" fmla="*/ 45 h 117"/>
                <a:gd name="T90" fmla="*/ 286 w 286"/>
                <a:gd name="T91" fmla="*/ 75 h 117"/>
                <a:gd name="T92" fmla="*/ 41 w 286"/>
                <a:gd name="T93" fmla="*/ 92 h 117"/>
                <a:gd name="T94" fmla="*/ 92 w 286"/>
                <a:gd name="T95" fmla="*/ 9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" h="117">
                  <a:moveTo>
                    <a:pt x="215" y="66"/>
                  </a:moveTo>
                  <a:cubicBezTo>
                    <a:pt x="200" y="66"/>
                    <a:pt x="189" y="78"/>
                    <a:pt x="189" y="92"/>
                  </a:cubicBezTo>
                  <a:cubicBezTo>
                    <a:pt x="189" y="106"/>
                    <a:pt x="200" y="117"/>
                    <a:pt x="215" y="117"/>
                  </a:cubicBezTo>
                  <a:cubicBezTo>
                    <a:pt x="229" y="117"/>
                    <a:pt x="240" y="106"/>
                    <a:pt x="240" y="92"/>
                  </a:cubicBezTo>
                  <a:cubicBezTo>
                    <a:pt x="240" y="78"/>
                    <a:pt x="229" y="66"/>
                    <a:pt x="215" y="66"/>
                  </a:cubicBezTo>
                  <a:close/>
                  <a:moveTo>
                    <a:pt x="286" y="75"/>
                  </a:moveTo>
                  <a:cubicBezTo>
                    <a:pt x="286" y="82"/>
                    <a:pt x="279" y="91"/>
                    <a:pt x="270" y="95"/>
                  </a:cubicBezTo>
                  <a:cubicBezTo>
                    <a:pt x="262" y="98"/>
                    <a:pt x="251" y="98"/>
                    <a:pt x="243" y="98"/>
                  </a:cubicBezTo>
                  <a:cubicBezTo>
                    <a:pt x="244" y="96"/>
                    <a:pt x="244" y="94"/>
                    <a:pt x="244" y="92"/>
                  </a:cubicBezTo>
                  <a:cubicBezTo>
                    <a:pt x="244" y="76"/>
                    <a:pt x="231" y="62"/>
                    <a:pt x="215" y="62"/>
                  </a:cubicBezTo>
                  <a:cubicBezTo>
                    <a:pt x="198" y="62"/>
                    <a:pt x="185" y="76"/>
                    <a:pt x="185" y="92"/>
                  </a:cubicBezTo>
                  <a:cubicBezTo>
                    <a:pt x="185" y="94"/>
                    <a:pt x="185" y="96"/>
                    <a:pt x="18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6"/>
                    <a:pt x="96" y="94"/>
                    <a:pt x="96" y="92"/>
                  </a:cubicBezTo>
                  <a:cubicBezTo>
                    <a:pt x="96" y="76"/>
                    <a:pt x="83" y="62"/>
                    <a:pt x="67" y="62"/>
                  </a:cubicBezTo>
                  <a:cubicBezTo>
                    <a:pt x="51" y="62"/>
                    <a:pt x="37" y="76"/>
                    <a:pt x="37" y="92"/>
                  </a:cubicBezTo>
                  <a:cubicBezTo>
                    <a:pt x="37" y="94"/>
                    <a:pt x="38" y="96"/>
                    <a:pt x="38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6" y="96"/>
                    <a:pt x="0" y="87"/>
                    <a:pt x="0" y="8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3"/>
                    <a:pt x="8" y="47"/>
                    <a:pt x="15" y="4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6"/>
                    <a:pt x="107" y="6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4"/>
                    <a:pt x="110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8" y="0"/>
                    <a:pt x="121" y="0"/>
                    <a:pt x="12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4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8" y="0"/>
                    <a:pt x="250" y="3"/>
                    <a:pt x="252" y="6"/>
                  </a:cubicBezTo>
                  <a:cubicBezTo>
                    <a:pt x="252" y="6"/>
                    <a:pt x="252" y="6"/>
                    <a:pt x="252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60" y="18"/>
                    <a:pt x="270" y="31"/>
                    <a:pt x="275" y="45"/>
                  </a:cubicBezTo>
                  <a:cubicBezTo>
                    <a:pt x="277" y="50"/>
                    <a:pt x="281" y="59"/>
                    <a:pt x="277" y="64"/>
                  </a:cubicBezTo>
                  <a:cubicBezTo>
                    <a:pt x="282" y="66"/>
                    <a:pt x="286" y="69"/>
                    <a:pt x="286" y="75"/>
                  </a:cubicBezTo>
                  <a:close/>
                  <a:moveTo>
                    <a:pt x="66" y="66"/>
                  </a:moveTo>
                  <a:cubicBezTo>
                    <a:pt x="52" y="66"/>
                    <a:pt x="41" y="78"/>
                    <a:pt x="41" y="92"/>
                  </a:cubicBezTo>
                  <a:cubicBezTo>
                    <a:pt x="41" y="106"/>
                    <a:pt x="52" y="117"/>
                    <a:pt x="66" y="117"/>
                  </a:cubicBezTo>
                  <a:cubicBezTo>
                    <a:pt x="80" y="117"/>
                    <a:pt x="92" y="106"/>
                    <a:pt x="92" y="92"/>
                  </a:cubicBezTo>
                  <a:cubicBezTo>
                    <a:pt x="92" y="78"/>
                    <a:pt x="80" y="66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9"/>
            <p:cNvSpPr/>
            <p:nvPr/>
          </p:nvSpPr>
          <p:spPr bwMode="auto">
            <a:xfrm>
              <a:off x="6560565" y="874402"/>
              <a:ext cx="121556" cy="61297"/>
            </a:xfrm>
            <a:custGeom>
              <a:avLst/>
              <a:gdLst>
                <a:gd name="T0" fmla="*/ 66 w 66"/>
                <a:gd name="T1" fmla="*/ 33 h 33"/>
                <a:gd name="T2" fmla="*/ 66 w 66"/>
                <a:gd name="T3" fmla="*/ 0 h 33"/>
                <a:gd name="T4" fmla="*/ 47 w 66"/>
                <a:gd name="T5" fmla="*/ 0 h 33"/>
                <a:gd name="T6" fmla="*/ 34 w 66"/>
                <a:gd name="T7" fmla="*/ 4 h 33"/>
                <a:gd name="T8" fmla="*/ 5 w 66"/>
                <a:gd name="T9" fmla="*/ 27 h 33"/>
                <a:gd name="T10" fmla="*/ 8 w 66"/>
                <a:gd name="T11" fmla="*/ 33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8" y="0"/>
                    <a:pt x="34" y="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31"/>
                    <a:pt x="0" y="33"/>
                    <a:pt x="8" y="33"/>
                  </a:cubicBezTo>
                  <a:cubicBezTo>
                    <a:pt x="66" y="33"/>
                    <a:pt x="66" y="33"/>
                    <a:pt x="6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0"/>
            <p:cNvSpPr/>
            <p:nvPr/>
          </p:nvSpPr>
          <p:spPr bwMode="auto">
            <a:xfrm>
              <a:off x="6696665" y="874402"/>
              <a:ext cx="99738" cy="61297"/>
            </a:xfrm>
            <a:custGeom>
              <a:avLst/>
              <a:gdLst>
                <a:gd name="T0" fmla="*/ 96 w 96"/>
                <a:gd name="T1" fmla="*/ 59 h 59"/>
                <a:gd name="T2" fmla="*/ 83 w 96"/>
                <a:gd name="T3" fmla="*/ 0 h 59"/>
                <a:gd name="T4" fmla="*/ 0 w 96"/>
                <a:gd name="T5" fmla="*/ 0 h 59"/>
                <a:gd name="T6" fmla="*/ 0 w 96"/>
                <a:gd name="T7" fmla="*/ 59 h 59"/>
                <a:gd name="T8" fmla="*/ 96 w 96"/>
                <a:gd name="T9" fmla="*/ 59 h 59"/>
                <a:gd name="T10" fmla="*/ 96 w 96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9">
                  <a:moveTo>
                    <a:pt x="96" y="59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96" y="59"/>
                  </a:lnTo>
                  <a:lnTo>
                    <a:pt x="9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1"/>
            <p:cNvSpPr/>
            <p:nvPr/>
          </p:nvSpPr>
          <p:spPr bwMode="auto">
            <a:xfrm>
              <a:off x="6797442" y="874402"/>
              <a:ext cx="94543" cy="61297"/>
            </a:xfrm>
            <a:custGeom>
              <a:avLst/>
              <a:gdLst>
                <a:gd name="T0" fmla="*/ 0 w 51"/>
                <a:gd name="T1" fmla="*/ 0 h 33"/>
                <a:gd name="T2" fmla="*/ 7 w 51"/>
                <a:gd name="T3" fmla="*/ 33 h 33"/>
                <a:gd name="T4" fmla="*/ 39 w 51"/>
                <a:gd name="T5" fmla="*/ 33 h 33"/>
                <a:gd name="T6" fmla="*/ 47 w 51"/>
                <a:gd name="T7" fmla="*/ 22 h 33"/>
                <a:gd name="T8" fmla="*/ 31 w 51"/>
                <a:gd name="T9" fmla="*/ 0 h 33"/>
                <a:gd name="T10" fmla="*/ 0 w 5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3">
                  <a:moveTo>
                    <a:pt x="0" y="0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5" y="33"/>
                    <a:pt x="51" y="33"/>
                    <a:pt x="47" y="22"/>
                  </a:cubicBezTo>
                  <a:cubicBezTo>
                    <a:pt x="43" y="12"/>
                    <a:pt x="38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6421348" y="950244"/>
              <a:ext cx="514273" cy="57141"/>
            </a:xfrm>
            <a:custGeom>
              <a:avLst/>
              <a:gdLst>
                <a:gd name="T0" fmla="*/ 180 w 280"/>
                <a:gd name="T1" fmla="*/ 31 h 31"/>
                <a:gd name="T2" fmla="*/ 124 w 280"/>
                <a:gd name="T3" fmla="*/ 0 h 31"/>
                <a:gd name="T4" fmla="*/ 139 w 280"/>
                <a:gd name="T5" fmla="*/ 3 h 31"/>
                <a:gd name="T6" fmla="*/ 122 w 280"/>
                <a:gd name="T7" fmla="*/ 3 h 31"/>
                <a:gd name="T8" fmla="*/ 189 w 280"/>
                <a:gd name="T9" fmla="*/ 0 h 31"/>
                <a:gd name="T10" fmla="*/ 204 w 280"/>
                <a:gd name="T11" fmla="*/ 3 h 31"/>
                <a:gd name="T12" fmla="*/ 187 w 280"/>
                <a:gd name="T13" fmla="*/ 3 h 31"/>
                <a:gd name="T14" fmla="*/ 0 w 280"/>
                <a:gd name="T15" fmla="*/ 27 h 31"/>
                <a:gd name="T16" fmla="*/ 0 w 280"/>
                <a:gd name="T17" fmla="*/ 31 h 31"/>
                <a:gd name="T18" fmla="*/ 280 w 280"/>
                <a:gd name="T19" fmla="*/ 27 h 31"/>
                <a:gd name="T20" fmla="*/ 241 w 280"/>
                <a:gd name="T21" fmla="*/ 28 h 31"/>
                <a:gd name="T22" fmla="*/ 241 w 280"/>
                <a:gd name="T23" fmla="*/ 28 h 31"/>
                <a:gd name="T24" fmla="*/ 241 w 280"/>
                <a:gd name="T25" fmla="*/ 28 h 31"/>
                <a:gd name="T26" fmla="*/ 241 w 280"/>
                <a:gd name="T27" fmla="*/ 28 h 31"/>
                <a:gd name="T28" fmla="*/ 241 w 280"/>
                <a:gd name="T29" fmla="*/ 28 h 31"/>
                <a:gd name="T30" fmla="*/ 241 w 280"/>
                <a:gd name="T31" fmla="*/ 28 h 31"/>
                <a:gd name="T32" fmla="*/ 241 w 280"/>
                <a:gd name="T33" fmla="*/ 28 h 31"/>
                <a:gd name="T34" fmla="*/ 241 w 280"/>
                <a:gd name="T35" fmla="*/ 28 h 31"/>
                <a:gd name="T36" fmla="*/ 241 w 280"/>
                <a:gd name="T37" fmla="*/ 28 h 31"/>
                <a:gd name="T38" fmla="*/ 241 w 280"/>
                <a:gd name="T39" fmla="*/ 28 h 31"/>
                <a:gd name="T40" fmla="*/ 241 w 280"/>
                <a:gd name="T41" fmla="*/ 28 h 31"/>
                <a:gd name="T42" fmla="*/ 241 w 280"/>
                <a:gd name="T43" fmla="*/ 28 h 31"/>
                <a:gd name="T44" fmla="*/ 241 w 280"/>
                <a:gd name="T45" fmla="*/ 28 h 31"/>
                <a:gd name="T46" fmla="*/ 242 w 280"/>
                <a:gd name="T47" fmla="*/ 29 h 31"/>
                <a:gd name="T48" fmla="*/ 242 w 280"/>
                <a:gd name="T49" fmla="*/ 29 h 31"/>
                <a:gd name="T50" fmla="*/ 242 w 280"/>
                <a:gd name="T51" fmla="*/ 29 h 31"/>
                <a:gd name="T52" fmla="*/ 242 w 280"/>
                <a:gd name="T53" fmla="*/ 29 h 31"/>
                <a:gd name="T54" fmla="*/ 242 w 280"/>
                <a:gd name="T55" fmla="*/ 29 h 31"/>
                <a:gd name="T56" fmla="*/ 242 w 280"/>
                <a:gd name="T57" fmla="*/ 29 h 31"/>
                <a:gd name="T58" fmla="*/ 242 w 280"/>
                <a:gd name="T59" fmla="*/ 29 h 31"/>
                <a:gd name="T60" fmla="*/ 242 w 280"/>
                <a:gd name="T61" fmla="*/ 29 h 31"/>
                <a:gd name="T62" fmla="*/ 242 w 280"/>
                <a:gd name="T63" fmla="*/ 29 h 31"/>
                <a:gd name="T64" fmla="*/ 242 w 280"/>
                <a:gd name="T65" fmla="*/ 29 h 31"/>
                <a:gd name="T66" fmla="*/ 242 w 280"/>
                <a:gd name="T67" fmla="*/ 30 h 31"/>
                <a:gd name="T68" fmla="*/ 242 w 280"/>
                <a:gd name="T69" fmla="*/ 30 h 31"/>
                <a:gd name="T70" fmla="*/ 242 w 280"/>
                <a:gd name="T71" fmla="*/ 30 h 31"/>
                <a:gd name="T72" fmla="*/ 242 w 280"/>
                <a:gd name="T73" fmla="*/ 30 h 31"/>
                <a:gd name="T74" fmla="*/ 242 w 280"/>
                <a:gd name="T75" fmla="*/ 30 h 31"/>
                <a:gd name="T76" fmla="*/ 242 w 280"/>
                <a:gd name="T77" fmla="*/ 30 h 31"/>
                <a:gd name="T78" fmla="*/ 242 w 280"/>
                <a:gd name="T79" fmla="*/ 30 h 31"/>
                <a:gd name="T80" fmla="*/ 242 w 280"/>
                <a:gd name="T81" fmla="*/ 31 h 31"/>
                <a:gd name="T82" fmla="*/ 242 w 280"/>
                <a:gd name="T83" fmla="*/ 31 h 31"/>
                <a:gd name="T84" fmla="*/ 243 w 280"/>
                <a:gd name="T85" fmla="*/ 31 h 31"/>
                <a:gd name="T86" fmla="*/ 279 w 280"/>
                <a:gd name="T8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31">
                  <a:moveTo>
                    <a:pt x="93" y="27"/>
                  </a:moveTo>
                  <a:cubicBezTo>
                    <a:pt x="182" y="27"/>
                    <a:pt x="182" y="27"/>
                    <a:pt x="182" y="27"/>
                  </a:cubicBezTo>
                  <a:cubicBezTo>
                    <a:pt x="181" y="29"/>
                    <a:pt x="181" y="30"/>
                    <a:pt x="180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9"/>
                    <a:pt x="93" y="27"/>
                  </a:cubicBezTo>
                  <a:close/>
                  <a:moveTo>
                    <a:pt x="124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4"/>
                    <a:pt x="138" y="5"/>
                    <a:pt x="137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3" y="5"/>
                    <a:pt x="122" y="4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1"/>
                    <a:pt x="123" y="0"/>
                    <a:pt x="124" y="0"/>
                  </a:cubicBezTo>
                  <a:close/>
                  <a:moveTo>
                    <a:pt x="189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4" y="1"/>
                    <a:pt x="204" y="3"/>
                  </a:cubicBezTo>
                  <a:cubicBezTo>
                    <a:pt x="204" y="3"/>
                    <a:pt x="204" y="3"/>
                    <a:pt x="204" y="3"/>
                  </a:cubicBezTo>
                  <a:cubicBezTo>
                    <a:pt x="204" y="4"/>
                    <a:pt x="203" y="5"/>
                    <a:pt x="202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8" y="5"/>
                    <a:pt x="187" y="4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1"/>
                    <a:pt x="188" y="0"/>
                    <a:pt x="189" y="0"/>
                  </a:cubicBezTo>
                  <a:close/>
                  <a:moveTo>
                    <a:pt x="0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0" y="27"/>
                    <a:pt x="0" y="27"/>
                  </a:cubicBezTo>
                  <a:close/>
                  <a:moveTo>
                    <a:pt x="279" y="31"/>
                  </a:moveTo>
                  <a:cubicBezTo>
                    <a:pt x="280" y="30"/>
                    <a:pt x="280" y="28"/>
                    <a:pt x="280" y="27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55" y="31"/>
                    <a:pt x="267" y="31"/>
                    <a:pt x="2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3"/>
            <p:cNvSpPr/>
            <p:nvPr/>
          </p:nvSpPr>
          <p:spPr bwMode="auto">
            <a:xfrm>
              <a:off x="6421348" y="954400"/>
              <a:ext cx="64414" cy="29090"/>
            </a:xfrm>
            <a:custGeom>
              <a:avLst/>
              <a:gdLst>
                <a:gd name="T0" fmla="*/ 9 w 35"/>
                <a:gd name="T1" fmla="*/ 0 h 16"/>
                <a:gd name="T2" fmla="*/ 0 w 35"/>
                <a:gd name="T3" fmla="*/ 16 h 16"/>
                <a:gd name="T4" fmla="*/ 14 w 35"/>
                <a:gd name="T5" fmla="*/ 16 h 16"/>
                <a:gd name="T6" fmla="*/ 23 w 35"/>
                <a:gd name="T7" fmla="*/ 0 h 16"/>
                <a:gd name="T8" fmla="*/ 9 w 3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6">
                  <a:moveTo>
                    <a:pt x="9" y="0"/>
                  </a:moveTo>
                  <a:cubicBezTo>
                    <a:pt x="5" y="4"/>
                    <a:pt x="2" y="11"/>
                    <a:pt x="0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6"/>
                    <a:pt x="35" y="0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4"/>
            <p:cNvSpPr/>
            <p:nvPr/>
          </p:nvSpPr>
          <p:spPr bwMode="auto">
            <a:xfrm>
              <a:off x="6904452" y="946089"/>
              <a:ext cx="21818" cy="33246"/>
            </a:xfrm>
            <a:custGeom>
              <a:avLst/>
              <a:gdLst>
                <a:gd name="T0" fmla="*/ 8 w 12"/>
                <a:gd name="T1" fmla="*/ 18 h 18"/>
                <a:gd name="T2" fmla="*/ 9 w 12"/>
                <a:gd name="T3" fmla="*/ 17 h 18"/>
                <a:gd name="T4" fmla="*/ 7 w 12"/>
                <a:gd name="T5" fmla="*/ 0 h 18"/>
                <a:gd name="T6" fmla="*/ 0 w 12"/>
                <a:gd name="T7" fmla="*/ 8 h 18"/>
                <a:gd name="T8" fmla="*/ 0 w 12"/>
                <a:gd name="T9" fmla="*/ 16 h 18"/>
                <a:gd name="T10" fmla="*/ 2 w 12"/>
                <a:gd name="T11" fmla="*/ 18 h 18"/>
                <a:gd name="T12" fmla="*/ 8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8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3"/>
                    <a:pt x="9" y="5"/>
                    <a:pt x="7" y="0"/>
                  </a:cubicBezTo>
                  <a:cubicBezTo>
                    <a:pt x="3" y="3"/>
                    <a:pt x="0" y="6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5"/>
            <p:cNvSpPr>
              <a:spLocks noEditPoints="1"/>
            </p:cNvSpPr>
            <p:nvPr/>
          </p:nvSpPr>
          <p:spPr bwMode="auto">
            <a:xfrm>
              <a:off x="6775624" y="995957"/>
              <a:ext cx="68570" cy="68570"/>
            </a:xfrm>
            <a:custGeom>
              <a:avLst/>
              <a:gdLst>
                <a:gd name="T0" fmla="*/ 19 w 37"/>
                <a:gd name="T1" fmla="*/ 14 h 37"/>
                <a:gd name="T2" fmla="*/ 19 w 37"/>
                <a:gd name="T3" fmla="*/ 14 h 37"/>
                <a:gd name="T4" fmla="*/ 14 w 37"/>
                <a:gd name="T5" fmla="*/ 19 h 37"/>
                <a:gd name="T6" fmla="*/ 19 w 37"/>
                <a:gd name="T7" fmla="*/ 23 h 37"/>
                <a:gd name="T8" fmla="*/ 23 w 37"/>
                <a:gd name="T9" fmla="*/ 19 h 37"/>
                <a:gd name="T10" fmla="*/ 19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9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5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9 w 37"/>
                <a:gd name="T69" fmla="*/ 0 h 37"/>
                <a:gd name="T70" fmla="*/ 0 w 37"/>
                <a:gd name="T71" fmla="*/ 19 h 37"/>
                <a:gd name="T72" fmla="*/ 19 w 37"/>
                <a:gd name="T73" fmla="*/ 37 h 37"/>
                <a:gd name="T74" fmla="*/ 37 w 37"/>
                <a:gd name="T75" fmla="*/ 19 h 37"/>
                <a:gd name="T76" fmla="*/ 19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9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9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5"/>
                    <a:pt x="16" y="36"/>
                    <a:pt x="19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6"/>
            <p:cNvSpPr>
              <a:spLocks noEditPoints="1"/>
            </p:cNvSpPr>
            <p:nvPr/>
          </p:nvSpPr>
          <p:spPr bwMode="auto">
            <a:xfrm>
              <a:off x="6503423" y="995957"/>
              <a:ext cx="68570" cy="68570"/>
            </a:xfrm>
            <a:custGeom>
              <a:avLst/>
              <a:gdLst>
                <a:gd name="T0" fmla="*/ 18 w 37"/>
                <a:gd name="T1" fmla="*/ 14 h 37"/>
                <a:gd name="T2" fmla="*/ 18 w 37"/>
                <a:gd name="T3" fmla="*/ 14 h 37"/>
                <a:gd name="T4" fmla="*/ 14 w 37"/>
                <a:gd name="T5" fmla="*/ 19 h 37"/>
                <a:gd name="T6" fmla="*/ 18 w 37"/>
                <a:gd name="T7" fmla="*/ 23 h 37"/>
                <a:gd name="T8" fmla="*/ 23 w 37"/>
                <a:gd name="T9" fmla="*/ 19 h 37"/>
                <a:gd name="T10" fmla="*/ 18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8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4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8 w 37"/>
                <a:gd name="T69" fmla="*/ 0 h 37"/>
                <a:gd name="T70" fmla="*/ 0 w 37"/>
                <a:gd name="T71" fmla="*/ 19 h 37"/>
                <a:gd name="T72" fmla="*/ 18 w 37"/>
                <a:gd name="T73" fmla="*/ 37 h 37"/>
                <a:gd name="T74" fmla="*/ 37 w 37"/>
                <a:gd name="T75" fmla="*/ 19 h 37"/>
                <a:gd name="T76" fmla="*/ 18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6" y="36"/>
                    <a:pt x="18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83" name="图表 82"/>
          <p:cNvGraphicFramePr/>
          <p:nvPr/>
        </p:nvGraphicFramePr>
        <p:xfrm>
          <a:off x="3371079" y="1711195"/>
          <a:ext cx="2556000" cy="40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0" name="组合 89"/>
          <p:cNvGrpSpPr/>
          <p:nvPr/>
        </p:nvGrpSpPr>
        <p:grpSpPr>
          <a:xfrm>
            <a:off x="3744249" y="1169213"/>
            <a:ext cx="5400501" cy="1474516"/>
            <a:chOff x="839515" y="1135631"/>
            <a:chExt cx="5400501" cy="1474516"/>
          </a:xfrm>
        </p:grpSpPr>
        <p:grpSp>
          <p:nvGrpSpPr>
            <p:cNvPr id="91" name="组合 90"/>
            <p:cNvGrpSpPr/>
            <p:nvPr/>
          </p:nvGrpSpPr>
          <p:grpSpPr>
            <a:xfrm>
              <a:off x="839515" y="1135631"/>
              <a:ext cx="5400501" cy="1474516"/>
              <a:chOff x="1098113" y="2857931"/>
              <a:chExt cx="8915868" cy="2434328"/>
            </a:xfrm>
          </p:grpSpPr>
          <p:sp>
            <p:nvSpPr>
              <p:cNvPr id="102" name="任意多边形 101"/>
              <p:cNvSpPr/>
              <p:nvPr/>
            </p:nvSpPr>
            <p:spPr>
              <a:xfrm rot="17474072">
                <a:off x="4678132" y="-43591"/>
                <a:ext cx="1775322" cy="8896377"/>
              </a:xfrm>
              <a:custGeom>
                <a:avLst/>
                <a:gdLst>
                  <a:gd name="connsiteX0" fmla="*/ 818565 w 1775322"/>
                  <a:gd name="connsiteY0" fmla="*/ 0 h 8896377"/>
                  <a:gd name="connsiteX1" fmla="*/ 1775322 w 1775322"/>
                  <a:gd name="connsiteY1" fmla="*/ 2462265 h 8896377"/>
                  <a:gd name="connsiteX2" fmla="*/ 1775322 w 1775322"/>
                  <a:gd name="connsiteY2" fmla="*/ 6652761 h 8896377"/>
                  <a:gd name="connsiteX3" fmla="*/ 0 w 1775322"/>
                  <a:gd name="connsiteY3" fmla="*/ 8896377 h 8896377"/>
                  <a:gd name="connsiteX4" fmla="*/ 0 w 1775322"/>
                  <a:gd name="connsiteY4" fmla="*/ 0 h 88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5322" h="8896377">
                    <a:moveTo>
                      <a:pt x="818565" y="0"/>
                    </a:moveTo>
                    <a:lnTo>
                      <a:pt x="1775322" y="2462265"/>
                    </a:lnTo>
                    <a:lnTo>
                      <a:pt x="1775322" y="6652761"/>
                    </a:lnTo>
                    <a:lnTo>
                      <a:pt x="0" y="889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1098113" y="2857931"/>
                <a:ext cx="2954925" cy="7625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1195357" y="2985665"/>
                <a:ext cx="507092" cy="507092"/>
              </a:xfrm>
              <a:prstGeom prst="ellipse">
                <a:avLst/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 rot="17474072">
                <a:off x="1817864" y="2861333"/>
                <a:ext cx="500584" cy="1241202"/>
              </a:xfrm>
              <a:custGeom>
                <a:avLst/>
                <a:gdLst>
                  <a:gd name="connsiteX0" fmla="*/ 500584 w 500584"/>
                  <a:gd name="connsiteY0" fmla="*/ 0 h 1241202"/>
                  <a:gd name="connsiteX1" fmla="*/ 500584 w 500584"/>
                  <a:gd name="connsiteY1" fmla="*/ 1121931 h 1241202"/>
                  <a:gd name="connsiteX2" fmla="*/ 342788 w 500584"/>
                  <a:gd name="connsiteY2" fmla="*/ 1241202 h 1241202"/>
                  <a:gd name="connsiteX3" fmla="*/ 0 w 500584"/>
                  <a:gd name="connsiteY3" fmla="*/ 359020 h 1241202"/>
                  <a:gd name="connsiteX4" fmla="*/ 0 w 500584"/>
                  <a:gd name="connsiteY4" fmla="*/ 0 h 124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84" h="1241202">
                    <a:moveTo>
                      <a:pt x="500584" y="0"/>
                    </a:moveTo>
                    <a:lnTo>
                      <a:pt x="500584" y="1121931"/>
                    </a:lnTo>
                    <a:lnTo>
                      <a:pt x="342788" y="1241202"/>
                    </a:lnTo>
                    <a:lnTo>
                      <a:pt x="0" y="35902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2093920" y="2985152"/>
                <a:ext cx="1194079" cy="50811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万象城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930941" y="1308620"/>
              <a:ext cx="242106" cy="98848"/>
              <a:chOff x="6415114" y="861935"/>
              <a:chExt cx="526740" cy="215059"/>
            </a:xfrm>
            <a:solidFill>
              <a:schemeClr val="bg1"/>
            </a:solidFill>
          </p:grpSpPr>
          <p:sp>
            <p:nvSpPr>
              <p:cNvPr id="93" name="Freeform 138"/>
              <p:cNvSpPr>
                <a:spLocks noEditPoints="1"/>
              </p:cNvSpPr>
              <p:nvPr/>
            </p:nvSpPr>
            <p:spPr bwMode="auto">
              <a:xfrm>
                <a:off x="6415114" y="861935"/>
                <a:ext cx="526740" cy="215059"/>
              </a:xfrm>
              <a:custGeom>
                <a:avLst/>
                <a:gdLst>
                  <a:gd name="T0" fmla="*/ 189 w 286"/>
                  <a:gd name="T1" fmla="*/ 92 h 117"/>
                  <a:gd name="T2" fmla="*/ 240 w 286"/>
                  <a:gd name="T3" fmla="*/ 92 h 117"/>
                  <a:gd name="T4" fmla="*/ 286 w 286"/>
                  <a:gd name="T5" fmla="*/ 75 h 117"/>
                  <a:gd name="T6" fmla="*/ 243 w 286"/>
                  <a:gd name="T7" fmla="*/ 98 h 117"/>
                  <a:gd name="T8" fmla="*/ 215 w 286"/>
                  <a:gd name="T9" fmla="*/ 62 h 117"/>
                  <a:gd name="T10" fmla="*/ 186 w 286"/>
                  <a:gd name="T11" fmla="*/ 98 h 117"/>
                  <a:gd name="T12" fmla="*/ 96 w 286"/>
                  <a:gd name="T13" fmla="*/ 92 h 117"/>
                  <a:gd name="T14" fmla="*/ 37 w 286"/>
                  <a:gd name="T15" fmla="*/ 92 h 117"/>
                  <a:gd name="T16" fmla="*/ 26 w 286"/>
                  <a:gd name="T17" fmla="*/ 98 h 117"/>
                  <a:gd name="T18" fmla="*/ 26 w 286"/>
                  <a:gd name="T19" fmla="*/ 98 h 117"/>
                  <a:gd name="T20" fmla="*/ 26 w 286"/>
                  <a:gd name="T21" fmla="*/ 98 h 117"/>
                  <a:gd name="T22" fmla="*/ 25 w 286"/>
                  <a:gd name="T23" fmla="*/ 98 h 117"/>
                  <a:gd name="T24" fmla="*/ 24 w 286"/>
                  <a:gd name="T25" fmla="*/ 98 h 117"/>
                  <a:gd name="T26" fmla="*/ 24 w 286"/>
                  <a:gd name="T27" fmla="*/ 98 h 117"/>
                  <a:gd name="T28" fmla="*/ 23 w 286"/>
                  <a:gd name="T29" fmla="*/ 98 h 117"/>
                  <a:gd name="T30" fmla="*/ 23 w 286"/>
                  <a:gd name="T31" fmla="*/ 98 h 117"/>
                  <a:gd name="T32" fmla="*/ 0 w 286"/>
                  <a:gd name="T33" fmla="*/ 80 h 117"/>
                  <a:gd name="T34" fmla="*/ 15 w 286"/>
                  <a:gd name="T35" fmla="*/ 46 h 117"/>
                  <a:gd name="T36" fmla="*/ 70 w 286"/>
                  <a:gd name="T37" fmla="*/ 35 h 117"/>
                  <a:gd name="T38" fmla="*/ 71 w 286"/>
                  <a:gd name="T39" fmla="*/ 34 h 117"/>
                  <a:gd name="T40" fmla="*/ 71 w 286"/>
                  <a:gd name="T41" fmla="*/ 34 h 117"/>
                  <a:gd name="T42" fmla="*/ 72 w 286"/>
                  <a:gd name="T43" fmla="*/ 33 h 117"/>
                  <a:gd name="T44" fmla="*/ 73 w 286"/>
                  <a:gd name="T45" fmla="*/ 33 h 117"/>
                  <a:gd name="T46" fmla="*/ 74 w 286"/>
                  <a:gd name="T47" fmla="*/ 32 h 117"/>
                  <a:gd name="T48" fmla="*/ 105 w 286"/>
                  <a:gd name="T49" fmla="*/ 7 h 117"/>
                  <a:gd name="T50" fmla="*/ 108 w 286"/>
                  <a:gd name="T51" fmla="*/ 5 h 117"/>
                  <a:gd name="T52" fmla="*/ 111 w 286"/>
                  <a:gd name="T53" fmla="*/ 3 h 117"/>
                  <a:gd name="T54" fmla="*/ 112 w 286"/>
                  <a:gd name="T55" fmla="*/ 2 h 117"/>
                  <a:gd name="T56" fmla="*/ 112 w 286"/>
                  <a:gd name="T57" fmla="*/ 2 h 117"/>
                  <a:gd name="T58" fmla="*/ 112 w 286"/>
                  <a:gd name="T59" fmla="*/ 2 h 117"/>
                  <a:gd name="T60" fmla="*/ 112 w 286"/>
                  <a:gd name="T61" fmla="*/ 2 h 117"/>
                  <a:gd name="T62" fmla="*/ 113 w 286"/>
                  <a:gd name="T63" fmla="*/ 2 h 117"/>
                  <a:gd name="T64" fmla="*/ 128 w 286"/>
                  <a:gd name="T65" fmla="*/ 0 h 117"/>
                  <a:gd name="T66" fmla="*/ 148 w 286"/>
                  <a:gd name="T67" fmla="*/ 0 h 117"/>
                  <a:gd name="T68" fmla="*/ 242 w 286"/>
                  <a:gd name="T69" fmla="*/ 0 h 117"/>
                  <a:gd name="T70" fmla="*/ 252 w 286"/>
                  <a:gd name="T71" fmla="*/ 6 h 117"/>
                  <a:gd name="T72" fmla="*/ 253 w 286"/>
                  <a:gd name="T73" fmla="*/ 6 h 117"/>
                  <a:gd name="T74" fmla="*/ 253 w 286"/>
                  <a:gd name="T75" fmla="*/ 6 h 117"/>
                  <a:gd name="T76" fmla="*/ 253 w 286"/>
                  <a:gd name="T77" fmla="*/ 7 h 117"/>
                  <a:gd name="T78" fmla="*/ 253 w 286"/>
                  <a:gd name="T79" fmla="*/ 7 h 117"/>
                  <a:gd name="T80" fmla="*/ 253 w 286"/>
                  <a:gd name="T81" fmla="*/ 7 h 117"/>
                  <a:gd name="T82" fmla="*/ 253 w 286"/>
                  <a:gd name="T83" fmla="*/ 7 h 117"/>
                  <a:gd name="T84" fmla="*/ 254 w 286"/>
                  <a:gd name="T85" fmla="*/ 7 h 117"/>
                  <a:gd name="T86" fmla="*/ 254 w 286"/>
                  <a:gd name="T87" fmla="*/ 8 h 117"/>
                  <a:gd name="T88" fmla="*/ 275 w 286"/>
                  <a:gd name="T89" fmla="*/ 45 h 117"/>
                  <a:gd name="T90" fmla="*/ 286 w 286"/>
                  <a:gd name="T91" fmla="*/ 75 h 117"/>
                  <a:gd name="T92" fmla="*/ 41 w 286"/>
                  <a:gd name="T93" fmla="*/ 92 h 117"/>
                  <a:gd name="T94" fmla="*/ 92 w 286"/>
                  <a:gd name="T95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6" h="117">
                    <a:moveTo>
                      <a:pt x="215" y="66"/>
                    </a:moveTo>
                    <a:cubicBezTo>
                      <a:pt x="200" y="66"/>
                      <a:pt x="189" y="78"/>
                      <a:pt x="189" y="92"/>
                    </a:cubicBezTo>
                    <a:cubicBezTo>
                      <a:pt x="189" y="106"/>
                      <a:pt x="200" y="117"/>
                      <a:pt x="215" y="117"/>
                    </a:cubicBezTo>
                    <a:cubicBezTo>
                      <a:pt x="229" y="117"/>
                      <a:pt x="240" y="106"/>
                      <a:pt x="240" y="92"/>
                    </a:cubicBezTo>
                    <a:cubicBezTo>
                      <a:pt x="240" y="78"/>
                      <a:pt x="229" y="66"/>
                      <a:pt x="215" y="66"/>
                    </a:cubicBezTo>
                    <a:close/>
                    <a:moveTo>
                      <a:pt x="286" y="75"/>
                    </a:moveTo>
                    <a:cubicBezTo>
                      <a:pt x="286" y="82"/>
                      <a:pt x="279" y="91"/>
                      <a:pt x="270" y="95"/>
                    </a:cubicBezTo>
                    <a:cubicBezTo>
                      <a:pt x="262" y="98"/>
                      <a:pt x="251" y="98"/>
                      <a:pt x="243" y="98"/>
                    </a:cubicBezTo>
                    <a:cubicBezTo>
                      <a:pt x="244" y="96"/>
                      <a:pt x="244" y="94"/>
                      <a:pt x="244" y="92"/>
                    </a:cubicBezTo>
                    <a:cubicBezTo>
                      <a:pt x="244" y="76"/>
                      <a:pt x="231" y="62"/>
                      <a:pt x="215" y="62"/>
                    </a:cubicBezTo>
                    <a:cubicBezTo>
                      <a:pt x="198" y="62"/>
                      <a:pt x="185" y="76"/>
                      <a:pt x="185" y="92"/>
                    </a:cubicBezTo>
                    <a:cubicBezTo>
                      <a:pt x="185" y="94"/>
                      <a:pt x="185" y="96"/>
                      <a:pt x="18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4"/>
                      <a:pt x="96" y="92"/>
                    </a:cubicBezTo>
                    <a:cubicBezTo>
                      <a:pt x="96" y="76"/>
                      <a:pt x="83" y="62"/>
                      <a:pt x="67" y="62"/>
                    </a:cubicBezTo>
                    <a:cubicBezTo>
                      <a:pt x="51" y="62"/>
                      <a:pt x="37" y="76"/>
                      <a:pt x="37" y="92"/>
                    </a:cubicBezTo>
                    <a:cubicBezTo>
                      <a:pt x="37" y="94"/>
                      <a:pt x="38" y="96"/>
                      <a:pt x="38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6" y="96"/>
                      <a:pt x="0" y="87"/>
                      <a:pt x="0" y="8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3"/>
                      <a:pt x="8" y="47"/>
                      <a:pt x="15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6"/>
                      <a:pt x="107" y="6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10" y="3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8" y="0"/>
                      <a:pt x="121" y="0"/>
                      <a:pt x="12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4" y="0"/>
                      <a:pt x="14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8" y="0"/>
                      <a:pt x="250" y="3"/>
                      <a:pt x="252" y="6"/>
                    </a:cubicBezTo>
                    <a:cubicBezTo>
                      <a:pt x="252" y="6"/>
                      <a:pt x="252" y="6"/>
                      <a:pt x="252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60" y="18"/>
                      <a:pt x="270" y="31"/>
                      <a:pt x="275" y="45"/>
                    </a:cubicBezTo>
                    <a:cubicBezTo>
                      <a:pt x="277" y="50"/>
                      <a:pt x="281" y="59"/>
                      <a:pt x="277" y="64"/>
                    </a:cubicBezTo>
                    <a:cubicBezTo>
                      <a:pt x="282" y="66"/>
                      <a:pt x="286" y="69"/>
                      <a:pt x="286" y="75"/>
                    </a:cubicBezTo>
                    <a:close/>
                    <a:moveTo>
                      <a:pt x="66" y="66"/>
                    </a:moveTo>
                    <a:cubicBezTo>
                      <a:pt x="52" y="66"/>
                      <a:pt x="41" y="78"/>
                      <a:pt x="41" y="92"/>
                    </a:cubicBezTo>
                    <a:cubicBezTo>
                      <a:pt x="41" y="106"/>
                      <a:pt x="52" y="117"/>
                      <a:pt x="66" y="117"/>
                    </a:cubicBezTo>
                    <a:cubicBezTo>
                      <a:pt x="80" y="117"/>
                      <a:pt x="92" y="106"/>
                      <a:pt x="92" y="92"/>
                    </a:cubicBezTo>
                    <a:cubicBezTo>
                      <a:pt x="92" y="78"/>
                      <a:pt x="80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9"/>
              <p:cNvSpPr/>
              <p:nvPr/>
            </p:nvSpPr>
            <p:spPr bwMode="auto">
              <a:xfrm>
                <a:off x="6560565" y="874402"/>
                <a:ext cx="121556" cy="61297"/>
              </a:xfrm>
              <a:custGeom>
                <a:avLst/>
                <a:gdLst>
                  <a:gd name="T0" fmla="*/ 66 w 66"/>
                  <a:gd name="T1" fmla="*/ 33 h 33"/>
                  <a:gd name="T2" fmla="*/ 66 w 66"/>
                  <a:gd name="T3" fmla="*/ 0 h 33"/>
                  <a:gd name="T4" fmla="*/ 47 w 66"/>
                  <a:gd name="T5" fmla="*/ 0 h 33"/>
                  <a:gd name="T6" fmla="*/ 34 w 66"/>
                  <a:gd name="T7" fmla="*/ 4 h 33"/>
                  <a:gd name="T8" fmla="*/ 5 w 66"/>
                  <a:gd name="T9" fmla="*/ 27 h 33"/>
                  <a:gd name="T10" fmla="*/ 8 w 66"/>
                  <a:gd name="T11" fmla="*/ 33 h 33"/>
                  <a:gd name="T12" fmla="*/ 66 w 6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3">
                    <a:moveTo>
                      <a:pt x="66" y="3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0"/>
                      <a:pt x="34" y="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31"/>
                      <a:pt x="0" y="33"/>
                      <a:pt x="8" y="33"/>
                    </a:cubicBezTo>
                    <a:cubicBezTo>
                      <a:pt x="66" y="33"/>
                      <a:pt x="66" y="33"/>
                      <a:pt x="6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0"/>
              <p:cNvSpPr/>
              <p:nvPr/>
            </p:nvSpPr>
            <p:spPr bwMode="auto">
              <a:xfrm>
                <a:off x="6696665" y="874402"/>
                <a:ext cx="99738" cy="61297"/>
              </a:xfrm>
              <a:custGeom>
                <a:avLst/>
                <a:gdLst>
                  <a:gd name="T0" fmla="*/ 96 w 96"/>
                  <a:gd name="T1" fmla="*/ 59 h 59"/>
                  <a:gd name="T2" fmla="*/ 83 w 96"/>
                  <a:gd name="T3" fmla="*/ 0 h 59"/>
                  <a:gd name="T4" fmla="*/ 0 w 96"/>
                  <a:gd name="T5" fmla="*/ 0 h 59"/>
                  <a:gd name="T6" fmla="*/ 0 w 96"/>
                  <a:gd name="T7" fmla="*/ 59 h 59"/>
                  <a:gd name="T8" fmla="*/ 96 w 96"/>
                  <a:gd name="T9" fmla="*/ 59 h 59"/>
                  <a:gd name="T10" fmla="*/ 96 w 96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9">
                    <a:moveTo>
                      <a:pt x="96" y="59"/>
                    </a:moveTo>
                    <a:lnTo>
                      <a:pt x="8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6" y="59"/>
                    </a:lnTo>
                    <a:lnTo>
                      <a:pt x="9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41"/>
              <p:cNvSpPr/>
              <p:nvPr/>
            </p:nvSpPr>
            <p:spPr bwMode="auto">
              <a:xfrm>
                <a:off x="6797442" y="874402"/>
                <a:ext cx="94543" cy="61297"/>
              </a:xfrm>
              <a:custGeom>
                <a:avLst/>
                <a:gdLst>
                  <a:gd name="T0" fmla="*/ 0 w 51"/>
                  <a:gd name="T1" fmla="*/ 0 h 33"/>
                  <a:gd name="T2" fmla="*/ 7 w 51"/>
                  <a:gd name="T3" fmla="*/ 33 h 33"/>
                  <a:gd name="T4" fmla="*/ 39 w 51"/>
                  <a:gd name="T5" fmla="*/ 33 h 33"/>
                  <a:gd name="T6" fmla="*/ 47 w 51"/>
                  <a:gd name="T7" fmla="*/ 22 h 33"/>
                  <a:gd name="T8" fmla="*/ 31 w 51"/>
                  <a:gd name="T9" fmla="*/ 0 h 33"/>
                  <a:gd name="T10" fmla="*/ 0 w 5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0" y="0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5" y="33"/>
                      <a:pt x="51" y="33"/>
                      <a:pt x="47" y="22"/>
                    </a:cubicBezTo>
                    <a:cubicBezTo>
                      <a:pt x="43" y="12"/>
                      <a:pt x="38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42"/>
              <p:cNvSpPr>
                <a:spLocks noEditPoints="1"/>
              </p:cNvSpPr>
              <p:nvPr/>
            </p:nvSpPr>
            <p:spPr bwMode="auto">
              <a:xfrm>
                <a:off x="6421348" y="950244"/>
                <a:ext cx="514273" cy="57141"/>
              </a:xfrm>
              <a:custGeom>
                <a:avLst/>
                <a:gdLst>
                  <a:gd name="T0" fmla="*/ 180 w 280"/>
                  <a:gd name="T1" fmla="*/ 31 h 31"/>
                  <a:gd name="T2" fmla="*/ 124 w 280"/>
                  <a:gd name="T3" fmla="*/ 0 h 31"/>
                  <a:gd name="T4" fmla="*/ 139 w 280"/>
                  <a:gd name="T5" fmla="*/ 3 h 31"/>
                  <a:gd name="T6" fmla="*/ 122 w 280"/>
                  <a:gd name="T7" fmla="*/ 3 h 31"/>
                  <a:gd name="T8" fmla="*/ 189 w 280"/>
                  <a:gd name="T9" fmla="*/ 0 h 31"/>
                  <a:gd name="T10" fmla="*/ 204 w 280"/>
                  <a:gd name="T11" fmla="*/ 3 h 31"/>
                  <a:gd name="T12" fmla="*/ 187 w 280"/>
                  <a:gd name="T13" fmla="*/ 3 h 31"/>
                  <a:gd name="T14" fmla="*/ 0 w 280"/>
                  <a:gd name="T15" fmla="*/ 27 h 31"/>
                  <a:gd name="T16" fmla="*/ 0 w 280"/>
                  <a:gd name="T17" fmla="*/ 31 h 31"/>
                  <a:gd name="T18" fmla="*/ 280 w 280"/>
                  <a:gd name="T19" fmla="*/ 27 h 31"/>
                  <a:gd name="T20" fmla="*/ 241 w 280"/>
                  <a:gd name="T21" fmla="*/ 28 h 31"/>
                  <a:gd name="T22" fmla="*/ 241 w 280"/>
                  <a:gd name="T23" fmla="*/ 28 h 31"/>
                  <a:gd name="T24" fmla="*/ 241 w 280"/>
                  <a:gd name="T25" fmla="*/ 28 h 31"/>
                  <a:gd name="T26" fmla="*/ 241 w 280"/>
                  <a:gd name="T27" fmla="*/ 28 h 31"/>
                  <a:gd name="T28" fmla="*/ 241 w 280"/>
                  <a:gd name="T29" fmla="*/ 28 h 31"/>
                  <a:gd name="T30" fmla="*/ 241 w 280"/>
                  <a:gd name="T31" fmla="*/ 28 h 31"/>
                  <a:gd name="T32" fmla="*/ 241 w 280"/>
                  <a:gd name="T33" fmla="*/ 28 h 31"/>
                  <a:gd name="T34" fmla="*/ 241 w 280"/>
                  <a:gd name="T35" fmla="*/ 28 h 31"/>
                  <a:gd name="T36" fmla="*/ 241 w 280"/>
                  <a:gd name="T37" fmla="*/ 28 h 31"/>
                  <a:gd name="T38" fmla="*/ 241 w 280"/>
                  <a:gd name="T39" fmla="*/ 28 h 31"/>
                  <a:gd name="T40" fmla="*/ 241 w 280"/>
                  <a:gd name="T41" fmla="*/ 28 h 31"/>
                  <a:gd name="T42" fmla="*/ 241 w 280"/>
                  <a:gd name="T43" fmla="*/ 28 h 31"/>
                  <a:gd name="T44" fmla="*/ 241 w 280"/>
                  <a:gd name="T45" fmla="*/ 28 h 31"/>
                  <a:gd name="T46" fmla="*/ 242 w 280"/>
                  <a:gd name="T47" fmla="*/ 29 h 31"/>
                  <a:gd name="T48" fmla="*/ 242 w 280"/>
                  <a:gd name="T49" fmla="*/ 29 h 31"/>
                  <a:gd name="T50" fmla="*/ 242 w 280"/>
                  <a:gd name="T51" fmla="*/ 29 h 31"/>
                  <a:gd name="T52" fmla="*/ 242 w 280"/>
                  <a:gd name="T53" fmla="*/ 29 h 31"/>
                  <a:gd name="T54" fmla="*/ 242 w 280"/>
                  <a:gd name="T55" fmla="*/ 29 h 31"/>
                  <a:gd name="T56" fmla="*/ 242 w 280"/>
                  <a:gd name="T57" fmla="*/ 29 h 31"/>
                  <a:gd name="T58" fmla="*/ 242 w 280"/>
                  <a:gd name="T59" fmla="*/ 29 h 31"/>
                  <a:gd name="T60" fmla="*/ 242 w 280"/>
                  <a:gd name="T61" fmla="*/ 29 h 31"/>
                  <a:gd name="T62" fmla="*/ 242 w 280"/>
                  <a:gd name="T63" fmla="*/ 29 h 31"/>
                  <a:gd name="T64" fmla="*/ 242 w 280"/>
                  <a:gd name="T65" fmla="*/ 29 h 31"/>
                  <a:gd name="T66" fmla="*/ 242 w 280"/>
                  <a:gd name="T67" fmla="*/ 30 h 31"/>
                  <a:gd name="T68" fmla="*/ 242 w 280"/>
                  <a:gd name="T69" fmla="*/ 30 h 31"/>
                  <a:gd name="T70" fmla="*/ 242 w 280"/>
                  <a:gd name="T71" fmla="*/ 30 h 31"/>
                  <a:gd name="T72" fmla="*/ 242 w 280"/>
                  <a:gd name="T73" fmla="*/ 30 h 31"/>
                  <a:gd name="T74" fmla="*/ 242 w 280"/>
                  <a:gd name="T75" fmla="*/ 30 h 31"/>
                  <a:gd name="T76" fmla="*/ 242 w 280"/>
                  <a:gd name="T77" fmla="*/ 30 h 31"/>
                  <a:gd name="T78" fmla="*/ 242 w 280"/>
                  <a:gd name="T79" fmla="*/ 30 h 31"/>
                  <a:gd name="T80" fmla="*/ 242 w 280"/>
                  <a:gd name="T81" fmla="*/ 31 h 31"/>
                  <a:gd name="T82" fmla="*/ 242 w 280"/>
                  <a:gd name="T83" fmla="*/ 31 h 31"/>
                  <a:gd name="T84" fmla="*/ 243 w 280"/>
                  <a:gd name="T85" fmla="*/ 31 h 31"/>
                  <a:gd name="T86" fmla="*/ 279 w 280"/>
                  <a:gd name="T8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31">
                    <a:moveTo>
                      <a:pt x="93" y="27"/>
                    </a:moveTo>
                    <a:cubicBezTo>
                      <a:pt x="182" y="27"/>
                      <a:pt x="182" y="27"/>
                      <a:pt x="182" y="27"/>
                    </a:cubicBezTo>
                    <a:cubicBezTo>
                      <a:pt x="181" y="29"/>
                      <a:pt x="181" y="30"/>
                      <a:pt x="180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4" y="30"/>
                      <a:pt x="94" y="29"/>
                      <a:pt x="93" y="27"/>
                    </a:cubicBezTo>
                    <a:close/>
                    <a:moveTo>
                      <a:pt x="124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1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8" y="5"/>
                      <a:pt x="137" y="5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3" y="5"/>
                      <a:pt x="122" y="4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1"/>
                      <a:pt x="123" y="0"/>
                      <a:pt x="124" y="0"/>
                    </a:cubicBezTo>
                    <a:close/>
                    <a:moveTo>
                      <a:pt x="189" y="0"/>
                    </a:move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0"/>
                      <a:pt x="204" y="1"/>
                      <a:pt x="204" y="3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4"/>
                      <a:pt x="203" y="5"/>
                      <a:pt x="202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8" y="5"/>
                      <a:pt x="187" y="4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1"/>
                      <a:pt x="188" y="0"/>
                      <a:pt x="189" y="0"/>
                    </a:cubicBezTo>
                    <a:close/>
                    <a:moveTo>
                      <a:pt x="0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79" y="31"/>
                    </a:moveTo>
                    <a:cubicBezTo>
                      <a:pt x="280" y="30"/>
                      <a:pt x="280" y="28"/>
                      <a:pt x="280" y="27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55" y="31"/>
                      <a:pt x="267" y="31"/>
                      <a:pt x="2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43"/>
              <p:cNvSpPr/>
              <p:nvPr/>
            </p:nvSpPr>
            <p:spPr bwMode="auto">
              <a:xfrm>
                <a:off x="6421348" y="954400"/>
                <a:ext cx="64414" cy="29090"/>
              </a:xfrm>
              <a:custGeom>
                <a:avLst/>
                <a:gdLst>
                  <a:gd name="T0" fmla="*/ 9 w 35"/>
                  <a:gd name="T1" fmla="*/ 0 h 16"/>
                  <a:gd name="T2" fmla="*/ 0 w 35"/>
                  <a:gd name="T3" fmla="*/ 16 h 16"/>
                  <a:gd name="T4" fmla="*/ 14 w 35"/>
                  <a:gd name="T5" fmla="*/ 16 h 16"/>
                  <a:gd name="T6" fmla="*/ 23 w 35"/>
                  <a:gd name="T7" fmla="*/ 0 h 16"/>
                  <a:gd name="T8" fmla="*/ 9 w 3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9" y="0"/>
                    </a:moveTo>
                    <a:cubicBezTo>
                      <a:pt x="5" y="4"/>
                      <a:pt x="2" y="11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6"/>
                      <a:pt x="35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4"/>
              <p:cNvSpPr/>
              <p:nvPr/>
            </p:nvSpPr>
            <p:spPr bwMode="auto">
              <a:xfrm>
                <a:off x="6904452" y="946089"/>
                <a:ext cx="21818" cy="33246"/>
              </a:xfrm>
              <a:custGeom>
                <a:avLst/>
                <a:gdLst>
                  <a:gd name="T0" fmla="*/ 8 w 12"/>
                  <a:gd name="T1" fmla="*/ 18 h 18"/>
                  <a:gd name="T2" fmla="*/ 9 w 12"/>
                  <a:gd name="T3" fmla="*/ 17 h 18"/>
                  <a:gd name="T4" fmla="*/ 7 w 12"/>
                  <a:gd name="T5" fmla="*/ 0 h 18"/>
                  <a:gd name="T6" fmla="*/ 0 w 12"/>
                  <a:gd name="T7" fmla="*/ 8 h 18"/>
                  <a:gd name="T8" fmla="*/ 0 w 12"/>
                  <a:gd name="T9" fmla="*/ 16 h 18"/>
                  <a:gd name="T10" fmla="*/ 2 w 12"/>
                  <a:gd name="T11" fmla="*/ 18 h 18"/>
                  <a:gd name="T12" fmla="*/ 8 w 1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8" y="18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12" y="13"/>
                      <a:pt x="9" y="5"/>
                      <a:pt x="7" y="0"/>
                    </a:cubicBezTo>
                    <a:cubicBezTo>
                      <a:pt x="3" y="3"/>
                      <a:pt x="0" y="6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45"/>
              <p:cNvSpPr>
                <a:spLocks noEditPoints="1"/>
              </p:cNvSpPr>
              <p:nvPr/>
            </p:nvSpPr>
            <p:spPr bwMode="auto">
              <a:xfrm>
                <a:off x="6775624" y="995957"/>
                <a:ext cx="68570" cy="68570"/>
              </a:xfrm>
              <a:custGeom>
                <a:avLst/>
                <a:gdLst>
                  <a:gd name="T0" fmla="*/ 19 w 37"/>
                  <a:gd name="T1" fmla="*/ 14 h 37"/>
                  <a:gd name="T2" fmla="*/ 19 w 37"/>
                  <a:gd name="T3" fmla="*/ 14 h 37"/>
                  <a:gd name="T4" fmla="*/ 14 w 37"/>
                  <a:gd name="T5" fmla="*/ 19 h 37"/>
                  <a:gd name="T6" fmla="*/ 19 w 37"/>
                  <a:gd name="T7" fmla="*/ 23 h 37"/>
                  <a:gd name="T8" fmla="*/ 23 w 37"/>
                  <a:gd name="T9" fmla="*/ 19 h 37"/>
                  <a:gd name="T10" fmla="*/ 19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9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5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9 w 37"/>
                  <a:gd name="T69" fmla="*/ 0 h 37"/>
                  <a:gd name="T70" fmla="*/ 0 w 37"/>
                  <a:gd name="T71" fmla="*/ 19 h 37"/>
                  <a:gd name="T72" fmla="*/ 19 w 37"/>
                  <a:gd name="T73" fmla="*/ 37 h 37"/>
                  <a:gd name="T74" fmla="*/ 37 w 37"/>
                  <a:gd name="T75" fmla="*/ 19 h 37"/>
                  <a:gd name="T76" fmla="*/ 19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9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9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5"/>
                      <a:pt x="16" y="36"/>
                      <a:pt x="19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46"/>
              <p:cNvSpPr>
                <a:spLocks noEditPoints="1"/>
              </p:cNvSpPr>
              <p:nvPr/>
            </p:nvSpPr>
            <p:spPr bwMode="auto">
              <a:xfrm>
                <a:off x="6503423" y="995957"/>
                <a:ext cx="68570" cy="68570"/>
              </a:xfrm>
              <a:custGeom>
                <a:avLst/>
                <a:gdLst>
                  <a:gd name="T0" fmla="*/ 18 w 37"/>
                  <a:gd name="T1" fmla="*/ 14 h 37"/>
                  <a:gd name="T2" fmla="*/ 18 w 37"/>
                  <a:gd name="T3" fmla="*/ 14 h 37"/>
                  <a:gd name="T4" fmla="*/ 14 w 37"/>
                  <a:gd name="T5" fmla="*/ 19 h 37"/>
                  <a:gd name="T6" fmla="*/ 18 w 37"/>
                  <a:gd name="T7" fmla="*/ 23 h 37"/>
                  <a:gd name="T8" fmla="*/ 23 w 37"/>
                  <a:gd name="T9" fmla="*/ 19 h 37"/>
                  <a:gd name="T10" fmla="*/ 18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8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4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8 w 37"/>
                  <a:gd name="T69" fmla="*/ 0 h 37"/>
                  <a:gd name="T70" fmla="*/ 0 w 37"/>
                  <a:gd name="T71" fmla="*/ 19 h 37"/>
                  <a:gd name="T72" fmla="*/ 18 w 37"/>
                  <a:gd name="T73" fmla="*/ 37 h 37"/>
                  <a:gd name="T74" fmla="*/ 37 w 37"/>
                  <a:gd name="T75" fmla="*/ 19 h 37"/>
                  <a:gd name="T76" fmla="*/ 18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8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8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8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6" y="36"/>
                      <a:pt x="18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07" name="图表 106"/>
          <p:cNvGraphicFramePr/>
          <p:nvPr/>
        </p:nvGraphicFramePr>
        <p:xfrm>
          <a:off x="6317364" y="1693096"/>
          <a:ext cx="2556000" cy="40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8" name="图表 107"/>
          <p:cNvGraphicFramePr/>
          <p:nvPr/>
        </p:nvGraphicFramePr>
        <p:xfrm>
          <a:off x="9233933" y="1707838"/>
          <a:ext cx="2556000" cy="40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9" name="组合 108"/>
          <p:cNvGrpSpPr/>
          <p:nvPr/>
        </p:nvGrpSpPr>
        <p:grpSpPr>
          <a:xfrm>
            <a:off x="6668215" y="1212691"/>
            <a:ext cx="5400501" cy="1474516"/>
            <a:chOff x="839515" y="1135631"/>
            <a:chExt cx="5400501" cy="1474516"/>
          </a:xfrm>
        </p:grpSpPr>
        <p:grpSp>
          <p:nvGrpSpPr>
            <p:cNvPr id="110" name="组合 109"/>
            <p:cNvGrpSpPr/>
            <p:nvPr/>
          </p:nvGrpSpPr>
          <p:grpSpPr>
            <a:xfrm>
              <a:off x="839515" y="1135631"/>
              <a:ext cx="5400501" cy="1474516"/>
              <a:chOff x="1098113" y="2857931"/>
              <a:chExt cx="8915868" cy="2434328"/>
            </a:xfrm>
          </p:grpSpPr>
          <p:sp>
            <p:nvSpPr>
              <p:cNvPr id="121" name="任意多边形 120"/>
              <p:cNvSpPr/>
              <p:nvPr/>
            </p:nvSpPr>
            <p:spPr>
              <a:xfrm rot="17474072">
                <a:off x="4678132" y="-43591"/>
                <a:ext cx="1775322" cy="8896377"/>
              </a:xfrm>
              <a:custGeom>
                <a:avLst/>
                <a:gdLst>
                  <a:gd name="connsiteX0" fmla="*/ 818565 w 1775322"/>
                  <a:gd name="connsiteY0" fmla="*/ 0 h 8896377"/>
                  <a:gd name="connsiteX1" fmla="*/ 1775322 w 1775322"/>
                  <a:gd name="connsiteY1" fmla="*/ 2462265 h 8896377"/>
                  <a:gd name="connsiteX2" fmla="*/ 1775322 w 1775322"/>
                  <a:gd name="connsiteY2" fmla="*/ 6652761 h 8896377"/>
                  <a:gd name="connsiteX3" fmla="*/ 0 w 1775322"/>
                  <a:gd name="connsiteY3" fmla="*/ 8896377 h 8896377"/>
                  <a:gd name="connsiteX4" fmla="*/ 0 w 1775322"/>
                  <a:gd name="connsiteY4" fmla="*/ 0 h 88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5322" h="8896377">
                    <a:moveTo>
                      <a:pt x="818565" y="0"/>
                    </a:moveTo>
                    <a:lnTo>
                      <a:pt x="1775322" y="2462265"/>
                    </a:lnTo>
                    <a:lnTo>
                      <a:pt x="1775322" y="6652761"/>
                    </a:lnTo>
                    <a:lnTo>
                      <a:pt x="0" y="889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1098113" y="2857931"/>
                <a:ext cx="2954925" cy="7625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1195357" y="2985665"/>
                <a:ext cx="507092" cy="507092"/>
              </a:xfrm>
              <a:prstGeom prst="ellipse">
                <a:avLst/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 rot="17474072">
                <a:off x="1817864" y="2861333"/>
                <a:ext cx="500584" cy="1241202"/>
              </a:xfrm>
              <a:custGeom>
                <a:avLst/>
                <a:gdLst>
                  <a:gd name="connsiteX0" fmla="*/ 500584 w 500584"/>
                  <a:gd name="connsiteY0" fmla="*/ 0 h 1241202"/>
                  <a:gd name="connsiteX1" fmla="*/ 500584 w 500584"/>
                  <a:gd name="connsiteY1" fmla="*/ 1121931 h 1241202"/>
                  <a:gd name="connsiteX2" fmla="*/ 342788 w 500584"/>
                  <a:gd name="connsiteY2" fmla="*/ 1241202 h 1241202"/>
                  <a:gd name="connsiteX3" fmla="*/ 0 w 500584"/>
                  <a:gd name="connsiteY3" fmla="*/ 359020 h 1241202"/>
                  <a:gd name="connsiteX4" fmla="*/ 0 w 500584"/>
                  <a:gd name="connsiteY4" fmla="*/ 0 h 124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84" h="1241202">
                    <a:moveTo>
                      <a:pt x="500584" y="0"/>
                    </a:moveTo>
                    <a:lnTo>
                      <a:pt x="500584" y="1121931"/>
                    </a:lnTo>
                    <a:lnTo>
                      <a:pt x="342788" y="1241202"/>
                    </a:lnTo>
                    <a:lnTo>
                      <a:pt x="0" y="35902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2093920" y="2985152"/>
                <a:ext cx="1194079" cy="50811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爱琴海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930941" y="1308620"/>
              <a:ext cx="242106" cy="98848"/>
              <a:chOff x="6415114" y="861935"/>
              <a:chExt cx="526740" cy="215059"/>
            </a:xfrm>
            <a:solidFill>
              <a:schemeClr val="bg1"/>
            </a:solidFill>
          </p:grpSpPr>
          <p:sp>
            <p:nvSpPr>
              <p:cNvPr id="112" name="Freeform 138"/>
              <p:cNvSpPr>
                <a:spLocks noEditPoints="1"/>
              </p:cNvSpPr>
              <p:nvPr/>
            </p:nvSpPr>
            <p:spPr bwMode="auto">
              <a:xfrm>
                <a:off x="6415114" y="861935"/>
                <a:ext cx="526740" cy="215059"/>
              </a:xfrm>
              <a:custGeom>
                <a:avLst/>
                <a:gdLst>
                  <a:gd name="T0" fmla="*/ 189 w 286"/>
                  <a:gd name="T1" fmla="*/ 92 h 117"/>
                  <a:gd name="T2" fmla="*/ 240 w 286"/>
                  <a:gd name="T3" fmla="*/ 92 h 117"/>
                  <a:gd name="T4" fmla="*/ 286 w 286"/>
                  <a:gd name="T5" fmla="*/ 75 h 117"/>
                  <a:gd name="T6" fmla="*/ 243 w 286"/>
                  <a:gd name="T7" fmla="*/ 98 h 117"/>
                  <a:gd name="T8" fmla="*/ 215 w 286"/>
                  <a:gd name="T9" fmla="*/ 62 h 117"/>
                  <a:gd name="T10" fmla="*/ 186 w 286"/>
                  <a:gd name="T11" fmla="*/ 98 h 117"/>
                  <a:gd name="T12" fmla="*/ 96 w 286"/>
                  <a:gd name="T13" fmla="*/ 92 h 117"/>
                  <a:gd name="T14" fmla="*/ 37 w 286"/>
                  <a:gd name="T15" fmla="*/ 92 h 117"/>
                  <a:gd name="T16" fmla="*/ 26 w 286"/>
                  <a:gd name="T17" fmla="*/ 98 h 117"/>
                  <a:gd name="T18" fmla="*/ 26 w 286"/>
                  <a:gd name="T19" fmla="*/ 98 h 117"/>
                  <a:gd name="T20" fmla="*/ 26 w 286"/>
                  <a:gd name="T21" fmla="*/ 98 h 117"/>
                  <a:gd name="T22" fmla="*/ 25 w 286"/>
                  <a:gd name="T23" fmla="*/ 98 h 117"/>
                  <a:gd name="T24" fmla="*/ 24 w 286"/>
                  <a:gd name="T25" fmla="*/ 98 h 117"/>
                  <a:gd name="T26" fmla="*/ 24 w 286"/>
                  <a:gd name="T27" fmla="*/ 98 h 117"/>
                  <a:gd name="T28" fmla="*/ 23 w 286"/>
                  <a:gd name="T29" fmla="*/ 98 h 117"/>
                  <a:gd name="T30" fmla="*/ 23 w 286"/>
                  <a:gd name="T31" fmla="*/ 98 h 117"/>
                  <a:gd name="T32" fmla="*/ 0 w 286"/>
                  <a:gd name="T33" fmla="*/ 80 h 117"/>
                  <a:gd name="T34" fmla="*/ 15 w 286"/>
                  <a:gd name="T35" fmla="*/ 46 h 117"/>
                  <a:gd name="T36" fmla="*/ 70 w 286"/>
                  <a:gd name="T37" fmla="*/ 35 h 117"/>
                  <a:gd name="T38" fmla="*/ 71 w 286"/>
                  <a:gd name="T39" fmla="*/ 34 h 117"/>
                  <a:gd name="T40" fmla="*/ 71 w 286"/>
                  <a:gd name="T41" fmla="*/ 34 h 117"/>
                  <a:gd name="T42" fmla="*/ 72 w 286"/>
                  <a:gd name="T43" fmla="*/ 33 h 117"/>
                  <a:gd name="T44" fmla="*/ 73 w 286"/>
                  <a:gd name="T45" fmla="*/ 33 h 117"/>
                  <a:gd name="T46" fmla="*/ 74 w 286"/>
                  <a:gd name="T47" fmla="*/ 32 h 117"/>
                  <a:gd name="T48" fmla="*/ 105 w 286"/>
                  <a:gd name="T49" fmla="*/ 7 h 117"/>
                  <a:gd name="T50" fmla="*/ 108 w 286"/>
                  <a:gd name="T51" fmla="*/ 5 h 117"/>
                  <a:gd name="T52" fmla="*/ 111 w 286"/>
                  <a:gd name="T53" fmla="*/ 3 h 117"/>
                  <a:gd name="T54" fmla="*/ 112 w 286"/>
                  <a:gd name="T55" fmla="*/ 2 h 117"/>
                  <a:gd name="T56" fmla="*/ 112 w 286"/>
                  <a:gd name="T57" fmla="*/ 2 h 117"/>
                  <a:gd name="T58" fmla="*/ 112 w 286"/>
                  <a:gd name="T59" fmla="*/ 2 h 117"/>
                  <a:gd name="T60" fmla="*/ 112 w 286"/>
                  <a:gd name="T61" fmla="*/ 2 h 117"/>
                  <a:gd name="T62" fmla="*/ 113 w 286"/>
                  <a:gd name="T63" fmla="*/ 2 h 117"/>
                  <a:gd name="T64" fmla="*/ 128 w 286"/>
                  <a:gd name="T65" fmla="*/ 0 h 117"/>
                  <a:gd name="T66" fmla="*/ 148 w 286"/>
                  <a:gd name="T67" fmla="*/ 0 h 117"/>
                  <a:gd name="T68" fmla="*/ 242 w 286"/>
                  <a:gd name="T69" fmla="*/ 0 h 117"/>
                  <a:gd name="T70" fmla="*/ 252 w 286"/>
                  <a:gd name="T71" fmla="*/ 6 h 117"/>
                  <a:gd name="T72" fmla="*/ 253 w 286"/>
                  <a:gd name="T73" fmla="*/ 6 h 117"/>
                  <a:gd name="T74" fmla="*/ 253 w 286"/>
                  <a:gd name="T75" fmla="*/ 6 h 117"/>
                  <a:gd name="T76" fmla="*/ 253 w 286"/>
                  <a:gd name="T77" fmla="*/ 7 h 117"/>
                  <a:gd name="T78" fmla="*/ 253 w 286"/>
                  <a:gd name="T79" fmla="*/ 7 h 117"/>
                  <a:gd name="T80" fmla="*/ 253 w 286"/>
                  <a:gd name="T81" fmla="*/ 7 h 117"/>
                  <a:gd name="T82" fmla="*/ 253 w 286"/>
                  <a:gd name="T83" fmla="*/ 7 h 117"/>
                  <a:gd name="T84" fmla="*/ 254 w 286"/>
                  <a:gd name="T85" fmla="*/ 7 h 117"/>
                  <a:gd name="T86" fmla="*/ 254 w 286"/>
                  <a:gd name="T87" fmla="*/ 8 h 117"/>
                  <a:gd name="T88" fmla="*/ 275 w 286"/>
                  <a:gd name="T89" fmla="*/ 45 h 117"/>
                  <a:gd name="T90" fmla="*/ 286 w 286"/>
                  <a:gd name="T91" fmla="*/ 75 h 117"/>
                  <a:gd name="T92" fmla="*/ 41 w 286"/>
                  <a:gd name="T93" fmla="*/ 92 h 117"/>
                  <a:gd name="T94" fmla="*/ 92 w 286"/>
                  <a:gd name="T95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6" h="117">
                    <a:moveTo>
                      <a:pt x="215" y="66"/>
                    </a:moveTo>
                    <a:cubicBezTo>
                      <a:pt x="200" y="66"/>
                      <a:pt x="189" y="78"/>
                      <a:pt x="189" y="92"/>
                    </a:cubicBezTo>
                    <a:cubicBezTo>
                      <a:pt x="189" y="106"/>
                      <a:pt x="200" y="117"/>
                      <a:pt x="215" y="117"/>
                    </a:cubicBezTo>
                    <a:cubicBezTo>
                      <a:pt x="229" y="117"/>
                      <a:pt x="240" y="106"/>
                      <a:pt x="240" y="92"/>
                    </a:cubicBezTo>
                    <a:cubicBezTo>
                      <a:pt x="240" y="78"/>
                      <a:pt x="229" y="66"/>
                      <a:pt x="215" y="66"/>
                    </a:cubicBezTo>
                    <a:close/>
                    <a:moveTo>
                      <a:pt x="286" y="75"/>
                    </a:moveTo>
                    <a:cubicBezTo>
                      <a:pt x="286" y="82"/>
                      <a:pt x="279" y="91"/>
                      <a:pt x="270" y="95"/>
                    </a:cubicBezTo>
                    <a:cubicBezTo>
                      <a:pt x="262" y="98"/>
                      <a:pt x="251" y="98"/>
                      <a:pt x="243" y="98"/>
                    </a:cubicBezTo>
                    <a:cubicBezTo>
                      <a:pt x="244" y="96"/>
                      <a:pt x="244" y="94"/>
                      <a:pt x="244" y="92"/>
                    </a:cubicBezTo>
                    <a:cubicBezTo>
                      <a:pt x="244" y="76"/>
                      <a:pt x="231" y="62"/>
                      <a:pt x="215" y="62"/>
                    </a:cubicBezTo>
                    <a:cubicBezTo>
                      <a:pt x="198" y="62"/>
                      <a:pt x="185" y="76"/>
                      <a:pt x="185" y="92"/>
                    </a:cubicBezTo>
                    <a:cubicBezTo>
                      <a:pt x="185" y="94"/>
                      <a:pt x="185" y="96"/>
                      <a:pt x="18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4"/>
                      <a:pt x="96" y="92"/>
                    </a:cubicBezTo>
                    <a:cubicBezTo>
                      <a:pt x="96" y="76"/>
                      <a:pt x="83" y="62"/>
                      <a:pt x="67" y="62"/>
                    </a:cubicBezTo>
                    <a:cubicBezTo>
                      <a:pt x="51" y="62"/>
                      <a:pt x="37" y="76"/>
                      <a:pt x="37" y="92"/>
                    </a:cubicBezTo>
                    <a:cubicBezTo>
                      <a:pt x="37" y="94"/>
                      <a:pt x="38" y="96"/>
                      <a:pt x="38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6" y="96"/>
                      <a:pt x="0" y="87"/>
                      <a:pt x="0" y="8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3"/>
                      <a:pt x="8" y="47"/>
                      <a:pt x="15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6"/>
                      <a:pt x="107" y="6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10" y="3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8" y="0"/>
                      <a:pt x="121" y="0"/>
                      <a:pt x="12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4" y="0"/>
                      <a:pt x="14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8" y="0"/>
                      <a:pt x="250" y="3"/>
                      <a:pt x="252" y="6"/>
                    </a:cubicBezTo>
                    <a:cubicBezTo>
                      <a:pt x="252" y="6"/>
                      <a:pt x="252" y="6"/>
                      <a:pt x="252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60" y="18"/>
                      <a:pt x="270" y="31"/>
                      <a:pt x="275" y="45"/>
                    </a:cubicBezTo>
                    <a:cubicBezTo>
                      <a:pt x="277" y="50"/>
                      <a:pt x="281" y="59"/>
                      <a:pt x="277" y="64"/>
                    </a:cubicBezTo>
                    <a:cubicBezTo>
                      <a:pt x="282" y="66"/>
                      <a:pt x="286" y="69"/>
                      <a:pt x="286" y="75"/>
                    </a:cubicBezTo>
                    <a:close/>
                    <a:moveTo>
                      <a:pt x="66" y="66"/>
                    </a:moveTo>
                    <a:cubicBezTo>
                      <a:pt x="52" y="66"/>
                      <a:pt x="41" y="78"/>
                      <a:pt x="41" y="92"/>
                    </a:cubicBezTo>
                    <a:cubicBezTo>
                      <a:pt x="41" y="106"/>
                      <a:pt x="52" y="117"/>
                      <a:pt x="66" y="117"/>
                    </a:cubicBezTo>
                    <a:cubicBezTo>
                      <a:pt x="80" y="117"/>
                      <a:pt x="92" y="106"/>
                      <a:pt x="92" y="92"/>
                    </a:cubicBezTo>
                    <a:cubicBezTo>
                      <a:pt x="92" y="78"/>
                      <a:pt x="80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39"/>
              <p:cNvSpPr/>
              <p:nvPr/>
            </p:nvSpPr>
            <p:spPr bwMode="auto">
              <a:xfrm>
                <a:off x="6560565" y="874402"/>
                <a:ext cx="121556" cy="61297"/>
              </a:xfrm>
              <a:custGeom>
                <a:avLst/>
                <a:gdLst>
                  <a:gd name="T0" fmla="*/ 66 w 66"/>
                  <a:gd name="T1" fmla="*/ 33 h 33"/>
                  <a:gd name="T2" fmla="*/ 66 w 66"/>
                  <a:gd name="T3" fmla="*/ 0 h 33"/>
                  <a:gd name="T4" fmla="*/ 47 w 66"/>
                  <a:gd name="T5" fmla="*/ 0 h 33"/>
                  <a:gd name="T6" fmla="*/ 34 w 66"/>
                  <a:gd name="T7" fmla="*/ 4 h 33"/>
                  <a:gd name="T8" fmla="*/ 5 w 66"/>
                  <a:gd name="T9" fmla="*/ 27 h 33"/>
                  <a:gd name="T10" fmla="*/ 8 w 66"/>
                  <a:gd name="T11" fmla="*/ 33 h 33"/>
                  <a:gd name="T12" fmla="*/ 66 w 6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3">
                    <a:moveTo>
                      <a:pt x="66" y="3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0"/>
                      <a:pt x="34" y="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31"/>
                      <a:pt x="0" y="33"/>
                      <a:pt x="8" y="33"/>
                    </a:cubicBezTo>
                    <a:cubicBezTo>
                      <a:pt x="66" y="33"/>
                      <a:pt x="66" y="33"/>
                      <a:pt x="6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40"/>
              <p:cNvSpPr/>
              <p:nvPr/>
            </p:nvSpPr>
            <p:spPr bwMode="auto">
              <a:xfrm>
                <a:off x="6696665" y="874402"/>
                <a:ext cx="99738" cy="61297"/>
              </a:xfrm>
              <a:custGeom>
                <a:avLst/>
                <a:gdLst>
                  <a:gd name="T0" fmla="*/ 96 w 96"/>
                  <a:gd name="T1" fmla="*/ 59 h 59"/>
                  <a:gd name="T2" fmla="*/ 83 w 96"/>
                  <a:gd name="T3" fmla="*/ 0 h 59"/>
                  <a:gd name="T4" fmla="*/ 0 w 96"/>
                  <a:gd name="T5" fmla="*/ 0 h 59"/>
                  <a:gd name="T6" fmla="*/ 0 w 96"/>
                  <a:gd name="T7" fmla="*/ 59 h 59"/>
                  <a:gd name="T8" fmla="*/ 96 w 96"/>
                  <a:gd name="T9" fmla="*/ 59 h 59"/>
                  <a:gd name="T10" fmla="*/ 96 w 96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9">
                    <a:moveTo>
                      <a:pt x="96" y="59"/>
                    </a:moveTo>
                    <a:lnTo>
                      <a:pt x="8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6" y="59"/>
                    </a:lnTo>
                    <a:lnTo>
                      <a:pt x="9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41"/>
              <p:cNvSpPr/>
              <p:nvPr/>
            </p:nvSpPr>
            <p:spPr bwMode="auto">
              <a:xfrm>
                <a:off x="6797442" y="874402"/>
                <a:ext cx="94543" cy="61297"/>
              </a:xfrm>
              <a:custGeom>
                <a:avLst/>
                <a:gdLst>
                  <a:gd name="T0" fmla="*/ 0 w 51"/>
                  <a:gd name="T1" fmla="*/ 0 h 33"/>
                  <a:gd name="T2" fmla="*/ 7 w 51"/>
                  <a:gd name="T3" fmla="*/ 33 h 33"/>
                  <a:gd name="T4" fmla="*/ 39 w 51"/>
                  <a:gd name="T5" fmla="*/ 33 h 33"/>
                  <a:gd name="T6" fmla="*/ 47 w 51"/>
                  <a:gd name="T7" fmla="*/ 22 h 33"/>
                  <a:gd name="T8" fmla="*/ 31 w 51"/>
                  <a:gd name="T9" fmla="*/ 0 h 33"/>
                  <a:gd name="T10" fmla="*/ 0 w 5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0" y="0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5" y="33"/>
                      <a:pt x="51" y="33"/>
                      <a:pt x="47" y="22"/>
                    </a:cubicBezTo>
                    <a:cubicBezTo>
                      <a:pt x="43" y="12"/>
                      <a:pt x="38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42"/>
              <p:cNvSpPr>
                <a:spLocks noEditPoints="1"/>
              </p:cNvSpPr>
              <p:nvPr/>
            </p:nvSpPr>
            <p:spPr bwMode="auto">
              <a:xfrm>
                <a:off x="6421348" y="950244"/>
                <a:ext cx="514273" cy="57141"/>
              </a:xfrm>
              <a:custGeom>
                <a:avLst/>
                <a:gdLst>
                  <a:gd name="T0" fmla="*/ 180 w 280"/>
                  <a:gd name="T1" fmla="*/ 31 h 31"/>
                  <a:gd name="T2" fmla="*/ 124 w 280"/>
                  <a:gd name="T3" fmla="*/ 0 h 31"/>
                  <a:gd name="T4" fmla="*/ 139 w 280"/>
                  <a:gd name="T5" fmla="*/ 3 h 31"/>
                  <a:gd name="T6" fmla="*/ 122 w 280"/>
                  <a:gd name="T7" fmla="*/ 3 h 31"/>
                  <a:gd name="T8" fmla="*/ 189 w 280"/>
                  <a:gd name="T9" fmla="*/ 0 h 31"/>
                  <a:gd name="T10" fmla="*/ 204 w 280"/>
                  <a:gd name="T11" fmla="*/ 3 h 31"/>
                  <a:gd name="T12" fmla="*/ 187 w 280"/>
                  <a:gd name="T13" fmla="*/ 3 h 31"/>
                  <a:gd name="T14" fmla="*/ 0 w 280"/>
                  <a:gd name="T15" fmla="*/ 27 h 31"/>
                  <a:gd name="T16" fmla="*/ 0 w 280"/>
                  <a:gd name="T17" fmla="*/ 31 h 31"/>
                  <a:gd name="T18" fmla="*/ 280 w 280"/>
                  <a:gd name="T19" fmla="*/ 27 h 31"/>
                  <a:gd name="T20" fmla="*/ 241 w 280"/>
                  <a:gd name="T21" fmla="*/ 28 h 31"/>
                  <a:gd name="T22" fmla="*/ 241 w 280"/>
                  <a:gd name="T23" fmla="*/ 28 h 31"/>
                  <a:gd name="T24" fmla="*/ 241 w 280"/>
                  <a:gd name="T25" fmla="*/ 28 h 31"/>
                  <a:gd name="T26" fmla="*/ 241 w 280"/>
                  <a:gd name="T27" fmla="*/ 28 h 31"/>
                  <a:gd name="T28" fmla="*/ 241 w 280"/>
                  <a:gd name="T29" fmla="*/ 28 h 31"/>
                  <a:gd name="T30" fmla="*/ 241 w 280"/>
                  <a:gd name="T31" fmla="*/ 28 h 31"/>
                  <a:gd name="T32" fmla="*/ 241 w 280"/>
                  <a:gd name="T33" fmla="*/ 28 h 31"/>
                  <a:gd name="T34" fmla="*/ 241 w 280"/>
                  <a:gd name="T35" fmla="*/ 28 h 31"/>
                  <a:gd name="T36" fmla="*/ 241 w 280"/>
                  <a:gd name="T37" fmla="*/ 28 h 31"/>
                  <a:gd name="T38" fmla="*/ 241 w 280"/>
                  <a:gd name="T39" fmla="*/ 28 h 31"/>
                  <a:gd name="T40" fmla="*/ 241 w 280"/>
                  <a:gd name="T41" fmla="*/ 28 h 31"/>
                  <a:gd name="T42" fmla="*/ 241 w 280"/>
                  <a:gd name="T43" fmla="*/ 28 h 31"/>
                  <a:gd name="T44" fmla="*/ 241 w 280"/>
                  <a:gd name="T45" fmla="*/ 28 h 31"/>
                  <a:gd name="T46" fmla="*/ 242 w 280"/>
                  <a:gd name="T47" fmla="*/ 29 h 31"/>
                  <a:gd name="T48" fmla="*/ 242 w 280"/>
                  <a:gd name="T49" fmla="*/ 29 h 31"/>
                  <a:gd name="T50" fmla="*/ 242 w 280"/>
                  <a:gd name="T51" fmla="*/ 29 h 31"/>
                  <a:gd name="T52" fmla="*/ 242 w 280"/>
                  <a:gd name="T53" fmla="*/ 29 h 31"/>
                  <a:gd name="T54" fmla="*/ 242 w 280"/>
                  <a:gd name="T55" fmla="*/ 29 h 31"/>
                  <a:gd name="T56" fmla="*/ 242 w 280"/>
                  <a:gd name="T57" fmla="*/ 29 h 31"/>
                  <a:gd name="T58" fmla="*/ 242 w 280"/>
                  <a:gd name="T59" fmla="*/ 29 h 31"/>
                  <a:gd name="T60" fmla="*/ 242 w 280"/>
                  <a:gd name="T61" fmla="*/ 29 h 31"/>
                  <a:gd name="T62" fmla="*/ 242 w 280"/>
                  <a:gd name="T63" fmla="*/ 29 h 31"/>
                  <a:gd name="T64" fmla="*/ 242 w 280"/>
                  <a:gd name="T65" fmla="*/ 29 h 31"/>
                  <a:gd name="T66" fmla="*/ 242 w 280"/>
                  <a:gd name="T67" fmla="*/ 30 h 31"/>
                  <a:gd name="T68" fmla="*/ 242 w 280"/>
                  <a:gd name="T69" fmla="*/ 30 h 31"/>
                  <a:gd name="T70" fmla="*/ 242 w 280"/>
                  <a:gd name="T71" fmla="*/ 30 h 31"/>
                  <a:gd name="T72" fmla="*/ 242 w 280"/>
                  <a:gd name="T73" fmla="*/ 30 h 31"/>
                  <a:gd name="T74" fmla="*/ 242 w 280"/>
                  <a:gd name="T75" fmla="*/ 30 h 31"/>
                  <a:gd name="T76" fmla="*/ 242 w 280"/>
                  <a:gd name="T77" fmla="*/ 30 h 31"/>
                  <a:gd name="T78" fmla="*/ 242 w 280"/>
                  <a:gd name="T79" fmla="*/ 30 h 31"/>
                  <a:gd name="T80" fmla="*/ 242 w 280"/>
                  <a:gd name="T81" fmla="*/ 31 h 31"/>
                  <a:gd name="T82" fmla="*/ 242 w 280"/>
                  <a:gd name="T83" fmla="*/ 31 h 31"/>
                  <a:gd name="T84" fmla="*/ 243 w 280"/>
                  <a:gd name="T85" fmla="*/ 31 h 31"/>
                  <a:gd name="T86" fmla="*/ 279 w 280"/>
                  <a:gd name="T8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31">
                    <a:moveTo>
                      <a:pt x="93" y="27"/>
                    </a:moveTo>
                    <a:cubicBezTo>
                      <a:pt x="182" y="27"/>
                      <a:pt x="182" y="27"/>
                      <a:pt x="182" y="27"/>
                    </a:cubicBezTo>
                    <a:cubicBezTo>
                      <a:pt x="181" y="29"/>
                      <a:pt x="181" y="30"/>
                      <a:pt x="180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4" y="30"/>
                      <a:pt x="94" y="29"/>
                      <a:pt x="93" y="27"/>
                    </a:cubicBezTo>
                    <a:close/>
                    <a:moveTo>
                      <a:pt x="124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1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8" y="5"/>
                      <a:pt x="137" y="5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3" y="5"/>
                      <a:pt x="122" y="4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1"/>
                      <a:pt x="123" y="0"/>
                      <a:pt x="124" y="0"/>
                    </a:cubicBezTo>
                    <a:close/>
                    <a:moveTo>
                      <a:pt x="189" y="0"/>
                    </a:move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0"/>
                      <a:pt x="204" y="1"/>
                      <a:pt x="204" y="3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4"/>
                      <a:pt x="203" y="5"/>
                      <a:pt x="202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8" y="5"/>
                      <a:pt x="187" y="4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1"/>
                      <a:pt x="188" y="0"/>
                      <a:pt x="189" y="0"/>
                    </a:cubicBezTo>
                    <a:close/>
                    <a:moveTo>
                      <a:pt x="0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79" y="31"/>
                    </a:moveTo>
                    <a:cubicBezTo>
                      <a:pt x="280" y="30"/>
                      <a:pt x="280" y="28"/>
                      <a:pt x="280" y="27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55" y="31"/>
                      <a:pt x="267" y="31"/>
                      <a:pt x="2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43"/>
              <p:cNvSpPr/>
              <p:nvPr/>
            </p:nvSpPr>
            <p:spPr bwMode="auto">
              <a:xfrm>
                <a:off x="6421348" y="954400"/>
                <a:ext cx="64414" cy="29090"/>
              </a:xfrm>
              <a:custGeom>
                <a:avLst/>
                <a:gdLst>
                  <a:gd name="T0" fmla="*/ 9 w 35"/>
                  <a:gd name="T1" fmla="*/ 0 h 16"/>
                  <a:gd name="T2" fmla="*/ 0 w 35"/>
                  <a:gd name="T3" fmla="*/ 16 h 16"/>
                  <a:gd name="T4" fmla="*/ 14 w 35"/>
                  <a:gd name="T5" fmla="*/ 16 h 16"/>
                  <a:gd name="T6" fmla="*/ 23 w 35"/>
                  <a:gd name="T7" fmla="*/ 0 h 16"/>
                  <a:gd name="T8" fmla="*/ 9 w 3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9" y="0"/>
                    </a:moveTo>
                    <a:cubicBezTo>
                      <a:pt x="5" y="4"/>
                      <a:pt x="2" y="11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6"/>
                      <a:pt x="35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44"/>
              <p:cNvSpPr/>
              <p:nvPr/>
            </p:nvSpPr>
            <p:spPr bwMode="auto">
              <a:xfrm>
                <a:off x="6904452" y="946089"/>
                <a:ext cx="21818" cy="33246"/>
              </a:xfrm>
              <a:custGeom>
                <a:avLst/>
                <a:gdLst>
                  <a:gd name="T0" fmla="*/ 8 w 12"/>
                  <a:gd name="T1" fmla="*/ 18 h 18"/>
                  <a:gd name="T2" fmla="*/ 9 w 12"/>
                  <a:gd name="T3" fmla="*/ 17 h 18"/>
                  <a:gd name="T4" fmla="*/ 7 w 12"/>
                  <a:gd name="T5" fmla="*/ 0 h 18"/>
                  <a:gd name="T6" fmla="*/ 0 w 12"/>
                  <a:gd name="T7" fmla="*/ 8 h 18"/>
                  <a:gd name="T8" fmla="*/ 0 w 12"/>
                  <a:gd name="T9" fmla="*/ 16 h 18"/>
                  <a:gd name="T10" fmla="*/ 2 w 12"/>
                  <a:gd name="T11" fmla="*/ 18 h 18"/>
                  <a:gd name="T12" fmla="*/ 8 w 1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8" y="18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12" y="13"/>
                      <a:pt x="9" y="5"/>
                      <a:pt x="7" y="0"/>
                    </a:cubicBezTo>
                    <a:cubicBezTo>
                      <a:pt x="3" y="3"/>
                      <a:pt x="0" y="6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45"/>
              <p:cNvSpPr>
                <a:spLocks noEditPoints="1"/>
              </p:cNvSpPr>
              <p:nvPr/>
            </p:nvSpPr>
            <p:spPr bwMode="auto">
              <a:xfrm>
                <a:off x="6775624" y="995957"/>
                <a:ext cx="68570" cy="68570"/>
              </a:xfrm>
              <a:custGeom>
                <a:avLst/>
                <a:gdLst>
                  <a:gd name="T0" fmla="*/ 19 w 37"/>
                  <a:gd name="T1" fmla="*/ 14 h 37"/>
                  <a:gd name="T2" fmla="*/ 19 w 37"/>
                  <a:gd name="T3" fmla="*/ 14 h 37"/>
                  <a:gd name="T4" fmla="*/ 14 w 37"/>
                  <a:gd name="T5" fmla="*/ 19 h 37"/>
                  <a:gd name="T6" fmla="*/ 19 w 37"/>
                  <a:gd name="T7" fmla="*/ 23 h 37"/>
                  <a:gd name="T8" fmla="*/ 23 w 37"/>
                  <a:gd name="T9" fmla="*/ 19 h 37"/>
                  <a:gd name="T10" fmla="*/ 19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9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5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9 w 37"/>
                  <a:gd name="T69" fmla="*/ 0 h 37"/>
                  <a:gd name="T70" fmla="*/ 0 w 37"/>
                  <a:gd name="T71" fmla="*/ 19 h 37"/>
                  <a:gd name="T72" fmla="*/ 19 w 37"/>
                  <a:gd name="T73" fmla="*/ 37 h 37"/>
                  <a:gd name="T74" fmla="*/ 37 w 37"/>
                  <a:gd name="T75" fmla="*/ 19 h 37"/>
                  <a:gd name="T76" fmla="*/ 19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9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9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5"/>
                      <a:pt x="16" y="36"/>
                      <a:pt x="19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46"/>
              <p:cNvSpPr>
                <a:spLocks noEditPoints="1"/>
              </p:cNvSpPr>
              <p:nvPr/>
            </p:nvSpPr>
            <p:spPr bwMode="auto">
              <a:xfrm>
                <a:off x="6503423" y="995957"/>
                <a:ext cx="68570" cy="68570"/>
              </a:xfrm>
              <a:custGeom>
                <a:avLst/>
                <a:gdLst>
                  <a:gd name="T0" fmla="*/ 18 w 37"/>
                  <a:gd name="T1" fmla="*/ 14 h 37"/>
                  <a:gd name="T2" fmla="*/ 18 w 37"/>
                  <a:gd name="T3" fmla="*/ 14 h 37"/>
                  <a:gd name="T4" fmla="*/ 14 w 37"/>
                  <a:gd name="T5" fmla="*/ 19 h 37"/>
                  <a:gd name="T6" fmla="*/ 18 w 37"/>
                  <a:gd name="T7" fmla="*/ 23 h 37"/>
                  <a:gd name="T8" fmla="*/ 23 w 37"/>
                  <a:gd name="T9" fmla="*/ 19 h 37"/>
                  <a:gd name="T10" fmla="*/ 18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8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4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8 w 37"/>
                  <a:gd name="T69" fmla="*/ 0 h 37"/>
                  <a:gd name="T70" fmla="*/ 0 w 37"/>
                  <a:gd name="T71" fmla="*/ 19 h 37"/>
                  <a:gd name="T72" fmla="*/ 18 w 37"/>
                  <a:gd name="T73" fmla="*/ 37 h 37"/>
                  <a:gd name="T74" fmla="*/ 37 w 37"/>
                  <a:gd name="T75" fmla="*/ 19 h 37"/>
                  <a:gd name="T76" fmla="*/ 18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8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8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8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6" y="36"/>
                      <a:pt x="18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9617394" y="1236138"/>
            <a:ext cx="5400501" cy="1474516"/>
            <a:chOff x="839515" y="1135631"/>
            <a:chExt cx="5400501" cy="147451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839515" y="1135631"/>
              <a:ext cx="5400501" cy="1474516"/>
              <a:chOff x="1098113" y="2857931"/>
              <a:chExt cx="8915868" cy="2434328"/>
            </a:xfrm>
          </p:grpSpPr>
          <p:sp>
            <p:nvSpPr>
              <p:cNvPr id="138" name="任意多边形 137"/>
              <p:cNvSpPr/>
              <p:nvPr/>
            </p:nvSpPr>
            <p:spPr>
              <a:xfrm rot="17474072">
                <a:off x="4678132" y="-43591"/>
                <a:ext cx="1775322" cy="8896377"/>
              </a:xfrm>
              <a:custGeom>
                <a:avLst/>
                <a:gdLst>
                  <a:gd name="connsiteX0" fmla="*/ 818565 w 1775322"/>
                  <a:gd name="connsiteY0" fmla="*/ 0 h 8896377"/>
                  <a:gd name="connsiteX1" fmla="*/ 1775322 w 1775322"/>
                  <a:gd name="connsiteY1" fmla="*/ 2462265 h 8896377"/>
                  <a:gd name="connsiteX2" fmla="*/ 1775322 w 1775322"/>
                  <a:gd name="connsiteY2" fmla="*/ 6652761 h 8896377"/>
                  <a:gd name="connsiteX3" fmla="*/ 0 w 1775322"/>
                  <a:gd name="connsiteY3" fmla="*/ 8896377 h 8896377"/>
                  <a:gd name="connsiteX4" fmla="*/ 0 w 1775322"/>
                  <a:gd name="connsiteY4" fmla="*/ 0 h 88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5322" h="8896377">
                    <a:moveTo>
                      <a:pt x="818565" y="0"/>
                    </a:moveTo>
                    <a:lnTo>
                      <a:pt x="1775322" y="2462265"/>
                    </a:lnTo>
                    <a:lnTo>
                      <a:pt x="1775322" y="6652761"/>
                    </a:lnTo>
                    <a:lnTo>
                      <a:pt x="0" y="889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098113" y="2857931"/>
                <a:ext cx="2954925" cy="7625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1195357" y="2985665"/>
                <a:ext cx="507092" cy="507092"/>
              </a:xfrm>
              <a:prstGeom prst="ellipse">
                <a:avLst/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 rot="17474072">
                <a:off x="1817864" y="2861333"/>
                <a:ext cx="500584" cy="1241202"/>
              </a:xfrm>
              <a:custGeom>
                <a:avLst/>
                <a:gdLst>
                  <a:gd name="connsiteX0" fmla="*/ 500584 w 500584"/>
                  <a:gd name="connsiteY0" fmla="*/ 0 h 1241202"/>
                  <a:gd name="connsiteX1" fmla="*/ 500584 w 500584"/>
                  <a:gd name="connsiteY1" fmla="*/ 1121931 h 1241202"/>
                  <a:gd name="connsiteX2" fmla="*/ 342788 w 500584"/>
                  <a:gd name="connsiteY2" fmla="*/ 1241202 h 1241202"/>
                  <a:gd name="connsiteX3" fmla="*/ 0 w 500584"/>
                  <a:gd name="connsiteY3" fmla="*/ 359020 h 1241202"/>
                  <a:gd name="connsiteX4" fmla="*/ 0 w 500584"/>
                  <a:gd name="connsiteY4" fmla="*/ 0 h 124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84" h="1241202">
                    <a:moveTo>
                      <a:pt x="500584" y="0"/>
                    </a:moveTo>
                    <a:lnTo>
                      <a:pt x="500584" y="1121931"/>
                    </a:lnTo>
                    <a:lnTo>
                      <a:pt x="342788" y="1241202"/>
                    </a:lnTo>
                    <a:lnTo>
                      <a:pt x="0" y="35902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945719" y="2985152"/>
                <a:ext cx="1490481" cy="50811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周边人群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930941" y="1308620"/>
              <a:ext cx="242106" cy="98848"/>
              <a:chOff x="6415114" y="861935"/>
              <a:chExt cx="526740" cy="215059"/>
            </a:xfrm>
            <a:solidFill>
              <a:schemeClr val="bg1"/>
            </a:solidFill>
          </p:grpSpPr>
          <p:sp>
            <p:nvSpPr>
              <p:cNvPr id="129" name="Freeform 138"/>
              <p:cNvSpPr>
                <a:spLocks noEditPoints="1"/>
              </p:cNvSpPr>
              <p:nvPr/>
            </p:nvSpPr>
            <p:spPr bwMode="auto">
              <a:xfrm>
                <a:off x="6415114" y="861935"/>
                <a:ext cx="526740" cy="215059"/>
              </a:xfrm>
              <a:custGeom>
                <a:avLst/>
                <a:gdLst>
                  <a:gd name="T0" fmla="*/ 189 w 286"/>
                  <a:gd name="T1" fmla="*/ 92 h 117"/>
                  <a:gd name="T2" fmla="*/ 240 w 286"/>
                  <a:gd name="T3" fmla="*/ 92 h 117"/>
                  <a:gd name="T4" fmla="*/ 286 w 286"/>
                  <a:gd name="T5" fmla="*/ 75 h 117"/>
                  <a:gd name="T6" fmla="*/ 243 w 286"/>
                  <a:gd name="T7" fmla="*/ 98 h 117"/>
                  <a:gd name="T8" fmla="*/ 215 w 286"/>
                  <a:gd name="T9" fmla="*/ 62 h 117"/>
                  <a:gd name="T10" fmla="*/ 186 w 286"/>
                  <a:gd name="T11" fmla="*/ 98 h 117"/>
                  <a:gd name="T12" fmla="*/ 96 w 286"/>
                  <a:gd name="T13" fmla="*/ 92 h 117"/>
                  <a:gd name="T14" fmla="*/ 37 w 286"/>
                  <a:gd name="T15" fmla="*/ 92 h 117"/>
                  <a:gd name="T16" fmla="*/ 26 w 286"/>
                  <a:gd name="T17" fmla="*/ 98 h 117"/>
                  <a:gd name="T18" fmla="*/ 26 w 286"/>
                  <a:gd name="T19" fmla="*/ 98 h 117"/>
                  <a:gd name="T20" fmla="*/ 26 w 286"/>
                  <a:gd name="T21" fmla="*/ 98 h 117"/>
                  <a:gd name="T22" fmla="*/ 25 w 286"/>
                  <a:gd name="T23" fmla="*/ 98 h 117"/>
                  <a:gd name="T24" fmla="*/ 24 w 286"/>
                  <a:gd name="T25" fmla="*/ 98 h 117"/>
                  <a:gd name="T26" fmla="*/ 24 w 286"/>
                  <a:gd name="T27" fmla="*/ 98 h 117"/>
                  <a:gd name="T28" fmla="*/ 23 w 286"/>
                  <a:gd name="T29" fmla="*/ 98 h 117"/>
                  <a:gd name="T30" fmla="*/ 23 w 286"/>
                  <a:gd name="T31" fmla="*/ 98 h 117"/>
                  <a:gd name="T32" fmla="*/ 0 w 286"/>
                  <a:gd name="T33" fmla="*/ 80 h 117"/>
                  <a:gd name="T34" fmla="*/ 15 w 286"/>
                  <a:gd name="T35" fmla="*/ 46 h 117"/>
                  <a:gd name="T36" fmla="*/ 70 w 286"/>
                  <a:gd name="T37" fmla="*/ 35 h 117"/>
                  <a:gd name="T38" fmla="*/ 71 w 286"/>
                  <a:gd name="T39" fmla="*/ 34 h 117"/>
                  <a:gd name="T40" fmla="*/ 71 w 286"/>
                  <a:gd name="T41" fmla="*/ 34 h 117"/>
                  <a:gd name="T42" fmla="*/ 72 w 286"/>
                  <a:gd name="T43" fmla="*/ 33 h 117"/>
                  <a:gd name="T44" fmla="*/ 73 w 286"/>
                  <a:gd name="T45" fmla="*/ 33 h 117"/>
                  <a:gd name="T46" fmla="*/ 74 w 286"/>
                  <a:gd name="T47" fmla="*/ 32 h 117"/>
                  <a:gd name="T48" fmla="*/ 105 w 286"/>
                  <a:gd name="T49" fmla="*/ 7 h 117"/>
                  <a:gd name="T50" fmla="*/ 108 w 286"/>
                  <a:gd name="T51" fmla="*/ 5 h 117"/>
                  <a:gd name="T52" fmla="*/ 111 w 286"/>
                  <a:gd name="T53" fmla="*/ 3 h 117"/>
                  <a:gd name="T54" fmla="*/ 112 w 286"/>
                  <a:gd name="T55" fmla="*/ 2 h 117"/>
                  <a:gd name="T56" fmla="*/ 112 w 286"/>
                  <a:gd name="T57" fmla="*/ 2 h 117"/>
                  <a:gd name="T58" fmla="*/ 112 w 286"/>
                  <a:gd name="T59" fmla="*/ 2 h 117"/>
                  <a:gd name="T60" fmla="*/ 112 w 286"/>
                  <a:gd name="T61" fmla="*/ 2 h 117"/>
                  <a:gd name="T62" fmla="*/ 113 w 286"/>
                  <a:gd name="T63" fmla="*/ 2 h 117"/>
                  <a:gd name="T64" fmla="*/ 128 w 286"/>
                  <a:gd name="T65" fmla="*/ 0 h 117"/>
                  <a:gd name="T66" fmla="*/ 148 w 286"/>
                  <a:gd name="T67" fmla="*/ 0 h 117"/>
                  <a:gd name="T68" fmla="*/ 242 w 286"/>
                  <a:gd name="T69" fmla="*/ 0 h 117"/>
                  <a:gd name="T70" fmla="*/ 252 w 286"/>
                  <a:gd name="T71" fmla="*/ 6 h 117"/>
                  <a:gd name="T72" fmla="*/ 253 w 286"/>
                  <a:gd name="T73" fmla="*/ 6 h 117"/>
                  <a:gd name="T74" fmla="*/ 253 w 286"/>
                  <a:gd name="T75" fmla="*/ 6 h 117"/>
                  <a:gd name="T76" fmla="*/ 253 w 286"/>
                  <a:gd name="T77" fmla="*/ 7 h 117"/>
                  <a:gd name="T78" fmla="*/ 253 w 286"/>
                  <a:gd name="T79" fmla="*/ 7 h 117"/>
                  <a:gd name="T80" fmla="*/ 253 w 286"/>
                  <a:gd name="T81" fmla="*/ 7 h 117"/>
                  <a:gd name="T82" fmla="*/ 253 w 286"/>
                  <a:gd name="T83" fmla="*/ 7 h 117"/>
                  <a:gd name="T84" fmla="*/ 254 w 286"/>
                  <a:gd name="T85" fmla="*/ 7 h 117"/>
                  <a:gd name="T86" fmla="*/ 254 w 286"/>
                  <a:gd name="T87" fmla="*/ 8 h 117"/>
                  <a:gd name="T88" fmla="*/ 275 w 286"/>
                  <a:gd name="T89" fmla="*/ 45 h 117"/>
                  <a:gd name="T90" fmla="*/ 286 w 286"/>
                  <a:gd name="T91" fmla="*/ 75 h 117"/>
                  <a:gd name="T92" fmla="*/ 41 w 286"/>
                  <a:gd name="T93" fmla="*/ 92 h 117"/>
                  <a:gd name="T94" fmla="*/ 92 w 286"/>
                  <a:gd name="T95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6" h="117">
                    <a:moveTo>
                      <a:pt x="215" y="66"/>
                    </a:moveTo>
                    <a:cubicBezTo>
                      <a:pt x="200" y="66"/>
                      <a:pt x="189" y="78"/>
                      <a:pt x="189" y="92"/>
                    </a:cubicBezTo>
                    <a:cubicBezTo>
                      <a:pt x="189" y="106"/>
                      <a:pt x="200" y="117"/>
                      <a:pt x="215" y="117"/>
                    </a:cubicBezTo>
                    <a:cubicBezTo>
                      <a:pt x="229" y="117"/>
                      <a:pt x="240" y="106"/>
                      <a:pt x="240" y="92"/>
                    </a:cubicBezTo>
                    <a:cubicBezTo>
                      <a:pt x="240" y="78"/>
                      <a:pt x="229" y="66"/>
                      <a:pt x="215" y="66"/>
                    </a:cubicBezTo>
                    <a:close/>
                    <a:moveTo>
                      <a:pt x="286" y="75"/>
                    </a:moveTo>
                    <a:cubicBezTo>
                      <a:pt x="286" y="82"/>
                      <a:pt x="279" y="91"/>
                      <a:pt x="270" y="95"/>
                    </a:cubicBezTo>
                    <a:cubicBezTo>
                      <a:pt x="262" y="98"/>
                      <a:pt x="251" y="98"/>
                      <a:pt x="243" y="98"/>
                    </a:cubicBezTo>
                    <a:cubicBezTo>
                      <a:pt x="244" y="96"/>
                      <a:pt x="244" y="94"/>
                      <a:pt x="244" y="92"/>
                    </a:cubicBezTo>
                    <a:cubicBezTo>
                      <a:pt x="244" y="76"/>
                      <a:pt x="231" y="62"/>
                      <a:pt x="215" y="62"/>
                    </a:cubicBezTo>
                    <a:cubicBezTo>
                      <a:pt x="198" y="62"/>
                      <a:pt x="185" y="76"/>
                      <a:pt x="185" y="92"/>
                    </a:cubicBezTo>
                    <a:cubicBezTo>
                      <a:pt x="185" y="94"/>
                      <a:pt x="185" y="96"/>
                      <a:pt x="18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4"/>
                      <a:pt x="96" y="92"/>
                    </a:cubicBezTo>
                    <a:cubicBezTo>
                      <a:pt x="96" y="76"/>
                      <a:pt x="83" y="62"/>
                      <a:pt x="67" y="62"/>
                    </a:cubicBezTo>
                    <a:cubicBezTo>
                      <a:pt x="51" y="62"/>
                      <a:pt x="37" y="76"/>
                      <a:pt x="37" y="92"/>
                    </a:cubicBezTo>
                    <a:cubicBezTo>
                      <a:pt x="37" y="94"/>
                      <a:pt x="38" y="96"/>
                      <a:pt x="38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6" y="96"/>
                      <a:pt x="0" y="87"/>
                      <a:pt x="0" y="8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3"/>
                      <a:pt x="8" y="47"/>
                      <a:pt x="15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6"/>
                      <a:pt x="107" y="6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10" y="3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8" y="0"/>
                      <a:pt x="121" y="0"/>
                      <a:pt x="12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4" y="0"/>
                      <a:pt x="14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8" y="0"/>
                      <a:pt x="250" y="3"/>
                      <a:pt x="252" y="6"/>
                    </a:cubicBezTo>
                    <a:cubicBezTo>
                      <a:pt x="252" y="6"/>
                      <a:pt x="252" y="6"/>
                      <a:pt x="252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60" y="18"/>
                      <a:pt x="270" y="31"/>
                      <a:pt x="275" y="45"/>
                    </a:cubicBezTo>
                    <a:cubicBezTo>
                      <a:pt x="277" y="50"/>
                      <a:pt x="281" y="59"/>
                      <a:pt x="277" y="64"/>
                    </a:cubicBezTo>
                    <a:cubicBezTo>
                      <a:pt x="282" y="66"/>
                      <a:pt x="286" y="69"/>
                      <a:pt x="286" y="75"/>
                    </a:cubicBezTo>
                    <a:close/>
                    <a:moveTo>
                      <a:pt x="66" y="66"/>
                    </a:moveTo>
                    <a:cubicBezTo>
                      <a:pt x="52" y="66"/>
                      <a:pt x="41" y="78"/>
                      <a:pt x="41" y="92"/>
                    </a:cubicBezTo>
                    <a:cubicBezTo>
                      <a:pt x="41" y="106"/>
                      <a:pt x="52" y="117"/>
                      <a:pt x="66" y="117"/>
                    </a:cubicBezTo>
                    <a:cubicBezTo>
                      <a:pt x="80" y="117"/>
                      <a:pt x="92" y="106"/>
                      <a:pt x="92" y="92"/>
                    </a:cubicBezTo>
                    <a:cubicBezTo>
                      <a:pt x="92" y="78"/>
                      <a:pt x="80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9"/>
              <p:cNvSpPr/>
              <p:nvPr/>
            </p:nvSpPr>
            <p:spPr bwMode="auto">
              <a:xfrm>
                <a:off x="6560565" y="874402"/>
                <a:ext cx="121556" cy="61297"/>
              </a:xfrm>
              <a:custGeom>
                <a:avLst/>
                <a:gdLst>
                  <a:gd name="T0" fmla="*/ 66 w 66"/>
                  <a:gd name="T1" fmla="*/ 33 h 33"/>
                  <a:gd name="T2" fmla="*/ 66 w 66"/>
                  <a:gd name="T3" fmla="*/ 0 h 33"/>
                  <a:gd name="T4" fmla="*/ 47 w 66"/>
                  <a:gd name="T5" fmla="*/ 0 h 33"/>
                  <a:gd name="T6" fmla="*/ 34 w 66"/>
                  <a:gd name="T7" fmla="*/ 4 h 33"/>
                  <a:gd name="T8" fmla="*/ 5 w 66"/>
                  <a:gd name="T9" fmla="*/ 27 h 33"/>
                  <a:gd name="T10" fmla="*/ 8 w 66"/>
                  <a:gd name="T11" fmla="*/ 33 h 33"/>
                  <a:gd name="T12" fmla="*/ 66 w 6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3">
                    <a:moveTo>
                      <a:pt x="66" y="3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0"/>
                      <a:pt x="34" y="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31"/>
                      <a:pt x="0" y="33"/>
                      <a:pt x="8" y="33"/>
                    </a:cubicBezTo>
                    <a:cubicBezTo>
                      <a:pt x="66" y="33"/>
                      <a:pt x="66" y="33"/>
                      <a:pt x="6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40"/>
              <p:cNvSpPr/>
              <p:nvPr/>
            </p:nvSpPr>
            <p:spPr bwMode="auto">
              <a:xfrm>
                <a:off x="6696665" y="874402"/>
                <a:ext cx="99738" cy="61297"/>
              </a:xfrm>
              <a:custGeom>
                <a:avLst/>
                <a:gdLst>
                  <a:gd name="T0" fmla="*/ 96 w 96"/>
                  <a:gd name="T1" fmla="*/ 59 h 59"/>
                  <a:gd name="T2" fmla="*/ 83 w 96"/>
                  <a:gd name="T3" fmla="*/ 0 h 59"/>
                  <a:gd name="T4" fmla="*/ 0 w 96"/>
                  <a:gd name="T5" fmla="*/ 0 h 59"/>
                  <a:gd name="T6" fmla="*/ 0 w 96"/>
                  <a:gd name="T7" fmla="*/ 59 h 59"/>
                  <a:gd name="T8" fmla="*/ 96 w 96"/>
                  <a:gd name="T9" fmla="*/ 59 h 59"/>
                  <a:gd name="T10" fmla="*/ 96 w 96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9">
                    <a:moveTo>
                      <a:pt x="96" y="59"/>
                    </a:moveTo>
                    <a:lnTo>
                      <a:pt x="8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6" y="59"/>
                    </a:lnTo>
                    <a:lnTo>
                      <a:pt x="9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41"/>
              <p:cNvSpPr/>
              <p:nvPr/>
            </p:nvSpPr>
            <p:spPr bwMode="auto">
              <a:xfrm>
                <a:off x="6797442" y="874402"/>
                <a:ext cx="94543" cy="61297"/>
              </a:xfrm>
              <a:custGeom>
                <a:avLst/>
                <a:gdLst>
                  <a:gd name="T0" fmla="*/ 0 w 51"/>
                  <a:gd name="T1" fmla="*/ 0 h 33"/>
                  <a:gd name="T2" fmla="*/ 7 w 51"/>
                  <a:gd name="T3" fmla="*/ 33 h 33"/>
                  <a:gd name="T4" fmla="*/ 39 w 51"/>
                  <a:gd name="T5" fmla="*/ 33 h 33"/>
                  <a:gd name="T6" fmla="*/ 47 w 51"/>
                  <a:gd name="T7" fmla="*/ 22 h 33"/>
                  <a:gd name="T8" fmla="*/ 31 w 51"/>
                  <a:gd name="T9" fmla="*/ 0 h 33"/>
                  <a:gd name="T10" fmla="*/ 0 w 5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0" y="0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5" y="33"/>
                      <a:pt x="51" y="33"/>
                      <a:pt x="47" y="22"/>
                    </a:cubicBezTo>
                    <a:cubicBezTo>
                      <a:pt x="43" y="12"/>
                      <a:pt x="38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42"/>
              <p:cNvSpPr>
                <a:spLocks noEditPoints="1"/>
              </p:cNvSpPr>
              <p:nvPr/>
            </p:nvSpPr>
            <p:spPr bwMode="auto">
              <a:xfrm>
                <a:off x="6421348" y="950244"/>
                <a:ext cx="514273" cy="57141"/>
              </a:xfrm>
              <a:custGeom>
                <a:avLst/>
                <a:gdLst>
                  <a:gd name="T0" fmla="*/ 180 w 280"/>
                  <a:gd name="T1" fmla="*/ 31 h 31"/>
                  <a:gd name="T2" fmla="*/ 124 w 280"/>
                  <a:gd name="T3" fmla="*/ 0 h 31"/>
                  <a:gd name="T4" fmla="*/ 139 w 280"/>
                  <a:gd name="T5" fmla="*/ 3 h 31"/>
                  <a:gd name="T6" fmla="*/ 122 w 280"/>
                  <a:gd name="T7" fmla="*/ 3 h 31"/>
                  <a:gd name="T8" fmla="*/ 189 w 280"/>
                  <a:gd name="T9" fmla="*/ 0 h 31"/>
                  <a:gd name="T10" fmla="*/ 204 w 280"/>
                  <a:gd name="T11" fmla="*/ 3 h 31"/>
                  <a:gd name="T12" fmla="*/ 187 w 280"/>
                  <a:gd name="T13" fmla="*/ 3 h 31"/>
                  <a:gd name="T14" fmla="*/ 0 w 280"/>
                  <a:gd name="T15" fmla="*/ 27 h 31"/>
                  <a:gd name="T16" fmla="*/ 0 w 280"/>
                  <a:gd name="T17" fmla="*/ 31 h 31"/>
                  <a:gd name="T18" fmla="*/ 280 w 280"/>
                  <a:gd name="T19" fmla="*/ 27 h 31"/>
                  <a:gd name="T20" fmla="*/ 241 w 280"/>
                  <a:gd name="T21" fmla="*/ 28 h 31"/>
                  <a:gd name="T22" fmla="*/ 241 w 280"/>
                  <a:gd name="T23" fmla="*/ 28 h 31"/>
                  <a:gd name="T24" fmla="*/ 241 w 280"/>
                  <a:gd name="T25" fmla="*/ 28 h 31"/>
                  <a:gd name="T26" fmla="*/ 241 w 280"/>
                  <a:gd name="T27" fmla="*/ 28 h 31"/>
                  <a:gd name="T28" fmla="*/ 241 w 280"/>
                  <a:gd name="T29" fmla="*/ 28 h 31"/>
                  <a:gd name="T30" fmla="*/ 241 w 280"/>
                  <a:gd name="T31" fmla="*/ 28 h 31"/>
                  <a:gd name="T32" fmla="*/ 241 w 280"/>
                  <a:gd name="T33" fmla="*/ 28 h 31"/>
                  <a:gd name="T34" fmla="*/ 241 w 280"/>
                  <a:gd name="T35" fmla="*/ 28 h 31"/>
                  <a:gd name="T36" fmla="*/ 241 w 280"/>
                  <a:gd name="T37" fmla="*/ 28 h 31"/>
                  <a:gd name="T38" fmla="*/ 241 w 280"/>
                  <a:gd name="T39" fmla="*/ 28 h 31"/>
                  <a:gd name="T40" fmla="*/ 241 w 280"/>
                  <a:gd name="T41" fmla="*/ 28 h 31"/>
                  <a:gd name="T42" fmla="*/ 241 w 280"/>
                  <a:gd name="T43" fmla="*/ 28 h 31"/>
                  <a:gd name="T44" fmla="*/ 241 w 280"/>
                  <a:gd name="T45" fmla="*/ 28 h 31"/>
                  <a:gd name="T46" fmla="*/ 242 w 280"/>
                  <a:gd name="T47" fmla="*/ 29 h 31"/>
                  <a:gd name="T48" fmla="*/ 242 w 280"/>
                  <a:gd name="T49" fmla="*/ 29 h 31"/>
                  <a:gd name="T50" fmla="*/ 242 w 280"/>
                  <a:gd name="T51" fmla="*/ 29 h 31"/>
                  <a:gd name="T52" fmla="*/ 242 w 280"/>
                  <a:gd name="T53" fmla="*/ 29 h 31"/>
                  <a:gd name="T54" fmla="*/ 242 w 280"/>
                  <a:gd name="T55" fmla="*/ 29 h 31"/>
                  <a:gd name="T56" fmla="*/ 242 w 280"/>
                  <a:gd name="T57" fmla="*/ 29 h 31"/>
                  <a:gd name="T58" fmla="*/ 242 w 280"/>
                  <a:gd name="T59" fmla="*/ 29 h 31"/>
                  <a:gd name="T60" fmla="*/ 242 w 280"/>
                  <a:gd name="T61" fmla="*/ 29 h 31"/>
                  <a:gd name="T62" fmla="*/ 242 w 280"/>
                  <a:gd name="T63" fmla="*/ 29 h 31"/>
                  <a:gd name="T64" fmla="*/ 242 w 280"/>
                  <a:gd name="T65" fmla="*/ 29 h 31"/>
                  <a:gd name="T66" fmla="*/ 242 w 280"/>
                  <a:gd name="T67" fmla="*/ 30 h 31"/>
                  <a:gd name="T68" fmla="*/ 242 w 280"/>
                  <a:gd name="T69" fmla="*/ 30 h 31"/>
                  <a:gd name="T70" fmla="*/ 242 w 280"/>
                  <a:gd name="T71" fmla="*/ 30 h 31"/>
                  <a:gd name="T72" fmla="*/ 242 w 280"/>
                  <a:gd name="T73" fmla="*/ 30 h 31"/>
                  <a:gd name="T74" fmla="*/ 242 w 280"/>
                  <a:gd name="T75" fmla="*/ 30 h 31"/>
                  <a:gd name="T76" fmla="*/ 242 w 280"/>
                  <a:gd name="T77" fmla="*/ 30 h 31"/>
                  <a:gd name="T78" fmla="*/ 242 w 280"/>
                  <a:gd name="T79" fmla="*/ 30 h 31"/>
                  <a:gd name="T80" fmla="*/ 242 w 280"/>
                  <a:gd name="T81" fmla="*/ 31 h 31"/>
                  <a:gd name="T82" fmla="*/ 242 w 280"/>
                  <a:gd name="T83" fmla="*/ 31 h 31"/>
                  <a:gd name="T84" fmla="*/ 243 w 280"/>
                  <a:gd name="T85" fmla="*/ 31 h 31"/>
                  <a:gd name="T86" fmla="*/ 279 w 280"/>
                  <a:gd name="T8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31">
                    <a:moveTo>
                      <a:pt x="93" y="27"/>
                    </a:moveTo>
                    <a:cubicBezTo>
                      <a:pt x="182" y="27"/>
                      <a:pt x="182" y="27"/>
                      <a:pt x="182" y="27"/>
                    </a:cubicBezTo>
                    <a:cubicBezTo>
                      <a:pt x="181" y="29"/>
                      <a:pt x="181" y="30"/>
                      <a:pt x="180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4" y="30"/>
                      <a:pt x="94" y="29"/>
                      <a:pt x="93" y="27"/>
                    </a:cubicBezTo>
                    <a:close/>
                    <a:moveTo>
                      <a:pt x="124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1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8" y="5"/>
                      <a:pt x="137" y="5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3" y="5"/>
                      <a:pt x="122" y="4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1"/>
                      <a:pt x="123" y="0"/>
                      <a:pt x="124" y="0"/>
                    </a:cubicBezTo>
                    <a:close/>
                    <a:moveTo>
                      <a:pt x="189" y="0"/>
                    </a:move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0"/>
                      <a:pt x="204" y="1"/>
                      <a:pt x="204" y="3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4"/>
                      <a:pt x="203" y="5"/>
                      <a:pt x="202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8" y="5"/>
                      <a:pt x="187" y="4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1"/>
                      <a:pt x="188" y="0"/>
                      <a:pt x="189" y="0"/>
                    </a:cubicBezTo>
                    <a:close/>
                    <a:moveTo>
                      <a:pt x="0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79" y="31"/>
                    </a:moveTo>
                    <a:cubicBezTo>
                      <a:pt x="280" y="30"/>
                      <a:pt x="280" y="28"/>
                      <a:pt x="280" y="27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55" y="31"/>
                      <a:pt x="267" y="31"/>
                      <a:pt x="2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43"/>
              <p:cNvSpPr/>
              <p:nvPr/>
            </p:nvSpPr>
            <p:spPr bwMode="auto">
              <a:xfrm>
                <a:off x="6421348" y="954400"/>
                <a:ext cx="64414" cy="29090"/>
              </a:xfrm>
              <a:custGeom>
                <a:avLst/>
                <a:gdLst>
                  <a:gd name="T0" fmla="*/ 9 w 35"/>
                  <a:gd name="T1" fmla="*/ 0 h 16"/>
                  <a:gd name="T2" fmla="*/ 0 w 35"/>
                  <a:gd name="T3" fmla="*/ 16 h 16"/>
                  <a:gd name="T4" fmla="*/ 14 w 35"/>
                  <a:gd name="T5" fmla="*/ 16 h 16"/>
                  <a:gd name="T6" fmla="*/ 23 w 35"/>
                  <a:gd name="T7" fmla="*/ 0 h 16"/>
                  <a:gd name="T8" fmla="*/ 9 w 3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9" y="0"/>
                    </a:moveTo>
                    <a:cubicBezTo>
                      <a:pt x="5" y="4"/>
                      <a:pt x="2" y="11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6"/>
                      <a:pt x="35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44"/>
              <p:cNvSpPr/>
              <p:nvPr/>
            </p:nvSpPr>
            <p:spPr bwMode="auto">
              <a:xfrm>
                <a:off x="6904452" y="946089"/>
                <a:ext cx="21818" cy="33246"/>
              </a:xfrm>
              <a:custGeom>
                <a:avLst/>
                <a:gdLst>
                  <a:gd name="T0" fmla="*/ 8 w 12"/>
                  <a:gd name="T1" fmla="*/ 18 h 18"/>
                  <a:gd name="T2" fmla="*/ 9 w 12"/>
                  <a:gd name="T3" fmla="*/ 17 h 18"/>
                  <a:gd name="T4" fmla="*/ 7 w 12"/>
                  <a:gd name="T5" fmla="*/ 0 h 18"/>
                  <a:gd name="T6" fmla="*/ 0 w 12"/>
                  <a:gd name="T7" fmla="*/ 8 h 18"/>
                  <a:gd name="T8" fmla="*/ 0 w 12"/>
                  <a:gd name="T9" fmla="*/ 16 h 18"/>
                  <a:gd name="T10" fmla="*/ 2 w 12"/>
                  <a:gd name="T11" fmla="*/ 18 h 18"/>
                  <a:gd name="T12" fmla="*/ 8 w 1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8" y="18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12" y="13"/>
                      <a:pt x="9" y="5"/>
                      <a:pt x="7" y="0"/>
                    </a:cubicBezTo>
                    <a:cubicBezTo>
                      <a:pt x="3" y="3"/>
                      <a:pt x="0" y="6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5"/>
              <p:cNvSpPr>
                <a:spLocks noEditPoints="1"/>
              </p:cNvSpPr>
              <p:nvPr/>
            </p:nvSpPr>
            <p:spPr bwMode="auto">
              <a:xfrm>
                <a:off x="6775624" y="995957"/>
                <a:ext cx="68570" cy="68570"/>
              </a:xfrm>
              <a:custGeom>
                <a:avLst/>
                <a:gdLst>
                  <a:gd name="T0" fmla="*/ 19 w 37"/>
                  <a:gd name="T1" fmla="*/ 14 h 37"/>
                  <a:gd name="T2" fmla="*/ 19 w 37"/>
                  <a:gd name="T3" fmla="*/ 14 h 37"/>
                  <a:gd name="T4" fmla="*/ 14 w 37"/>
                  <a:gd name="T5" fmla="*/ 19 h 37"/>
                  <a:gd name="T6" fmla="*/ 19 w 37"/>
                  <a:gd name="T7" fmla="*/ 23 h 37"/>
                  <a:gd name="T8" fmla="*/ 23 w 37"/>
                  <a:gd name="T9" fmla="*/ 19 h 37"/>
                  <a:gd name="T10" fmla="*/ 19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9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5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9 w 37"/>
                  <a:gd name="T69" fmla="*/ 0 h 37"/>
                  <a:gd name="T70" fmla="*/ 0 w 37"/>
                  <a:gd name="T71" fmla="*/ 19 h 37"/>
                  <a:gd name="T72" fmla="*/ 19 w 37"/>
                  <a:gd name="T73" fmla="*/ 37 h 37"/>
                  <a:gd name="T74" fmla="*/ 37 w 37"/>
                  <a:gd name="T75" fmla="*/ 19 h 37"/>
                  <a:gd name="T76" fmla="*/ 19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9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9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5"/>
                      <a:pt x="16" y="36"/>
                      <a:pt x="19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46"/>
              <p:cNvSpPr>
                <a:spLocks noEditPoints="1"/>
              </p:cNvSpPr>
              <p:nvPr/>
            </p:nvSpPr>
            <p:spPr bwMode="auto">
              <a:xfrm>
                <a:off x="6503423" y="995957"/>
                <a:ext cx="68570" cy="68570"/>
              </a:xfrm>
              <a:custGeom>
                <a:avLst/>
                <a:gdLst>
                  <a:gd name="T0" fmla="*/ 18 w 37"/>
                  <a:gd name="T1" fmla="*/ 14 h 37"/>
                  <a:gd name="T2" fmla="*/ 18 w 37"/>
                  <a:gd name="T3" fmla="*/ 14 h 37"/>
                  <a:gd name="T4" fmla="*/ 14 w 37"/>
                  <a:gd name="T5" fmla="*/ 19 h 37"/>
                  <a:gd name="T6" fmla="*/ 18 w 37"/>
                  <a:gd name="T7" fmla="*/ 23 h 37"/>
                  <a:gd name="T8" fmla="*/ 23 w 37"/>
                  <a:gd name="T9" fmla="*/ 19 h 37"/>
                  <a:gd name="T10" fmla="*/ 18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8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4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8 w 37"/>
                  <a:gd name="T69" fmla="*/ 0 h 37"/>
                  <a:gd name="T70" fmla="*/ 0 w 37"/>
                  <a:gd name="T71" fmla="*/ 19 h 37"/>
                  <a:gd name="T72" fmla="*/ 18 w 37"/>
                  <a:gd name="T73" fmla="*/ 37 h 37"/>
                  <a:gd name="T74" fmla="*/ 37 w 37"/>
                  <a:gd name="T75" fmla="*/ 19 h 37"/>
                  <a:gd name="T76" fmla="*/ 18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8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8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8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6" y="36"/>
                      <a:pt x="18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43" name="圆角矩形 142"/>
          <p:cNvSpPr/>
          <p:nvPr/>
        </p:nvSpPr>
        <p:spPr>
          <a:xfrm>
            <a:off x="3487563" y="3021776"/>
            <a:ext cx="630330" cy="292980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圆角矩形 143"/>
          <p:cNvSpPr/>
          <p:nvPr/>
        </p:nvSpPr>
        <p:spPr>
          <a:xfrm>
            <a:off x="3487563" y="3782058"/>
            <a:ext cx="622743" cy="668105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圆角矩形 144"/>
          <p:cNvSpPr/>
          <p:nvPr/>
        </p:nvSpPr>
        <p:spPr>
          <a:xfrm>
            <a:off x="6422508" y="3021776"/>
            <a:ext cx="630330" cy="975534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圆角矩形 145"/>
          <p:cNvSpPr/>
          <p:nvPr/>
        </p:nvSpPr>
        <p:spPr>
          <a:xfrm>
            <a:off x="6422508" y="4882590"/>
            <a:ext cx="630330" cy="292980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圆角矩形 146"/>
          <p:cNvSpPr/>
          <p:nvPr/>
        </p:nvSpPr>
        <p:spPr>
          <a:xfrm>
            <a:off x="9317731" y="3420669"/>
            <a:ext cx="630330" cy="292980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9317731" y="4147779"/>
            <a:ext cx="630330" cy="292980"/>
          </a:xfrm>
          <a:prstGeom prst="roundRect">
            <a:avLst>
              <a:gd name="adj" fmla="val 0"/>
            </a:avLst>
          </a:prstGeom>
          <a:noFill/>
          <a:ln>
            <a:solidFill>
              <a:srgbClr val="F3663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5.4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资产对比分析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设备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7"/>
          <p:cNvSpPr txBox="1"/>
          <p:nvPr/>
        </p:nvSpPr>
        <p:spPr>
          <a:xfrm>
            <a:off x="0" y="5949280"/>
            <a:ext cx="12191999" cy="677493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到访万象城和爱琴海的客群更爱使用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苹果手机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；而周边人群则偏好使用安卓手机，以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华为品牌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为主。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从使用的手机机型分析看出，到访万象城的客群使用的手机价格更贵一些。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428" y="980728"/>
            <a:ext cx="576000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919536" y="1135631"/>
            <a:ext cx="5400501" cy="1474516"/>
            <a:chOff x="839515" y="1135631"/>
            <a:chExt cx="5400501" cy="1474516"/>
          </a:xfrm>
        </p:grpSpPr>
        <p:grpSp>
          <p:nvGrpSpPr>
            <p:cNvPr id="41" name="组合 40"/>
            <p:cNvGrpSpPr/>
            <p:nvPr/>
          </p:nvGrpSpPr>
          <p:grpSpPr>
            <a:xfrm>
              <a:off x="839515" y="1135631"/>
              <a:ext cx="5400501" cy="1474516"/>
              <a:chOff x="1098113" y="2857931"/>
              <a:chExt cx="8915868" cy="2434328"/>
            </a:xfrm>
          </p:grpSpPr>
          <p:sp>
            <p:nvSpPr>
              <p:cNvPr id="42" name="任意多边形 41"/>
              <p:cNvSpPr/>
              <p:nvPr/>
            </p:nvSpPr>
            <p:spPr>
              <a:xfrm rot="17474072">
                <a:off x="4678132" y="-43591"/>
                <a:ext cx="1775322" cy="8896377"/>
              </a:xfrm>
              <a:custGeom>
                <a:avLst/>
                <a:gdLst>
                  <a:gd name="connsiteX0" fmla="*/ 818565 w 1775322"/>
                  <a:gd name="connsiteY0" fmla="*/ 0 h 8896377"/>
                  <a:gd name="connsiteX1" fmla="*/ 1775322 w 1775322"/>
                  <a:gd name="connsiteY1" fmla="*/ 2462265 h 8896377"/>
                  <a:gd name="connsiteX2" fmla="*/ 1775322 w 1775322"/>
                  <a:gd name="connsiteY2" fmla="*/ 6652761 h 8896377"/>
                  <a:gd name="connsiteX3" fmla="*/ 0 w 1775322"/>
                  <a:gd name="connsiteY3" fmla="*/ 8896377 h 8896377"/>
                  <a:gd name="connsiteX4" fmla="*/ 0 w 1775322"/>
                  <a:gd name="connsiteY4" fmla="*/ 0 h 88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5322" h="8896377">
                    <a:moveTo>
                      <a:pt x="818565" y="0"/>
                    </a:moveTo>
                    <a:lnTo>
                      <a:pt x="1775322" y="2462265"/>
                    </a:lnTo>
                    <a:lnTo>
                      <a:pt x="1775322" y="6652761"/>
                    </a:lnTo>
                    <a:lnTo>
                      <a:pt x="0" y="889637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98113" y="2857931"/>
                <a:ext cx="2954925" cy="7625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95357" y="2985665"/>
                <a:ext cx="507092" cy="507092"/>
              </a:xfrm>
              <a:prstGeom prst="ellipse">
                <a:avLst/>
              </a:prstGeom>
              <a:solidFill>
                <a:srgbClr val="E7E6E6">
                  <a:lumMod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7474072">
                <a:off x="1817864" y="2861333"/>
                <a:ext cx="500584" cy="1241202"/>
              </a:xfrm>
              <a:custGeom>
                <a:avLst/>
                <a:gdLst>
                  <a:gd name="connsiteX0" fmla="*/ 500584 w 500584"/>
                  <a:gd name="connsiteY0" fmla="*/ 0 h 1241202"/>
                  <a:gd name="connsiteX1" fmla="*/ 500584 w 500584"/>
                  <a:gd name="connsiteY1" fmla="*/ 1121931 h 1241202"/>
                  <a:gd name="connsiteX2" fmla="*/ 342788 w 500584"/>
                  <a:gd name="connsiteY2" fmla="*/ 1241202 h 1241202"/>
                  <a:gd name="connsiteX3" fmla="*/ 0 w 500584"/>
                  <a:gd name="connsiteY3" fmla="*/ 359020 h 1241202"/>
                  <a:gd name="connsiteX4" fmla="*/ 0 w 500584"/>
                  <a:gd name="connsiteY4" fmla="*/ 0 h 124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84" h="1241202">
                    <a:moveTo>
                      <a:pt x="500584" y="0"/>
                    </a:moveTo>
                    <a:lnTo>
                      <a:pt x="500584" y="1121931"/>
                    </a:lnTo>
                    <a:lnTo>
                      <a:pt x="342788" y="1241202"/>
                    </a:lnTo>
                    <a:lnTo>
                      <a:pt x="0" y="35902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lumMod val="95000"/>
                      <a:alpha val="0"/>
                    </a:sysClr>
                  </a:gs>
                  <a:gs pos="0">
                    <a:srgbClr val="E7E6E6">
                      <a:lumMod val="25000"/>
                      <a:alpha val="2000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945719" y="2985152"/>
                <a:ext cx="1490481" cy="50811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手机品牌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930941" y="1308620"/>
              <a:ext cx="242106" cy="98848"/>
              <a:chOff x="6415114" y="861935"/>
              <a:chExt cx="526740" cy="215059"/>
            </a:xfrm>
            <a:solidFill>
              <a:schemeClr val="bg1"/>
            </a:solidFill>
          </p:grpSpPr>
          <p:sp>
            <p:nvSpPr>
              <p:cNvPr id="64" name="Freeform 138"/>
              <p:cNvSpPr>
                <a:spLocks noEditPoints="1"/>
              </p:cNvSpPr>
              <p:nvPr/>
            </p:nvSpPr>
            <p:spPr bwMode="auto">
              <a:xfrm>
                <a:off x="6415114" y="861935"/>
                <a:ext cx="526740" cy="215059"/>
              </a:xfrm>
              <a:custGeom>
                <a:avLst/>
                <a:gdLst>
                  <a:gd name="T0" fmla="*/ 189 w 286"/>
                  <a:gd name="T1" fmla="*/ 92 h 117"/>
                  <a:gd name="T2" fmla="*/ 240 w 286"/>
                  <a:gd name="T3" fmla="*/ 92 h 117"/>
                  <a:gd name="T4" fmla="*/ 286 w 286"/>
                  <a:gd name="T5" fmla="*/ 75 h 117"/>
                  <a:gd name="T6" fmla="*/ 243 w 286"/>
                  <a:gd name="T7" fmla="*/ 98 h 117"/>
                  <a:gd name="T8" fmla="*/ 215 w 286"/>
                  <a:gd name="T9" fmla="*/ 62 h 117"/>
                  <a:gd name="T10" fmla="*/ 186 w 286"/>
                  <a:gd name="T11" fmla="*/ 98 h 117"/>
                  <a:gd name="T12" fmla="*/ 96 w 286"/>
                  <a:gd name="T13" fmla="*/ 92 h 117"/>
                  <a:gd name="T14" fmla="*/ 37 w 286"/>
                  <a:gd name="T15" fmla="*/ 92 h 117"/>
                  <a:gd name="T16" fmla="*/ 26 w 286"/>
                  <a:gd name="T17" fmla="*/ 98 h 117"/>
                  <a:gd name="T18" fmla="*/ 26 w 286"/>
                  <a:gd name="T19" fmla="*/ 98 h 117"/>
                  <a:gd name="T20" fmla="*/ 26 w 286"/>
                  <a:gd name="T21" fmla="*/ 98 h 117"/>
                  <a:gd name="T22" fmla="*/ 25 w 286"/>
                  <a:gd name="T23" fmla="*/ 98 h 117"/>
                  <a:gd name="T24" fmla="*/ 24 w 286"/>
                  <a:gd name="T25" fmla="*/ 98 h 117"/>
                  <a:gd name="T26" fmla="*/ 24 w 286"/>
                  <a:gd name="T27" fmla="*/ 98 h 117"/>
                  <a:gd name="T28" fmla="*/ 23 w 286"/>
                  <a:gd name="T29" fmla="*/ 98 h 117"/>
                  <a:gd name="T30" fmla="*/ 23 w 286"/>
                  <a:gd name="T31" fmla="*/ 98 h 117"/>
                  <a:gd name="T32" fmla="*/ 0 w 286"/>
                  <a:gd name="T33" fmla="*/ 80 h 117"/>
                  <a:gd name="T34" fmla="*/ 15 w 286"/>
                  <a:gd name="T35" fmla="*/ 46 h 117"/>
                  <a:gd name="T36" fmla="*/ 70 w 286"/>
                  <a:gd name="T37" fmla="*/ 35 h 117"/>
                  <a:gd name="T38" fmla="*/ 71 w 286"/>
                  <a:gd name="T39" fmla="*/ 34 h 117"/>
                  <a:gd name="T40" fmla="*/ 71 w 286"/>
                  <a:gd name="T41" fmla="*/ 34 h 117"/>
                  <a:gd name="T42" fmla="*/ 72 w 286"/>
                  <a:gd name="T43" fmla="*/ 33 h 117"/>
                  <a:gd name="T44" fmla="*/ 73 w 286"/>
                  <a:gd name="T45" fmla="*/ 33 h 117"/>
                  <a:gd name="T46" fmla="*/ 74 w 286"/>
                  <a:gd name="T47" fmla="*/ 32 h 117"/>
                  <a:gd name="T48" fmla="*/ 105 w 286"/>
                  <a:gd name="T49" fmla="*/ 7 h 117"/>
                  <a:gd name="T50" fmla="*/ 108 w 286"/>
                  <a:gd name="T51" fmla="*/ 5 h 117"/>
                  <a:gd name="T52" fmla="*/ 111 w 286"/>
                  <a:gd name="T53" fmla="*/ 3 h 117"/>
                  <a:gd name="T54" fmla="*/ 112 w 286"/>
                  <a:gd name="T55" fmla="*/ 2 h 117"/>
                  <a:gd name="T56" fmla="*/ 112 w 286"/>
                  <a:gd name="T57" fmla="*/ 2 h 117"/>
                  <a:gd name="T58" fmla="*/ 112 w 286"/>
                  <a:gd name="T59" fmla="*/ 2 h 117"/>
                  <a:gd name="T60" fmla="*/ 112 w 286"/>
                  <a:gd name="T61" fmla="*/ 2 h 117"/>
                  <a:gd name="T62" fmla="*/ 113 w 286"/>
                  <a:gd name="T63" fmla="*/ 2 h 117"/>
                  <a:gd name="T64" fmla="*/ 128 w 286"/>
                  <a:gd name="T65" fmla="*/ 0 h 117"/>
                  <a:gd name="T66" fmla="*/ 148 w 286"/>
                  <a:gd name="T67" fmla="*/ 0 h 117"/>
                  <a:gd name="T68" fmla="*/ 242 w 286"/>
                  <a:gd name="T69" fmla="*/ 0 h 117"/>
                  <a:gd name="T70" fmla="*/ 252 w 286"/>
                  <a:gd name="T71" fmla="*/ 6 h 117"/>
                  <a:gd name="T72" fmla="*/ 253 w 286"/>
                  <a:gd name="T73" fmla="*/ 6 h 117"/>
                  <a:gd name="T74" fmla="*/ 253 w 286"/>
                  <a:gd name="T75" fmla="*/ 6 h 117"/>
                  <a:gd name="T76" fmla="*/ 253 w 286"/>
                  <a:gd name="T77" fmla="*/ 7 h 117"/>
                  <a:gd name="T78" fmla="*/ 253 w 286"/>
                  <a:gd name="T79" fmla="*/ 7 h 117"/>
                  <a:gd name="T80" fmla="*/ 253 w 286"/>
                  <a:gd name="T81" fmla="*/ 7 h 117"/>
                  <a:gd name="T82" fmla="*/ 253 w 286"/>
                  <a:gd name="T83" fmla="*/ 7 h 117"/>
                  <a:gd name="T84" fmla="*/ 254 w 286"/>
                  <a:gd name="T85" fmla="*/ 7 h 117"/>
                  <a:gd name="T86" fmla="*/ 254 w 286"/>
                  <a:gd name="T87" fmla="*/ 8 h 117"/>
                  <a:gd name="T88" fmla="*/ 275 w 286"/>
                  <a:gd name="T89" fmla="*/ 45 h 117"/>
                  <a:gd name="T90" fmla="*/ 286 w 286"/>
                  <a:gd name="T91" fmla="*/ 75 h 117"/>
                  <a:gd name="T92" fmla="*/ 41 w 286"/>
                  <a:gd name="T93" fmla="*/ 92 h 117"/>
                  <a:gd name="T94" fmla="*/ 92 w 286"/>
                  <a:gd name="T95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6" h="117">
                    <a:moveTo>
                      <a:pt x="215" y="66"/>
                    </a:moveTo>
                    <a:cubicBezTo>
                      <a:pt x="200" y="66"/>
                      <a:pt x="189" y="78"/>
                      <a:pt x="189" y="92"/>
                    </a:cubicBezTo>
                    <a:cubicBezTo>
                      <a:pt x="189" y="106"/>
                      <a:pt x="200" y="117"/>
                      <a:pt x="215" y="117"/>
                    </a:cubicBezTo>
                    <a:cubicBezTo>
                      <a:pt x="229" y="117"/>
                      <a:pt x="240" y="106"/>
                      <a:pt x="240" y="92"/>
                    </a:cubicBezTo>
                    <a:cubicBezTo>
                      <a:pt x="240" y="78"/>
                      <a:pt x="229" y="66"/>
                      <a:pt x="215" y="66"/>
                    </a:cubicBezTo>
                    <a:close/>
                    <a:moveTo>
                      <a:pt x="286" y="75"/>
                    </a:moveTo>
                    <a:cubicBezTo>
                      <a:pt x="286" y="82"/>
                      <a:pt x="279" y="91"/>
                      <a:pt x="270" y="95"/>
                    </a:cubicBezTo>
                    <a:cubicBezTo>
                      <a:pt x="262" y="98"/>
                      <a:pt x="251" y="98"/>
                      <a:pt x="243" y="98"/>
                    </a:cubicBezTo>
                    <a:cubicBezTo>
                      <a:pt x="244" y="96"/>
                      <a:pt x="244" y="94"/>
                      <a:pt x="244" y="92"/>
                    </a:cubicBezTo>
                    <a:cubicBezTo>
                      <a:pt x="244" y="76"/>
                      <a:pt x="231" y="62"/>
                      <a:pt x="215" y="62"/>
                    </a:cubicBezTo>
                    <a:cubicBezTo>
                      <a:pt x="198" y="62"/>
                      <a:pt x="185" y="76"/>
                      <a:pt x="185" y="92"/>
                    </a:cubicBezTo>
                    <a:cubicBezTo>
                      <a:pt x="185" y="94"/>
                      <a:pt x="185" y="96"/>
                      <a:pt x="18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4"/>
                      <a:pt x="96" y="92"/>
                    </a:cubicBezTo>
                    <a:cubicBezTo>
                      <a:pt x="96" y="76"/>
                      <a:pt x="83" y="62"/>
                      <a:pt x="67" y="62"/>
                    </a:cubicBezTo>
                    <a:cubicBezTo>
                      <a:pt x="51" y="62"/>
                      <a:pt x="37" y="76"/>
                      <a:pt x="37" y="92"/>
                    </a:cubicBezTo>
                    <a:cubicBezTo>
                      <a:pt x="37" y="94"/>
                      <a:pt x="38" y="96"/>
                      <a:pt x="38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6" y="96"/>
                      <a:pt x="0" y="87"/>
                      <a:pt x="0" y="8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3"/>
                      <a:pt x="8" y="47"/>
                      <a:pt x="15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6"/>
                      <a:pt x="107" y="6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10" y="3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8" y="0"/>
                      <a:pt x="121" y="0"/>
                      <a:pt x="12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4" y="0"/>
                      <a:pt x="14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8" y="0"/>
                      <a:pt x="250" y="3"/>
                      <a:pt x="252" y="6"/>
                    </a:cubicBezTo>
                    <a:cubicBezTo>
                      <a:pt x="252" y="6"/>
                      <a:pt x="252" y="6"/>
                      <a:pt x="252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60" y="18"/>
                      <a:pt x="270" y="31"/>
                      <a:pt x="275" y="45"/>
                    </a:cubicBezTo>
                    <a:cubicBezTo>
                      <a:pt x="277" y="50"/>
                      <a:pt x="281" y="59"/>
                      <a:pt x="277" y="64"/>
                    </a:cubicBezTo>
                    <a:cubicBezTo>
                      <a:pt x="282" y="66"/>
                      <a:pt x="286" y="69"/>
                      <a:pt x="286" y="75"/>
                    </a:cubicBezTo>
                    <a:close/>
                    <a:moveTo>
                      <a:pt x="66" y="66"/>
                    </a:moveTo>
                    <a:cubicBezTo>
                      <a:pt x="52" y="66"/>
                      <a:pt x="41" y="78"/>
                      <a:pt x="41" y="92"/>
                    </a:cubicBezTo>
                    <a:cubicBezTo>
                      <a:pt x="41" y="106"/>
                      <a:pt x="52" y="117"/>
                      <a:pt x="66" y="117"/>
                    </a:cubicBezTo>
                    <a:cubicBezTo>
                      <a:pt x="80" y="117"/>
                      <a:pt x="92" y="106"/>
                      <a:pt x="92" y="92"/>
                    </a:cubicBezTo>
                    <a:cubicBezTo>
                      <a:pt x="92" y="78"/>
                      <a:pt x="80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39"/>
              <p:cNvSpPr/>
              <p:nvPr/>
            </p:nvSpPr>
            <p:spPr bwMode="auto">
              <a:xfrm>
                <a:off x="6560565" y="874402"/>
                <a:ext cx="121556" cy="61297"/>
              </a:xfrm>
              <a:custGeom>
                <a:avLst/>
                <a:gdLst>
                  <a:gd name="T0" fmla="*/ 66 w 66"/>
                  <a:gd name="T1" fmla="*/ 33 h 33"/>
                  <a:gd name="T2" fmla="*/ 66 w 66"/>
                  <a:gd name="T3" fmla="*/ 0 h 33"/>
                  <a:gd name="T4" fmla="*/ 47 w 66"/>
                  <a:gd name="T5" fmla="*/ 0 h 33"/>
                  <a:gd name="T6" fmla="*/ 34 w 66"/>
                  <a:gd name="T7" fmla="*/ 4 h 33"/>
                  <a:gd name="T8" fmla="*/ 5 w 66"/>
                  <a:gd name="T9" fmla="*/ 27 h 33"/>
                  <a:gd name="T10" fmla="*/ 8 w 66"/>
                  <a:gd name="T11" fmla="*/ 33 h 33"/>
                  <a:gd name="T12" fmla="*/ 66 w 6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3">
                    <a:moveTo>
                      <a:pt x="66" y="3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0"/>
                      <a:pt x="34" y="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31"/>
                      <a:pt x="0" y="33"/>
                      <a:pt x="8" y="33"/>
                    </a:cubicBezTo>
                    <a:cubicBezTo>
                      <a:pt x="66" y="33"/>
                      <a:pt x="66" y="33"/>
                      <a:pt x="6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40"/>
              <p:cNvSpPr/>
              <p:nvPr/>
            </p:nvSpPr>
            <p:spPr bwMode="auto">
              <a:xfrm>
                <a:off x="6696665" y="874402"/>
                <a:ext cx="99738" cy="61297"/>
              </a:xfrm>
              <a:custGeom>
                <a:avLst/>
                <a:gdLst>
                  <a:gd name="T0" fmla="*/ 96 w 96"/>
                  <a:gd name="T1" fmla="*/ 59 h 59"/>
                  <a:gd name="T2" fmla="*/ 83 w 96"/>
                  <a:gd name="T3" fmla="*/ 0 h 59"/>
                  <a:gd name="T4" fmla="*/ 0 w 96"/>
                  <a:gd name="T5" fmla="*/ 0 h 59"/>
                  <a:gd name="T6" fmla="*/ 0 w 96"/>
                  <a:gd name="T7" fmla="*/ 59 h 59"/>
                  <a:gd name="T8" fmla="*/ 96 w 96"/>
                  <a:gd name="T9" fmla="*/ 59 h 59"/>
                  <a:gd name="T10" fmla="*/ 96 w 96"/>
                  <a:gd name="T1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9">
                    <a:moveTo>
                      <a:pt x="96" y="59"/>
                    </a:moveTo>
                    <a:lnTo>
                      <a:pt x="83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6" y="59"/>
                    </a:lnTo>
                    <a:lnTo>
                      <a:pt x="9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41"/>
              <p:cNvSpPr/>
              <p:nvPr/>
            </p:nvSpPr>
            <p:spPr bwMode="auto">
              <a:xfrm>
                <a:off x="6797442" y="874402"/>
                <a:ext cx="94543" cy="61297"/>
              </a:xfrm>
              <a:custGeom>
                <a:avLst/>
                <a:gdLst>
                  <a:gd name="T0" fmla="*/ 0 w 51"/>
                  <a:gd name="T1" fmla="*/ 0 h 33"/>
                  <a:gd name="T2" fmla="*/ 7 w 51"/>
                  <a:gd name="T3" fmla="*/ 33 h 33"/>
                  <a:gd name="T4" fmla="*/ 39 w 51"/>
                  <a:gd name="T5" fmla="*/ 33 h 33"/>
                  <a:gd name="T6" fmla="*/ 47 w 51"/>
                  <a:gd name="T7" fmla="*/ 22 h 33"/>
                  <a:gd name="T8" fmla="*/ 31 w 51"/>
                  <a:gd name="T9" fmla="*/ 0 h 33"/>
                  <a:gd name="T10" fmla="*/ 0 w 5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0" y="0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5" y="33"/>
                      <a:pt x="51" y="33"/>
                      <a:pt x="47" y="22"/>
                    </a:cubicBezTo>
                    <a:cubicBezTo>
                      <a:pt x="43" y="12"/>
                      <a:pt x="38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42"/>
              <p:cNvSpPr>
                <a:spLocks noEditPoints="1"/>
              </p:cNvSpPr>
              <p:nvPr/>
            </p:nvSpPr>
            <p:spPr bwMode="auto">
              <a:xfrm>
                <a:off x="6421348" y="950244"/>
                <a:ext cx="514273" cy="57141"/>
              </a:xfrm>
              <a:custGeom>
                <a:avLst/>
                <a:gdLst>
                  <a:gd name="T0" fmla="*/ 180 w 280"/>
                  <a:gd name="T1" fmla="*/ 31 h 31"/>
                  <a:gd name="T2" fmla="*/ 124 w 280"/>
                  <a:gd name="T3" fmla="*/ 0 h 31"/>
                  <a:gd name="T4" fmla="*/ 139 w 280"/>
                  <a:gd name="T5" fmla="*/ 3 h 31"/>
                  <a:gd name="T6" fmla="*/ 122 w 280"/>
                  <a:gd name="T7" fmla="*/ 3 h 31"/>
                  <a:gd name="T8" fmla="*/ 189 w 280"/>
                  <a:gd name="T9" fmla="*/ 0 h 31"/>
                  <a:gd name="T10" fmla="*/ 204 w 280"/>
                  <a:gd name="T11" fmla="*/ 3 h 31"/>
                  <a:gd name="T12" fmla="*/ 187 w 280"/>
                  <a:gd name="T13" fmla="*/ 3 h 31"/>
                  <a:gd name="T14" fmla="*/ 0 w 280"/>
                  <a:gd name="T15" fmla="*/ 27 h 31"/>
                  <a:gd name="T16" fmla="*/ 0 w 280"/>
                  <a:gd name="T17" fmla="*/ 31 h 31"/>
                  <a:gd name="T18" fmla="*/ 280 w 280"/>
                  <a:gd name="T19" fmla="*/ 27 h 31"/>
                  <a:gd name="T20" fmla="*/ 241 w 280"/>
                  <a:gd name="T21" fmla="*/ 28 h 31"/>
                  <a:gd name="T22" fmla="*/ 241 w 280"/>
                  <a:gd name="T23" fmla="*/ 28 h 31"/>
                  <a:gd name="T24" fmla="*/ 241 w 280"/>
                  <a:gd name="T25" fmla="*/ 28 h 31"/>
                  <a:gd name="T26" fmla="*/ 241 w 280"/>
                  <a:gd name="T27" fmla="*/ 28 h 31"/>
                  <a:gd name="T28" fmla="*/ 241 w 280"/>
                  <a:gd name="T29" fmla="*/ 28 h 31"/>
                  <a:gd name="T30" fmla="*/ 241 w 280"/>
                  <a:gd name="T31" fmla="*/ 28 h 31"/>
                  <a:gd name="T32" fmla="*/ 241 w 280"/>
                  <a:gd name="T33" fmla="*/ 28 h 31"/>
                  <a:gd name="T34" fmla="*/ 241 w 280"/>
                  <a:gd name="T35" fmla="*/ 28 h 31"/>
                  <a:gd name="T36" fmla="*/ 241 w 280"/>
                  <a:gd name="T37" fmla="*/ 28 h 31"/>
                  <a:gd name="T38" fmla="*/ 241 w 280"/>
                  <a:gd name="T39" fmla="*/ 28 h 31"/>
                  <a:gd name="T40" fmla="*/ 241 w 280"/>
                  <a:gd name="T41" fmla="*/ 28 h 31"/>
                  <a:gd name="T42" fmla="*/ 241 w 280"/>
                  <a:gd name="T43" fmla="*/ 28 h 31"/>
                  <a:gd name="T44" fmla="*/ 241 w 280"/>
                  <a:gd name="T45" fmla="*/ 28 h 31"/>
                  <a:gd name="T46" fmla="*/ 242 w 280"/>
                  <a:gd name="T47" fmla="*/ 29 h 31"/>
                  <a:gd name="T48" fmla="*/ 242 w 280"/>
                  <a:gd name="T49" fmla="*/ 29 h 31"/>
                  <a:gd name="T50" fmla="*/ 242 w 280"/>
                  <a:gd name="T51" fmla="*/ 29 h 31"/>
                  <a:gd name="T52" fmla="*/ 242 w 280"/>
                  <a:gd name="T53" fmla="*/ 29 h 31"/>
                  <a:gd name="T54" fmla="*/ 242 w 280"/>
                  <a:gd name="T55" fmla="*/ 29 h 31"/>
                  <a:gd name="T56" fmla="*/ 242 w 280"/>
                  <a:gd name="T57" fmla="*/ 29 h 31"/>
                  <a:gd name="T58" fmla="*/ 242 w 280"/>
                  <a:gd name="T59" fmla="*/ 29 h 31"/>
                  <a:gd name="T60" fmla="*/ 242 w 280"/>
                  <a:gd name="T61" fmla="*/ 29 h 31"/>
                  <a:gd name="T62" fmla="*/ 242 w 280"/>
                  <a:gd name="T63" fmla="*/ 29 h 31"/>
                  <a:gd name="T64" fmla="*/ 242 w 280"/>
                  <a:gd name="T65" fmla="*/ 29 h 31"/>
                  <a:gd name="T66" fmla="*/ 242 w 280"/>
                  <a:gd name="T67" fmla="*/ 30 h 31"/>
                  <a:gd name="T68" fmla="*/ 242 w 280"/>
                  <a:gd name="T69" fmla="*/ 30 h 31"/>
                  <a:gd name="T70" fmla="*/ 242 w 280"/>
                  <a:gd name="T71" fmla="*/ 30 h 31"/>
                  <a:gd name="T72" fmla="*/ 242 w 280"/>
                  <a:gd name="T73" fmla="*/ 30 h 31"/>
                  <a:gd name="T74" fmla="*/ 242 w 280"/>
                  <a:gd name="T75" fmla="*/ 30 h 31"/>
                  <a:gd name="T76" fmla="*/ 242 w 280"/>
                  <a:gd name="T77" fmla="*/ 30 h 31"/>
                  <a:gd name="T78" fmla="*/ 242 w 280"/>
                  <a:gd name="T79" fmla="*/ 30 h 31"/>
                  <a:gd name="T80" fmla="*/ 242 w 280"/>
                  <a:gd name="T81" fmla="*/ 31 h 31"/>
                  <a:gd name="T82" fmla="*/ 242 w 280"/>
                  <a:gd name="T83" fmla="*/ 31 h 31"/>
                  <a:gd name="T84" fmla="*/ 243 w 280"/>
                  <a:gd name="T85" fmla="*/ 31 h 31"/>
                  <a:gd name="T86" fmla="*/ 279 w 280"/>
                  <a:gd name="T8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0" h="31">
                    <a:moveTo>
                      <a:pt x="93" y="27"/>
                    </a:moveTo>
                    <a:cubicBezTo>
                      <a:pt x="182" y="27"/>
                      <a:pt x="182" y="27"/>
                      <a:pt x="182" y="27"/>
                    </a:cubicBezTo>
                    <a:cubicBezTo>
                      <a:pt x="181" y="29"/>
                      <a:pt x="181" y="30"/>
                      <a:pt x="180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4" y="30"/>
                      <a:pt x="94" y="29"/>
                      <a:pt x="93" y="27"/>
                    </a:cubicBezTo>
                    <a:close/>
                    <a:moveTo>
                      <a:pt x="124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38" y="0"/>
                      <a:pt x="139" y="1"/>
                      <a:pt x="139" y="3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8" y="5"/>
                      <a:pt x="137" y="5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3" y="5"/>
                      <a:pt x="122" y="4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1"/>
                      <a:pt x="123" y="0"/>
                      <a:pt x="124" y="0"/>
                    </a:cubicBezTo>
                    <a:close/>
                    <a:moveTo>
                      <a:pt x="189" y="0"/>
                    </a:move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0"/>
                      <a:pt x="204" y="1"/>
                      <a:pt x="204" y="3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4"/>
                      <a:pt x="203" y="5"/>
                      <a:pt x="202" y="5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8" y="5"/>
                      <a:pt x="187" y="4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187" y="1"/>
                      <a:pt x="188" y="0"/>
                      <a:pt x="189" y="0"/>
                    </a:cubicBezTo>
                    <a:close/>
                    <a:moveTo>
                      <a:pt x="0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279" y="31"/>
                    </a:moveTo>
                    <a:cubicBezTo>
                      <a:pt x="280" y="30"/>
                      <a:pt x="280" y="28"/>
                      <a:pt x="280" y="27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29"/>
                      <a:pt x="242" y="29"/>
                      <a:pt x="242" y="29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0"/>
                      <a:pt x="242" y="30"/>
                      <a:pt x="242" y="30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2" y="31"/>
                      <a:pt x="242" y="31"/>
                      <a:pt x="242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43" y="31"/>
                      <a:pt x="243" y="31"/>
                      <a:pt x="243" y="31"/>
                    </a:cubicBezTo>
                    <a:cubicBezTo>
                      <a:pt x="255" y="31"/>
                      <a:pt x="267" y="31"/>
                      <a:pt x="27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43"/>
              <p:cNvSpPr/>
              <p:nvPr/>
            </p:nvSpPr>
            <p:spPr bwMode="auto">
              <a:xfrm>
                <a:off x="6421348" y="954400"/>
                <a:ext cx="64414" cy="29090"/>
              </a:xfrm>
              <a:custGeom>
                <a:avLst/>
                <a:gdLst>
                  <a:gd name="T0" fmla="*/ 9 w 35"/>
                  <a:gd name="T1" fmla="*/ 0 h 16"/>
                  <a:gd name="T2" fmla="*/ 0 w 35"/>
                  <a:gd name="T3" fmla="*/ 16 h 16"/>
                  <a:gd name="T4" fmla="*/ 14 w 35"/>
                  <a:gd name="T5" fmla="*/ 16 h 16"/>
                  <a:gd name="T6" fmla="*/ 23 w 35"/>
                  <a:gd name="T7" fmla="*/ 0 h 16"/>
                  <a:gd name="T8" fmla="*/ 9 w 3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9" y="0"/>
                    </a:moveTo>
                    <a:cubicBezTo>
                      <a:pt x="5" y="4"/>
                      <a:pt x="2" y="11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6"/>
                      <a:pt x="35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44"/>
              <p:cNvSpPr/>
              <p:nvPr/>
            </p:nvSpPr>
            <p:spPr bwMode="auto">
              <a:xfrm>
                <a:off x="6904452" y="946089"/>
                <a:ext cx="21818" cy="33246"/>
              </a:xfrm>
              <a:custGeom>
                <a:avLst/>
                <a:gdLst>
                  <a:gd name="T0" fmla="*/ 8 w 12"/>
                  <a:gd name="T1" fmla="*/ 18 h 18"/>
                  <a:gd name="T2" fmla="*/ 9 w 12"/>
                  <a:gd name="T3" fmla="*/ 17 h 18"/>
                  <a:gd name="T4" fmla="*/ 7 w 12"/>
                  <a:gd name="T5" fmla="*/ 0 h 18"/>
                  <a:gd name="T6" fmla="*/ 0 w 12"/>
                  <a:gd name="T7" fmla="*/ 8 h 18"/>
                  <a:gd name="T8" fmla="*/ 0 w 12"/>
                  <a:gd name="T9" fmla="*/ 16 h 18"/>
                  <a:gd name="T10" fmla="*/ 2 w 12"/>
                  <a:gd name="T11" fmla="*/ 18 h 18"/>
                  <a:gd name="T12" fmla="*/ 8 w 12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8">
                    <a:moveTo>
                      <a:pt x="8" y="18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12" y="13"/>
                      <a:pt x="9" y="5"/>
                      <a:pt x="7" y="0"/>
                    </a:cubicBezTo>
                    <a:cubicBezTo>
                      <a:pt x="3" y="3"/>
                      <a:pt x="0" y="6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45"/>
              <p:cNvSpPr>
                <a:spLocks noEditPoints="1"/>
              </p:cNvSpPr>
              <p:nvPr/>
            </p:nvSpPr>
            <p:spPr bwMode="auto">
              <a:xfrm>
                <a:off x="6775624" y="995957"/>
                <a:ext cx="68570" cy="68570"/>
              </a:xfrm>
              <a:custGeom>
                <a:avLst/>
                <a:gdLst>
                  <a:gd name="T0" fmla="*/ 19 w 37"/>
                  <a:gd name="T1" fmla="*/ 14 h 37"/>
                  <a:gd name="T2" fmla="*/ 19 w 37"/>
                  <a:gd name="T3" fmla="*/ 14 h 37"/>
                  <a:gd name="T4" fmla="*/ 14 w 37"/>
                  <a:gd name="T5" fmla="*/ 19 h 37"/>
                  <a:gd name="T6" fmla="*/ 19 w 37"/>
                  <a:gd name="T7" fmla="*/ 23 h 37"/>
                  <a:gd name="T8" fmla="*/ 23 w 37"/>
                  <a:gd name="T9" fmla="*/ 19 h 37"/>
                  <a:gd name="T10" fmla="*/ 19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9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5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9 w 37"/>
                  <a:gd name="T69" fmla="*/ 0 h 37"/>
                  <a:gd name="T70" fmla="*/ 0 w 37"/>
                  <a:gd name="T71" fmla="*/ 19 h 37"/>
                  <a:gd name="T72" fmla="*/ 19 w 37"/>
                  <a:gd name="T73" fmla="*/ 37 h 37"/>
                  <a:gd name="T74" fmla="*/ 37 w 37"/>
                  <a:gd name="T75" fmla="*/ 19 h 37"/>
                  <a:gd name="T76" fmla="*/ 19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9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9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5"/>
                      <a:pt x="16" y="36"/>
                      <a:pt x="19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6"/>
              <p:cNvSpPr>
                <a:spLocks noEditPoints="1"/>
              </p:cNvSpPr>
              <p:nvPr/>
            </p:nvSpPr>
            <p:spPr bwMode="auto">
              <a:xfrm>
                <a:off x="6503423" y="995957"/>
                <a:ext cx="68570" cy="68570"/>
              </a:xfrm>
              <a:custGeom>
                <a:avLst/>
                <a:gdLst>
                  <a:gd name="T0" fmla="*/ 18 w 37"/>
                  <a:gd name="T1" fmla="*/ 14 h 37"/>
                  <a:gd name="T2" fmla="*/ 18 w 37"/>
                  <a:gd name="T3" fmla="*/ 14 h 37"/>
                  <a:gd name="T4" fmla="*/ 14 w 37"/>
                  <a:gd name="T5" fmla="*/ 19 h 37"/>
                  <a:gd name="T6" fmla="*/ 18 w 37"/>
                  <a:gd name="T7" fmla="*/ 23 h 37"/>
                  <a:gd name="T8" fmla="*/ 23 w 37"/>
                  <a:gd name="T9" fmla="*/ 19 h 37"/>
                  <a:gd name="T10" fmla="*/ 18 w 37"/>
                  <a:gd name="T11" fmla="*/ 14 h 37"/>
                  <a:gd name="T12" fmla="*/ 26 w 37"/>
                  <a:gd name="T13" fmla="*/ 34 h 37"/>
                  <a:gd name="T14" fmla="*/ 26 w 37"/>
                  <a:gd name="T15" fmla="*/ 34 h 37"/>
                  <a:gd name="T16" fmla="*/ 19 w 37"/>
                  <a:gd name="T17" fmla="*/ 24 h 37"/>
                  <a:gd name="T18" fmla="*/ 11 w 37"/>
                  <a:gd name="T19" fmla="*/ 34 h 37"/>
                  <a:gd name="T20" fmla="*/ 18 w 37"/>
                  <a:gd name="T21" fmla="*/ 36 h 37"/>
                  <a:gd name="T22" fmla="*/ 26 w 37"/>
                  <a:gd name="T23" fmla="*/ 34 h 37"/>
                  <a:gd name="T24" fmla="*/ 35 w 37"/>
                  <a:gd name="T25" fmla="*/ 17 h 37"/>
                  <a:gd name="T26" fmla="*/ 35 w 37"/>
                  <a:gd name="T27" fmla="*/ 17 h 37"/>
                  <a:gd name="T28" fmla="*/ 24 w 37"/>
                  <a:gd name="T29" fmla="*/ 20 h 37"/>
                  <a:gd name="T30" fmla="*/ 31 w 37"/>
                  <a:gd name="T31" fmla="*/ 29 h 37"/>
                  <a:gd name="T32" fmla="*/ 35 w 37"/>
                  <a:gd name="T33" fmla="*/ 19 h 37"/>
                  <a:gd name="T34" fmla="*/ 35 w 37"/>
                  <a:gd name="T35" fmla="*/ 17 h 37"/>
                  <a:gd name="T36" fmla="*/ 22 w 37"/>
                  <a:gd name="T37" fmla="*/ 3 h 37"/>
                  <a:gd name="T38" fmla="*/ 22 w 37"/>
                  <a:gd name="T39" fmla="*/ 3 h 37"/>
                  <a:gd name="T40" fmla="*/ 22 w 37"/>
                  <a:gd name="T41" fmla="*/ 14 h 37"/>
                  <a:gd name="T42" fmla="*/ 33 w 37"/>
                  <a:gd name="T43" fmla="*/ 10 h 37"/>
                  <a:gd name="T44" fmla="*/ 22 w 37"/>
                  <a:gd name="T45" fmla="*/ 3 h 37"/>
                  <a:gd name="T46" fmla="*/ 4 w 37"/>
                  <a:gd name="T47" fmla="*/ 10 h 37"/>
                  <a:gd name="T48" fmla="*/ 4 w 37"/>
                  <a:gd name="T49" fmla="*/ 10 h 37"/>
                  <a:gd name="T50" fmla="*/ 15 w 37"/>
                  <a:gd name="T51" fmla="*/ 14 h 37"/>
                  <a:gd name="T52" fmla="*/ 15 w 37"/>
                  <a:gd name="T53" fmla="*/ 3 h 37"/>
                  <a:gd name="T54" fmla="*/ 4 w 37"/>
                  <a:gd name="T55" fmla="*/ 10 h 37"/>
                  <a:gd name="T56" fmla="*/ 6 w 37"/>
                  <a:gd name="T57" fmla="*/ 30 h 37"/>
                  <a:gd name="T58" fmla="*/ 6 w 37"/>
                  <a:gd name="T59" fmla="*/ 30 h 37"/>
                  <a:gd name="T60" fmla="*/ 13 w 37"/>
                  <a:gd name="T61" fmla="*/ 20 h 37"/>
                  <a:gd name="T62" fmla="*/ 2 w 37"/>
                  <a:gd name="T63" fmla="*/ 17 h 37"/>
                  <a:gd name="T64" fmla="*/ 2 w 37"/>
                  <a:gd name="T65" fmla="*/ 19 h 37"/>
                  <a:gd name="T66" fmla="*/ 6 w 37"/>
                  <a:gd name="T67" fmla="*/ 30 h 37"/>
                  <a:gd name="T68" fmla="*/ 18 w 37"/>
                  <a:gd name="T69" fmla="*/ 0 h 37"/>
                  <a:gd name="T70" fmla="*/ 0 w 37"/>
                  <a:gd name="T71" fmla="*/ 19 h 37"/>
                  <a:gd name="T72" fmla="*/ 18 w 37"/>
                  <a:gd name="T73" fmla="*/ 37 h 37"/>
                  <a:gd name="T74" fmla="*/ 37 w 37"/>
                  <a:gd name="T75" fmla="*/ 19 h 37"/>
                  <a:gd name="T76" fmla="*/ 18 w 37"/>
                  <a:gd name="T7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" h="37">
                    <a:moveTo>
                      <a:pt x="18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6" y="14"/>
                      <a:pt x="14" y="16"/>
                      <a:pt x="14" y="19"/>
                    </a:cubicBezTo>
                    <a:cubicBezTo>
                      <a:pt x="14" y="21"/>
                      <a:pt x="16" y="23"/>
                      <a:pt x="18" y="23"/>
                    </a:cubicBezTo>
                    <a:cubicBezTo>
                      <a:pt x="21" y="23"/>
                      <a:pt x="23" y="21"/>
                      <a:pt x="23" y="19"/>
                    </a:cubicBezTo>
                    <a:cubicBezTo>
                      <a:pt x="23" y="16"/>
                      <a:pt x="21" y="14"/>
                      <a:pt x="18" y="14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6" y="36"/>
                      <a:pt x="18" y="36"/>
                    </a:cubicBezTo>
                    <a:cubicBezTo>
                      <a:pt x="21" y="36"/>
                      <a:pt x="24" y="35"/>
                      <a:pt x="26" y="34"/>
                    </a:cubicBezTo>
                    <a:close/>
                    <a:moveTo>
                      <a:pt x="35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7"/>
                      <a:pt x="35" y="23"/>
                      <a:pt x="35" y="19"/>
                    </a:cubicBezTo>
                    <a:cubicBezTo>
                      <a:pt x="35" y="18"/>
                      <a:pt x="35" y="18"/>
                      <a:pt x="35" y="17"/>
                    </a:cubicBezTo>
                    <a:close/>
                    <a:moveTo>
                      <a:pt x="22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4"/>
                      <a:pt x="22" y="3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4"/>
                      <a:pt x="7" y="6"/>
                      <a:pt x="4" y="10"/>
                    </a:cubicBezTo>
                    <a:close/>
                    <a:moveTo>
                      <a:pt x="6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23"/>
                      <a:pt x="3" y="27"/>
                      <a:pt x="6" y="30"/>
                    </a:cubicBezTo>
                    <a:close/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23778" y="3637960"/>
            <a:ext cx="242106" cy="98848"/>
            <a:chOff x="6415114" y="861935"/>
            <a:chExt cx="526740" cy="215059"/>
          </a:xfrm>
          <a:solidFill>
            <a:schemeClr val="bg1"/>
          </a:solidFill>
        </p:grpSpPr>
        <p:sp>
          <p:nvSpPr>
            <p:cNvPr id="74" name="Freeform 138"/>
            <p:cNvSpPr>
              <a:spLocks noEditPoints="1"/>
            </p:cNvSpPr>
            <p:nvPr/>
          </p:nvSpPr>
          <p:spPr bwMode="auto">
            <a:xfrm>
              <a:off x="6415114" y="861935"/>
              <a:ext cx="526740" cy="215059"/>
            </a:xfrm>
            <a:custGeom>
              <a:avLst/>
              <a:gdLst>
                <a:gd name="T0" fmla="*/ 189 w 286"/>
                <a:gd name="T1" fmla="*/ 92 h 117"/>
                <a:gd name="T2" fmla="*/ 240 w 286"/>
                <a:gd name="T3" fmla="*/ 92 h 117"/>
                <a:gd name="T4" fmla="*/ 286 w 286"/>
                <a:gd name="T5" fmla="*/ 75 h 117"/>
                <a:gd name="T6" fmla="*/ 243 w 286"/>
                <a:gd name="T7" fmla="*/ 98 h 117"/>
                <a:gd name="T8" fmla="*/ 215 w 286"/>
                <a:gd name="T9" fmla="*/ 62 h 117"/>
                <a:gd name="T10" fmla="*/ 186 w 286"/>
                <a:gd name="T11" fmla="*/ 98 h 117"/>
                <a:gd name="T12" fmla="*/ 96 w 286"/>
                <a:gd name="T13" fmla="*/ 92 h 117"/>
                <a:gd name="T14" fmla="*/ 37 w 286"/>
                <a:gd name="T15" fmla="*/ 92 h 117"/>
                <a:gd name="T16" fmla="*/ 26 w 286"/>
                <a:gd name="T17" fmla="*/ 98 h 117"/>
                <a:gd name="T18" fmla="*/ 26 w 286"/>
                <a:gd name="T19" fmla="*/ 98 h 117"/>
                <a:gd name="T20" fmla="*/ 26 w 286"/>
                <a:gd name="T21" fmla="*/ 98 h 117"/>
                <a:gd name="T22" fmla="*/ 25 w 286"/>
                <a:gd name="T23" fmla="*/ 98 h 117"/>
                <a:gd name="T24" fmla="*/ 24 w 286"/>
                <a:gd name="T25" fmla="*/ 98 h 117"/>
                <a:gd name="T26" fmla="*/ 24 w 286"/>
                <a:gd name="T27" fmla="*/ 98 h 117"/>
                <a:gd name="T28" fmla="*/ 23 w 286"/>
                <a:gd name="T29" fmla="*/ 98 h 117"/>
                <a:gd name="T30" fmla="*/ 23 w 286"/>
                <a:gd name="T31" fmla="*/ 98 h 117"/>
                <a:gd name="T32" fmla="*/ 0 w 286"/>
                <a:gd name="T33" fmla="*/ 80 h 117"/>
                <a:gd name="T34" fmla="*/ 15 w 286"/>
                <a:gd name="T35" fmla="*/ 46 h 117"/>
                <a:gd name="T36" fmla="*/ 70 w 286"/>
                <a:gd name="T37" fmla="*/ 35 h 117"/>
                <a:gd name="T38" fmla="*/ 71 w 286"/>
                <a:gd name="T39" fmla="*/ 34 h 117"/>
                <a:gd name="T40" fmla="*/ 71 w 286"/>
                <a:gd name="T41" fmla="*/ 34 h 117"/>
                <a:gd name="T42" fmla="*/ 72 w 286"/>
                <a:gd name="T43" fmla="*/ 33 h 117"/>
                <a:gd name="T44" fmla="*/ 73 w 286"/>
                <a:gd name="T45" fmla="*/ 33 h 117"/>
                <a:gd name="T46" fmla="*/ 74 w 286"/>
                <a:gd name="T47" fmla="*/ 32 h 117"/>
                <a:gd name="T48" fmla="*/ 105 w 286"/>
                <a:gd name="T49" fmla="*/ 7 h 117"/>
                <a:gd name="T50" fmla="*/ 108 w 286"/>
                <a:gd name="T51" fmla="*/ 5 h 117"/>
                <a:gd name="T52" fmla="*/ 111 w 286"/>
                <a:gd name="T53" fmla="*/ 3 h 117"/>
                <a:gd name="T54" fmla="*/ 112 w 286"/>
                <a:gd name="T55" fmla="*/ 2 h 117"/>
                <a:gd name="T56" fmla="*/ 112 w 286"/>
                <a:gd name="T57" fmla="*/ 2 h 117"/>
                <a:gd name="T58" fmla="*/ 112 w 286"/>
                <a:gd name="T59" fmla="*/ 2 h 117"/>
                <a:gd name="T60" fmla="*/ 112 w 286"/>
                <a:gd name="T61" fmla="*/ 2 h 117"/>
                <a:gd name="T62" fmla="*/ 113 w 286"/>
                <a:gd name="T63" fmla="*/ 2 h 117"/>
                <a:gd name="T64" fmla="*/ 128 w 286"/>
                <a:gd name="T65" fmla="*/ 0 h 117"/>
                <a:gd name="T66" fmla="*/ 148 w 286"/>
                <a:gd name="T67" fmla="*/ 0 h 117"/>
                <a:gd name="T68" fmla="*/ 242 w 286"/>
                <a:gd name="T69" fmla="*/ 0 h 117"/>
                <a:gd name="T70" fmla="*/ 252 w 286"/>
                <a:gd name="T71" fmla="*/ 6 h 117"/>
                <a:gd name="T72" fmla="*/ 253 w 286"/>
                <a:gd name="T73" fmla="*/ 6 h 117"/>
                <a:gd name="T74" fmla="*/ 253 w 286"/>
                <a:gd name="T75" fmla="*/ 6 h 117"/>
                <a:gd name="T76" fmla="*/ 253 w 286"/>
                <a:gd name="T77" fmla="*/ 7 h 117"/>
                <a:gd name="T78" fmla="*/ 253 w 286"/>
                <a:gd name="T79" fmla="*/ 7 h 117"/>
                <a:gd name="T80" fmla="*/ 253 w 286"/>
                <a:gd name="T81" fmla="*/ 7 h 117"/>
                <a:gd name="T82" fmla="*/ 253 w 286"/>
                <a:gd name="T83" fmla="*/ 7 h 117"/>
                <a:gd name="T84" fmla="*/ 254 w 286"/>
                <a:gd name="T85" fmla="*/ 7 h 117"/>
                <a:gd name="T86" fmla="*/ 254 w 286"/>
                <a:gd name="T87" fmla="*/ 8 h 117"/>
                <a:gd name="T88" fmla="*/ 275 w 286"/>
                <a:gd name="T89" fmla="*/ 45 h 117"/>
                <a:gd name="T90" fmla="*/ 286 w 286"/>
                <a:gd name="T91" fmla="*/ 75 h 117"/>
                <a:gd name="T92" fmla="*/ 41 w 286"/>
                <a:gd name="T93" fmla="*/ 92 h 117"/>
                <a:gd name="T94" fmla="*/ 92 w 286"/>
                <a:gd name="T95" fmla="*/ 9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" h="117">
                  <a:moveTo>
                    <a:pt x="215" y="66"/>
                  </a:moveTo>
                  <a:cubicBezTo>
                    <a:pt x="200" y="66"/>
                    <a:pt x="189" y="78"/>
                    <a:pt x="189" y="92"/>
                  </a:cubicBezTo>
                  <a:cubicBezTo>
                    <a:pt x="189" y="106"/>
                    <a:pt x="200" y="117"/>
                    <a:pt x="215" y="117"/>
                  </a:cubicBezTo>
                  <a:cubicBezTo>
                    <a:pt x="229" y="117"/>
                    <a:pt x="240" y="106"/>
                    <a:pt x="240" y="92"/>
                  </a:cubicBezTo>
                  <a:cubicBezTo>
                    <a:pt x="240" y="78"/>
                    <a:pt x="229" y="66"/>
                    <a:pt x="215" y="66"/>
                  </a:cubicBezTo>
                  <a:close/>
                  <a:moveTo>
                    <a:pt x="286" y="75"/>
                  </a:moveTo>
                  <a:cubicBezTo>
                    <a:pt x="286" y="82"/>
                    <a:pt x="279" y="91"/>
                    <a:pt x="270" y="95"/>
                  </a:cubicBezTo>
                  <a:cubicBezTo>
                    <a:pt x="262" y="98"/>
                    <a:pt x="251" y="98"/>
                    <a:pt x="243" y="98"/>
                  </a:cubicBezTo>
                  <a:cubicBezTo>
                    <a:pt x="244" y="96"/>
                    <a:pt x="244" y="94"/>
                    <a:pt x="244" y="92"/>
                  </a:cubicBezTo>
                  <a:cubicBezTo>
                    <a:pt x="244" y="76"/>
                    <a:pt x="231" y="62"/>
                    <a:pt x="215" y="62"/>
                  </a:cubicBezTo>
                  <a:cubicBezTo>
                    <a:pt x="198" y="62"/>
                    <a:pt x="185" y="76"/>
                    <a:pt x="185" y="92"/>
                  </a:cubicBezTo>
                  <a:cubicBezTo>
                    <a:pt x="185" y="94"/>
                    <a:pt x="185" y="96"/>
                    <a:pt x="18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6"/>
                    <a:pt x="96" y="94"/>
                    <a:pt x="96" y="92"/>
                  </a:cubicBezTo>
                  <a:cubicBezTo>
                    <a:pt x="96" y="76"/>
                    <a:pt x="83" y="62"/>
                    <a:pt x="67" y="62"/>
                  </a:cubicBezTo>
                  <a:cubicBezTo>
                    <a:pt x="51" y="62"/>
                    <a:pt x="37" y="76"/>
                    <a:pt x="37" y="92"/>
                  </a:cubicBezTo>
                  <a:cubicBezTo>
                    <a:pt x="37" y="94"/>
                    <a:pt x="38" y="96"/>
                    <a:pt x="38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6" y="96"/>
                    <a:pt x="0" y="87"/>
                    <a:pt x="0" y="8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3"/>
                    <a:pt x="8" y="47"/>
                    <a:pt x="15" y="4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6"/>
                    <a:pt x="107" y="6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4"/>
                    <a:pt x="110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8" y="0"/>
                    <a:pt x="121" y="0"/>
                    <a:pt x="12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4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8" y="0"/>
                    <a:pt x="250" y="3"/>
                    <a:pt x="252" y="6"/>
                  </a:cubicBezTo>
                  <a:cubicBezTo>
                    <a:pt x="252" y="6"/>
                    <a:pt x="252" y="6"/>
                    <a:pt x="252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60" y="18"/>
                    <a:pt x="270" y="31"/>
                    <a:pt x="275" y="45"/>
                  </a:cubicBezTo>
                  <a:cubicBezTo>
                    <a:pt x="277" y="50"/>
                    <a:pt x="281" y="59"/>
                    <a:pt x="277" y="64"/>
                  </a:cubicBezTo>
                  <a:cubicBezTo>
                    <a:pt x="282" y="66"/>
                    <a:pt x="286" y="69"/>
                    <a:pt x="286" y="75"/>
                  </a:cubicBezTo>
                  <a:close/>
                  <a:moveTo>
                    <a:pt x="66" y="66"/>
                  </a:moveTo>
                  <a:cubicBezTo>
                    <a:pt x="52" y="66"/>
                    <a:pt x="41" y="78"/>
                    <a:pt x="41" y="92"/>
                  </a:cubicBezTo>
                  <a:cubicBezTo>
                    <a:pt x="41" y="106"/>
                    <a:pt x="52" y="117"/>
                    <a:pt x="66" y="117"/>
                  </a:cubicBezTo>
                  <a:cubicBezTo>
                    <a:pt x="80" y="117"/>
                    <a:pt x="92" y="106"/>
                    <a:pt x="92" y="92"/>
                  </a:cubicBezTo>
                  <a:cubicBezTo>
                    <a:pt x="92" y="78"/>
                    <a:pt x="80" y="66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9"/>
            <p:cNvSpPr/>
            <p:nvPr/>
          </p:nvSpPr>
          <p:spPr bwMode="auto">
            <a:xfrm>
              <a:off x="6560565" y="874402"/>
              <a:ext cx="121556" cy="61297"/>
            </a:xfrm>
            <a:custGeom>
              <a:avLst/>
              <a:gdLst>
                <a:gd name="T0" fmla="*/ 66 w 66"/>
                <a:gd name="T1" fmla="*/ 33 h 33"/>
                <a:gd name="T2" fmla="*/ 66 w 66"/>
                <a:gd name="T3" fmla="*/ 0 h 33"/>
                <a:gd name="T4" fmla="*/ 47 w 66"/>
                <a:gd name="T5" fmla="*/ 0 h 33"/>
                <a:gd name="T6" fmla="*/ 34 w 66"/>
                <a:gd name="T7" fmla="*/ 4 h 33"/>
                <a:gd name="T8" fmla="*/ 5 w 66"/>
                <a:gd name="T9" fmla="*/ 27 h 33"/>
                <a:gd name="T10" fmla="*/ 8 w 66"/>
                <a:gd name="T11" fmla="*/ 33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8" y="0"/>
                    <a:pt x="34" y="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31"/>
                    <a:pt x="0" y="33"/>
                    <a:pt x="8" y="33"/>
                  </a:cubicBezTo>
                  <a:cubicBezTo>
                    <a:pt x="66" y="33"/>
                    <a:pt x="66" y="33"/>
                    <a:pt x="6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0"/>
            <p:cNvSpPr/>
            <p:nvPr/>
          </p:nvSpPr>
          <p:spPr bwMode="auto">
            <a:xfrm>
              <a:off x="6696665" y="874402"/>
              <a:ext cx="99738" cy="61297"/>
            </a:xfrm>
            <a:custGeom>
              <a:avLst/>
              <a:gdLst>
                <a:gd name="T0" fmla="*/ 96 w 96"/>
                <a:gd name="T1" fmla="*/ 59 h 59"/>
                <a:gd name="T2" fmla="*/ 83 w 96"/>
                <a:gd name="T3" fmla="*/ 0 h 59"/>
                <a:gd name="T4" fmla="*/ 0 w 96"/>
                <a:gd name="T5" fmla="*/ 0 h 59"/>
                <a:gd name="T6" fmla="*/ 0 w 96"/>
                <a:gd name="T7" fmla="*/ 59 h 59"/>
                <a:gd name="T8" fmla="*/ 96 w 96"/>
                <a:gd name="T9" fmla="*/ 59 h 59"/>
                <a:gd name="T10" fmla="*/ 96 w 96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9">
                  <a:moveTo>
                    <a:pt x="96" y="59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96" y="59"/>
                  </a:lnTo>
                  <a:lnTo>
                    <a:pt x="9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1"/>
            <p:cNvSpPr/>
            <p:nvPr/>
          </p:nvSpPr>
          <p:spPr bwMode="auto">
            <a:xfrm>
              <a:off x="6797442" y="874402"/>
              <a:ext cx="94543" cy="61297"/>
            </a:xfrm>
            <a:custGeom>
              <a:avLst/>
              <a:gdLst>
                <a:gd name="T0" fmla="*/ 0 w 51"/>
                <a:gd name="T1" fmla="*/ 0 h 33"/>
                <a:gd name="T2" fmla="*/ 7 w 51"/>
                <a:gd name="T3" fmla="*/ 33 h 33"/>
                <a:gd name="T4" fmla="*/ 39 w 51"/>
                <a:gd name="T5" fmla="*/ 33 h 33"/>
                <a:gd name="T6" fmla="*/ 47 w 51"/>
                <a:gd name="T7" fmla="*/ 22 h 33"/>
                <a:gd name="T8" fmla="*/ 31 w 51"/>
                <a:gd name="T9" fmla="*/ 0 h 33"/>
                <a:gd name="T10" fmla="*/ 0 w 5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3">
                  <a:moveTo>
                    <a:pt x="0" y="0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5" y="33"/>
                    <a:pt x="51" y="33"/>
                    <a:pt x="47" y="22"/>
                  </a:cubicBezTo>
                  <a:cubicBezTo>
                    <a:pt x="43" y="12"/>
                    <a:pt x="38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6421348" y="950244"/>
              <a:ext cx="514273" cy="57141"/>
            </a:xfrm>
            <a:custGeom>
              <a:avLst/>
              <a:gdLst>
                <a:gd name="T0" fmla="*/ 180 w 280"/>
                <a:gd name="T1" fmla="*/ 31 h 31"/>
                <a:gd name="T2" fmla="*/ 124 w 280"/>
                <a:gd name="T3" fmla="*/ 0 h 31"/>
                <a:gd name="T4" fmla="*/ 139 w 280"/>
                <a:gd name="T5" fmla="*/ 3 h 31"/>
                <a:gd name="T6" fmla="*/ 122 w 280"/>
                <a:gd name="T7" fmla="*/ 3 h 31"/>
                <a:gd name="T8" fmla="*/ 189 w 280"/>
                <a:gd name="T9" fmla="*/ 0 h 31"/>
                <a:gd name="T10" fmla="*/ 204 w 280"/>
                <a:gd name="T11" fmla="*/ 3 h 31"/>
                <a:gd name="T12" fmla="*/ 187 w 280"/>
                <a:gd name="T13" fmla="*/ 3 h 31"/>
                <a:gd name="T14" fmla="*/ 0 w 280"/>
                <a:gd name="T15" fmla="*/ 27 h 31"/>
                <a:gd name="T16" fmla="*/ 0 w 280"/>
                <a:gd name="T17" fmla="*/ 31 h 31"/>
                <a:gd name="T18" fmla="*/ 280 w 280"/>
                <a:gd name="T19" fmla="*/ 27 h 31"/>
                <a:gd name="T20" fmla="*/ 241 w 280"/>
                <a:gd name="T21" fmla="*/ 28 h 31"/>
                <a:gd name="T22" fmla="*/ 241 w 280"/>
                <a:gd name="T23" fmla="*/ 28 h 31"/>
                <a:gd name="T24" fmla="*/ 241 w 280"/>
                <a:gd name="T25" fmla="*/ 28 h 31"/>
                <a:gd name="T26" fmla="*/ 241 w 280"/>
                <a:gd name="T27" fmla="*/ 28 h 31"/>
                <a:gd name="T28" fmla="*/ 241 w 280"/>
                <a:gd name="T29" fmla="*/ 28 h 31"/>
                <a:gd name="T30" fmla="*/ 241 w 280"/>
                <a:gd name="T31" fmla="*/ 28 h 31"/>
                <a:gd name="T32" fmla="*/ 241 w 280"/>
                <a:gd name="T33" fmla="*/ 28 h 31"/>
                <a:gd name="T34" fmla="*/ 241 w 280"/>
                <a:gd name="T35" fmla="*/ 28 h 31"/>
                <a:gd name="T36" fmla="*/ 241 w 280"/>
                <a:gd name="T37" fmla="*/ 28 h 31"/>
                <a:gd name="T38" fmla="*/ 241 w 280"/>
                <a:gd name="T39" fmla="*/ 28 h 31"/>
                <a:gd name="T40" fmla="*/ 241 w 280"/>
                <a:gd name="T41" fmla="*/ 28 h 31"/>
                <a:gd name="T42" fmla="*/ 241 w 280"/>
                <a:gd name="T43" fmla="*/ 28 h 31"/>
                <a:gd name="T44" fmla="*/ 241 w 280"/>
                <a:gd name="T45" fmla="*/ 28 h 31"/>
                <a:gd name="T46" fmla="*/ 242 w 280"/>
                <a:gd name="T47" fmla="*/ 29 h 31"/>
                <a:gd name="T48" fmla="*/ 242 w 280"/>
                <a:gd name="T49" fmla="*/ 29 h 31"/>
                <a:gd name="T50" fmla="*/ 242 w 280"/>
                <a:gd name="T51" fmla="*/ 29 h 31"/>
                <a:gd name="T52" fmla="*/ 242 w 280"/>
                <a:gd name="T53" fmla="*/ 29 h 31"/>
                <a:gd name="T54" fmla="*/ 242 w 280"/>
                <a:gd name="T55" fmla="*/ 29 h 31"/>
                <a:gd name="T56" fmla="*/ 242 w 280"/>
                <a:gd name="T57" fmla="*/ 29 h 31"/>
                <a:gd name="T58" fmla="*/ 242 w 280"/>
                <a:gd name="T59" fmla="*/ 29 h 31"/>
                <a:gd name="T60" fmla="*/ 242 w 280"/>
                <a:gd name="T61" fmla="*/ 29 h 31"/>
                <a:gd name="T62" fmla="*/ 242 w 280"/>
                <a:gd name="T63" fmla="*/ 29 h 31"/>
                <a:gd name="T64" fmla="*/ 242 w 280"/>
                <a:gd name="T65" fmla="*/ 29 h 31"/>
                <a:gd name="T66" fmla="*/ 242 w 280"/>
                <a:gd name="T67" fmla="*/ 30 h 31"/>
                <a:gd name="T68" fmla="*/ 242 w 280"/>
                <a:gd name="T69" fmla="*/ 30 h 31"/>
                <a:gd name="T70" fmla="*/ 242 w 280"/>
                <a:gd name="T71" fmla="*/ 30 h 31"/>
                <a:gd name="T72" fmla="*/ 242 w 280"/>
                <a:gd name="T73" fmla="*/ 30 h 31"/>
                <a:gd name="T74" fmla="*/ 242 w 280"/>
                <a:gd name="T75" fmla="*/ 30 h 31"/>
                <a:gd name="T76" fmla="*/ 242 w 280"/>
                <a:gd name="T77" fmla="*/ 30 h 31"/>
                <a:gd name="T78" fmla="*/ 242 w 280"/>
                <a:gd name="T79" fmla="*/ 30 h 31"/>
                <a:gd name="T80" fmla="*/ 242 w 280"/>
                <a:gd name="T81" fmla="*/ 31 h 31"/>
                <a:gd name="T82" fmla="*/ 242 w 280"/>
                <a:gd name="T83" fmla="*/ 31 h 31"/>
                <a:gd name="T84" fmla="*/ 243 w 280"/>
                <a:gd name="T85" fmla="*/ 31 h 31"/>
                <a:gd name="T86" fmla="*/ 279 w 280"/>
                <a:gd name="T8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31">
                  <a:moveTo>
                    <a:pt x="93" y="27"/>
                  </a:moveTo>
                  <a:cubicBezTo>
                    <a:pt x="182" y="27"/>
                    <a:pt x="182" y="27"/>
                    <a:pt x="182" y="27"/>
                  </a:cubicBezTo>
                  <a:cubicBezTo>
                    <a:pt x="181" y="29"/>
                    <a:pt x="181" y="30"/>
                    <a:pt x="180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9"/>
                    <a:pt x="93" y="27"/>
                  </a:cubicBezTo>
                  <a:close/>
                  <a:moveTo>
                    <a:pt x="124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4"/>
                    <a:pt x="138" y="5"/>
                    <a:pt x="137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3" y="5"/>
                    <a:pt x="122" y="4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1"/>
                    <a:pt x="123" y="0"/>
                    <a:pt x="124" y="0"/>
                  </a:cubicBezTo>
                  <a:close/>
                  <a:moveTo>
                    <a:pt x="189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4" y="1"/>
                    <a:pt x="204" y="3"/>
                  </a:cubicBezTo>
                  <a:cubicBezTo>
                    <a:pt x="204" y="3"/>
                    <a:pt x="204" y="3"/>
                    <a:pt x="204" y="3"/>
                  </a:cubicBezTo>
                  <a:cubicBezTo>
                    <a:pt x="204" y="4"/>
                    <a:pt x="203" y="5"/>
                    <a:pt x="202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8" y="5"/>
                    <a:pt x="187" y="4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1"/>
                    <a:pt x="188" y="0"/>
                    <a:pt x="189" y="0"/>
                  </a:cubicBezTo>
                  <a:close/>
                  <a:moveTo>
                    <a:pt x="0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0" y="27"/>
                    <a:pt x="0" y="27"/>
                  </a:cubicBezTo>
                  <a:close/>
                  <a:moveTo>
                    <a:pt x="279" y="31"/>
                  </a:moveTo>
                  <a:cubicBezTo>
                    <a:pt x="280" y="30"/>
                    <a:pt x="280" y="28"/>
                    <a:pt x="280" y="27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55" y="31"/>
                    <a:pt x="267" y="31"/>
                    <a:pt x="2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3"/>
            <p:cNvSpPr/>
            <p:nvPr/>
          </p:nvSpPr>
          <p:spPr bwMode="auto">
            <a:xfrm>
              <a:off x="6421348" y="954400"/>
              <a:ext cx="64414" cy="29090"/>
            </a:xfrm>
            <a:custGeom>
              <a:avLst/>
              <a:gdLst>
                <a:gd name="T0" fmla="*/ 9 w 35"/>
                <a:gd name="T1" fmla="*/ 0 h 16"/>
                <a:gd name="T2" fmla="*/ 0 w 35"/>
                <a:gd name="T3" fmla="*/ 16 h 16"/>
                <a:gd name="T4" fmla="*/ 14 w 35"/>
                <a:gd name="T5" fmla="*/ 16 h 16"/>
                <a:gd name="T6" fmla="*/ 23 w 35"/>
                <a:gd name="T7" fmla="*/ 0 h 16"/>
                <a:gd name="T8" fmla="*/ 9 w 3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6">
                  <a:moveTo>
                    <a:pt x="9" y="0"/>
                  </a:moveTo>
                  <a:cubicBezTo>
                    <a:pt x="5" y="4"/>
                    <a:pt x="2" y="11"/>
                    <a:pt x="0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6"/>
                    <a:pt x="35" y="0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4"/>
            <p:cNvSpPr/>
            <p:nvPr/>
          </p:nvSpPr>
          <p:spPr bwMode="auto">
            <a:xfrm>
              <a:off x="6904452" y="946089"/>
              <a:ext cx="21818" cy="33246"/>
            </a:xfrm>
            <a:custGeom>
              <a:avLst/>
              <a:gdLst>
                <a:gd name="T0" fmla="*/ 8 w 12"/>
                <a:gd name="T1" fmla="*/ 18 h 18"/>
                <a:gd name="T2" fmla="*/ 9 w 12"/>
                <a:gd name="T3" fmla="*/ 17 h 18"/>
                <a:gd name="T4" fmla="*/ 7 w 12"/>
                <a:gd name="T5" fmla="*/ 0 h 18"/>
                <a:gd name="T6" fmla="*/ 0 w 12"/>
                <a:gd name="T7" fmla="*/ 8 h 18"/>
                <a:gd name="T8" fmla="*/ 0 w 12"/>
                <a:gd name="T9" fmla="*/ 16 h 18"/>
                <a:gd name="T10" fmla="*/ 2 w 12"/>
                <a:gd name="T11" fmla="*/ 18 h 18"/>
                <a:gd name="T12" fmla="*/ 8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8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3"/>
                    <a:pt x="9" y="5"/>
                    <a:pt x="7" y="0"/>
                  </a:cubicBezTo>
                  <a:cubicBezTo>
                    <a:pt x="3" y="3"/>
                    <a:pt x="0" y="6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5"/>
            <p:cNvSpPr>
              <a:spLocks noEditPoints="1"/>
            </p:cNvSpPr>
            <p:nvPr/>
          </p:nvSpPr>
          <p:spPr bwMode="auto">
            <a:xfrm>
              <a:off x="6775624" y="995957"/>
              <a:ext cx="68570" cy="68570"/>
            </a:xfrm>
            <a:custGeom>
              <a:avLst/>
              <a:gdLst>
                <a:gd name="T0" fmla="*/ 19 w 37"/>
                <a:gd name="T1" fmla="*/ 14 h 37"/>
                <a:gd name="T2" fmla="*/ 19 w 37"/>
                <a:gd name="T3" fmla="*/ 14 h 37"/>
                <a:gd name="T4" fmla="*/ 14 w 37"/>
                <a:gd name="T5" fmla="*/ 19 h 37"/>
                <a:gd name="T6" fmla="*/ 19 w 37"/>
                <a:gd name="T7" fmla="*/ 23 h 37"/>
                <a:gd name="T8" fmla="*/ 23 w 37"/>
                <a:gd name="T9" fmla="*/ 19 h 37"/>
                <a:gd name="T10" fmla="*/ 19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9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5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9 w 37"/>
                <a:gd name="T69" fmla="*/ 0 h 37"/>
                <a:gd name="T70" fmla="*/ 0 w 37"/>
                <a:gd name="T71" fmla="*/ 19 h 37"/>
                <a:gd name="T72" fmla="*/ 19 w 37"/>
                <a:gd name="T73" fmla="*/ 37 h 37"/>
                <a:gd name="T74" fmla="*/ 37 w 37"/>
                <a:gd name="T75" fmla="*/ 19 h 37"/>
                <a:gd name="T76" fmla="*/ 19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9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9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5"/>
                    <a:pt x="16" y="36"/>
                    <a:pt x="19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6"/>
            <p:cNvSpPr>
              <a:spLocks noEditPoints="1"/>
            </p:cNvSpPr>
            <p:nvPr/>
          </p:nvSpPr>
          <p:spPr bwMode="auto">
            <a:xfrm>
              <a:off x="6503423" y="995957"/>
              <a:ext cx="68570" cy="68570"/>
            </a:xfrm>
            <a:custGeom>
              <a:avLst/>
              <a:gdLst>
                <a:gd name="T0" fmla="*/ 18 w 37"/>
                <a:gd name="T1" fmla="*/ 14 h 37"/>
                <a:gd name="T2" fmla="*/ 18 w 37"/>
                <a:gd name="T3" fmla="*/ 14 h 37"/>
                <a:gd name="T4" fmla="*/ 14 w 37"/>
                <a:gd name="T5" fmla="*/ 19 h 37"/>
                <a:gd name="T6" fmla="*/ 18 w 37"/>
                <a:gd name="T7" fmla="*/ 23 h 37"/>
                <a:gd name="T8" fmla="*/ 23 w 37"/>
                <a:gd name="T9" fmla="*/ 19 h 37"/>
                <a:gd name="T10" fmla="*/ 18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8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4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8 w 37"/>
                <a:gd name="T69" fmla="*/ 0 h 37"/>
                <a:gd name="T70" fmla="*/ 0 w 37"/>
                <a:gd name="T71" fmla="*/ 19 h 37"/>
                <a:gd name="T72" fmla="*/ 18 w 37"/>
                <a:gd name="T73" fmla="*/ 37 h 37"/>
                <a:gd name="T74" fmla="*/ 37 w 37"/>
                <a:gd name="T75" fmla="*/ 19 h 37"/>
                <a:gd name="T76" fmla="*/ 18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6" y="36"/>
                    <a:pt x="18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53" name="图表 152"/>
          <p:cNvGraphicFramePr/>
          <p:nvPr/>
        </p:nvGraphicFramePr>
        <p:xfrm>
          <a:off x="732148" y="1734502"/>
          <a:ext cx="4885086" cy="4025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4" name="矩形 153"/>
          <p:cNvSpPr/>
          <p:nvPr/>
        </p:nvSpPr>
        <p:spPr>
          <a:xfrm>
            <a:off x="7018289" y="980728"/>
            <a:ext cx="4910359" cy="14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7018288" y="2680861"/>
            <a:ext cx="4910359" cy="14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7018288" y="4380993"/>
            <a:ext cx="4910360" cy="14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7" name="图表 156"/>
          <p:cNvGraphicFramePr/>
          <p:nvPr/>
        </p:nvGraphicFramePr>
        <p:xfrm>
          <a:off x="7331845" y="1014996"/>
          <a:ext cx="4248472" cy="13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6" name="组合 175"/>
          <p:cNvGrpSpPr/>
          <p:nvPr/>
        </p:nvGrpSpPr>
        <p:grpSpPr>
          <a:xfrm>
            <a:off x="6239406" y="4509120"/>
            <a:ext cx="1937865" cy="1365267"/>
            <a:chOff x="6246367" y="1140208"/>
            <a:chExt cx="1937865" cy="1365267"/>
          </a:xfrm>
        </p:grpSpPr>
        <p:grpSp>
          <p:nvGrpSpPr>
            <p:cNvPr id="177" name="组合 176"/>
            <p:cNvGrpSpPr/>
            <p:nvPr/>
          </p:nvGrpSpPr>
          <p:grpSpPr>
            <a:xfrm>
              <a:off x="6246367" y="1140208"/>
              <a:ext cx="1937865" cy="1365267"/>
              <a:chOff x="4830279" y="1036455"/>
              <a:chExt cx="8729058" cy="6149805"/>
            </a:xfrm>
          </p:grpSpPr>
          <p:sp>
            <p:nvSpPr>
              <p:cNvPr id="180" name="任意多边形 179"/>
              <p:cNvSpPr/>
              <p:nvPr/>
            </p:nvSpPr>
            <p:spPr>
              <a:xfrm rot="17474072">
                <a:off x="6890770" y="517693"/>
                <a:ext cx="4751869" cy="8585265"/>
              </a:xfrm>
              <a:custGeom>
                <a:avLst/>
                <a:gdLst>
                  <a:gd name="connsiteX0" fmla="*/ 4751869 w 4751869"/>
                  <a:gd name="connsiteY0" fmla="*/ 0 h 8585265"/>
                  <a:gd name="connsiteX1" fmla="*/ 4751869 w 4751869"/>
                  <a:gd name="connsiteY1" fmla="*/ 6420110 h 8585265"/>
                  <a:gd name="connsiteX2" fmla="*/ 0 w 4751869"/>
                  <a:gd name="connsiteY2" fmla="*/ 8585265 h 8585265"/>
                  <a:gd name="connsiteX3" fmla="*/ 0 w 4751869"/>
                  <a:gd name="connsiteY3" fmla="*/ 1827812 h 8585265"/>
                  <a:gd name="connsiteX4" fmla="*/ 4703970 w 4751869"/>
                  <a:gd name="connsiteY4" fmla="*/ 0 h 858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1869" h="8585265">
                    <a:moveTo>
                      <a:pt x="4751869" y="0"/>
                    </a:moveTo>
                    <a:lnTo>
                      <a:pt x="4751869" y="6420110"/>
                    </a:lnTo>
                    <a:lnTo>
                      <a:pt x="0" y="8585265"/>
                    </a:lnTo>
                    <a:lnTo>
                      <a:pt x="0" y="1827812"/>
                    </a:lnTo>
                    <a:lnTo>
                      <a:pt x="4703970" y="0"/>
                    </a:lnTo>
                    <a:close/>
                  </a:path>
                </a:pathLst>
              </a:custGeom>
              <a:gradFill>
                <a:gsLst>
                  <a:gs pos="80000">
                    <a:schemeClr val="bg1">
                      <a:lumMod val="95000"/>
                      <a:alpha val="0"/>
                    </a:schemeClr>
                  </a:gs>
                  <a:gs pos="0">
                    <a:schemeClr val="bg2">
                      <a:lumMod val="25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六边形 180"/>
              <p:cNvSpPr/>
              <p:nvPr/>
            </p:nvSpPr>
            <p:spPr>
              <a:xfrm rot="16200000">
                <a:off x="3289566" y="2577168"/>
                <a:ext cx="5612868" cy="2531441"/>
              </a:xfrm>
              <a:prstGeom prst="hexagon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outerShdw blurRad="254000" dist="1143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8" name="文本框 177"/>
            <p:cNvSpPr txBox="1"/>
            <p:nvPr/>
          </p:nvSpPr>
          <p:spPr>
            <a:xfrm>
              <a:off x="6338042" y="1522179"/>
              <a:ext cx="400110" cy="823996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周边人群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9" name="Freeform 19"/>
            <p:cNvSpPr>
              <a:spLocks noEditPoints="1"/>
            </p:cNvSpPr>
            <p:nvPr/>
          </p:nvSpPr>
          <p:spPr bwMode="auto">
            <a:xfrm>
              <a:off x="6438397" y="1222902"/>
              <a:ext cx="174787" cy="269805"/>
            </a:xfrm>
            <a:custGeom>
              <a:avLst/>
              <a:gdLst/>
              <a:ahLst/>
              <a:cxnLst>
                <a:cxn ang="0">
                  <a:pos x="1392" y="1"/>
                </a:cxn>
                <a:cxn ang="0">
                  <a:pos x="1423" y="8"/>
                </a:cxn>
                <a:cxn ang="0">
                  <a:pos x="1447" y="24"/>
                </a:cxn>
                <a:cxn ang="0">
                  <a:pos x="1470" y="56"/>
                </a:cxn>
                <a:cxn ang="0">
                  <a:pos x="1485" y="117"/>
                </a:cxn>
                <a:cxn ang="0">
                  <a:pos x="1488" y="2107"/>
                </a:cxn>
                <a:cxn ang="0">
                  <a:pos x="1475" y="2205"/>
                </a:cxn>
                <a:cxn ang="0">
                  <a:pos x="1452" y="2259"/>
                </a:cxn>
                <a:cxn ang="0">
                  <a:pos x="1429" y="2281"/>
                </a:cxn>
                <a:cxn ang="0">
                  <a:pos x="1400" y="2294"/>
                </a:cxn>
                <a:cxn ang="0">
                  <a:pos x="1188" y="2297"/>
                </a:cxn>
                <a:cxn ang="0">
                  <a:pos x="812" y="2297"/>
                </a:cxn>
                <a:cxn ang="0">
                  <a:pos x="730" y="2297"/>
                </a:cxn>
                <a:cxn ang="0">
                  <a:pos x="549" y="2297"/>
                </a:cxn>
                <a:cxn ang="0">
                  <a:pos x="105" y="2297"/>
                </a:cxn>
                <a:cxn ang="0">
                  <a:pos x="73" y="2289"/>
                </a:cxn>
                <a:cxn ang="0">
                  <a:pos x="47" y="2270"/>
                </a:cxn>
                <a:cxn ang="0">
                  <a:pos x="24" y="2238"/>
                </a:cxn>
                <a:cxn ang="0">
                  <a:pos x="5" y="2167"/>
                </a:cxn>
                <a:cxn ang="0">
                  <a:pos x="0" y="192"/>
                </a:cxn>
                <a:cxn ang="0">
                  <a:pos x="8" y="84"/>
                </a:cxn>
                <a:cxn ang="0">
                  <a:pos x="33" y="33"/>
                </a:cxn>
                <a:cxn ang="0">
                  <a:pos x="52" y="15"/>
                </a:cxn>
                <a:cxn ang="0">
                  <a:pos x="80" y="4"/>
                </a:cxn>
                <a:cxn ang="0">
                  <a:pos x="115" y="0"/>
                </a:cxn>
                <a:cxn ang="0">
                  <a:pos x="762" y="2145"/>
                </a:cxn>
                <a:cxn ang="0">
                  <a:pos x="782" y="2156"/>
                </a:cxn>
                <a:cxn ang="0">
                  <a:pos x="798" y="2174"/>
                </a:cxn>
                <a:cxn ang="0">
                  <a:pos x="805" y="2196"/>
                </a:cxn>
                <a:cxn ang="0">
                  <a:pos x="802" y="2221"/>
                </a:cxn>
                <a:cxn ang="0">
                  <a:pos x="790" y="2242"/>
                </a:cxn>
                <a:cxn ang="0">
                  <a:pos x="773" y="2256"/>
                </a:cxn>
                <a:cxn ang="0">
                  <a:pos x="750" y="2263"/>
                </a:cxn>
                <a:cxn ang="0">
                  <a:pos x="726" y="2261"/>
                </a:cxn>
                <a:cxn ang="0">
                  <a:pos x="705" y="2250"/>
                </a:cxn>
                <a:cxn ang="0">
                  <a:pos x="691" y="2231"/>
                </a:cxn>
                <a:cxn ang="0">
                  <a:pos x="684" y="2209"/>
                </a:cxn>
                <a:cxn ang="0">
                  <a:pos x="686" y="2185"/>
                </a:cxn>
                <a:cxn ang="0">
                  <a:pos x="697" y="2165"/>
                </a:cxn>
                <a:cxn ang="0">
                  <a:pos x="715" y="2149"/>
                </a:cxn>
                <a:cxn ang="0">
                  <a:pos x="738" y="2143"/>
                </a:cxn>
                <a:cxn ang="0">
                  <a:pos x="1361" y="2056"/>
                </a:cxn>
                <a:cxn ang="0">
                  <a:pos x="274" y="2001"/>
                </a:cxn>
                <a:cxn ang="0">
                  <a:pos x="115" y="150"/>
                </a:cxn>
                <a:cxn ang="0">
                  <a:pos x="1396" y="157"/>
                </a:cxn>
                <a:cxn ang="0">
                  <a:pos x="1415" y="183"/>
                </a:cxn>
                <a:cxn ang="0">
                  <a:pos x="1412" y="2084"/>
                </a:cxn>
                <a:cxn ang="0">
                  <a:pos x="1389" y="2106"/>
                </a:cxn>
                <a:cxn ang="0">
                  <a:pos x="1045" y="2109"/>
                </a:cxn>
                <a:cxn ang="0">
                  <a:pos x="779" y="2109"/>
                </a:cxn>
                <a:cxn ang="0">
                  <a:pos x="709" y="2109"/>
                </a:cxn>
                <a:cxn ang="0">
                  <a:pos x="443" y="2109"/>
                </a:cxn>
                <a:cxn ang="0">
                  <a:pos x="98" y="2106"/>
                </a:cxn>
                <a:cxn ang="0">
                  <a:pos x="76" y="2084"/>
                </a:cxn>
                <a:cxn ang="0">
                  <a:pos x="74" y="183"/>
                </a:cxn>
                <a:cxn ang="0">
                  <a:pos x="91" y="157"/>
                </a:cxn>
              </a:cxnLst>
              <a:rect l="0" t="0" r="r" b="b"/>
              <a:pathLst>
                <a:path w="1488" h="2297">
                  <a:moveTo>
                    <a:pt x="115" y="0"/>
                  </a:moveTo>
                  <a:lnTo>
                    <a:pt x="1373" y="0"/>
                  </a:lnTo>
                  <a:lnTo>
                    <a:pt x="1383" y="0"/>
                  </a:lnTo>
                  <a:lnTo>
                    <a:pt x="1392" y="1"/>
                  </a:lnTo>
                  <a:lnTo>
                    <a:pt x="1400" y="2"/>
                  </a:lnTo>
                  <a:lnTo>
                    <a:pt x="1409" y="4"/>
                  </a:lnTo>
                  <a:lnTo>
                    <a:pt x="1416" y="6"/>
                  </a:lnTo>
                  <a:lnTo>
                    <a:pt x="1423" y="8"/>
                  </a:lnTo>
                  <a:lnTo>
                    <a:pt x="1429" y="11"/>
                  </a:lnTo>
                  <a:lnTo>
                    <a:pt x="1435" y="15"/>
                  </a:lnTo>
                  <a:lnTo>
                    <a:pt x="1441" y="18"/>
                  </a:lnTo>
                  <a:lnTo>
                    <a:pt x="1447" y="24"/>
                  </a:lnTo>
                  <a:lnTo>
                    <a:pt x="1452" y="28"/>
                  </a:lnTo>
                  <a:lnTo>
                    <a:pt x="1456" y="33"/>
                  </a:lnTo>
                  <a:lnTo>
                    <a:pt x="1464" y="44"/>
                  </a:lnTo>
                  <a:lnTo>
                    <a:pt x="1470" y="56"/>
                  </a:lnTo>
                  <a:lnTo>
                    <a:pt x="1475" y="70"/>
                  </a:lnTo>
                  <a:lnTo>
                    <a:pt x="1479" y="84"/>
                  </a:lnTo>
                  <a:lnTo>
                    <a:pt x="1483" y="101"/>
                  </a:lnTo>
                  <a:lnTo>
                    <a:pt x="1485" y="117"/>
                  </a:lnTo>
                  <a:lnTo>
                    <a:pt x="1488" y="153"/>
                  </a:lnTo>
                  <a:lnTo>
                    <a:pt x="1488" y="192"/>
                  </a:lnTo>
                  <a:lnTo>
                    <a:pt x="1488" y="2067"/>
                  </a:lnTo>
                  <a:lnTo>
                    <a:pt x="1488" y="2107"/>
                  </a:lnTo>
                  <a:lnTo>
                    <a:pt x="1485" y="2147"/>
                  </a:lnTo>
                  <a:lnTo>
                    <a:pt x="1483" y="2167"/>
                  </a:lnTo>
                  <a:lnTo>
                    <a:pt x="1479" y="2186"/>
                  </a:lnTo>
                  <a:lnTo>
                    <a:pt x="1475" y="2205"/>
                  </a:lnTo>
                  <a:lnTo>
                    <a:pt x="1470" y="2221"/>
                  </a:lnTo>
                  <a:lnTo>
                    <a:pt x="1464" y="2238"/>
                  </a:lnTo>
                  <a:lnTo>
                    <a:pt x="1456" y="2252"/>
                  </a:lnTo>
                  <a:lnTo>
                    <a:pt x="1452" y="2259"/>
                  </a:lnTo>
                  <a:lnTo>
                    <a:pt x="1447" y="2265"/>
                  </a:lnTo>
                  <a:lnTo>
                    <a:pt x="1441" y="2270"/>
                  </a:lnTo>
                  <a:lnTo>
                    <a:pt x="1435" y="2276"/>
                  </a:lnTo>
                  <a:lnTo>
                    <a:pt x="1429" y="2281"/>
                  </a:lnTo>
                  <a:lnTo>
                    <a:pt x="1423" y="2285"/>
                  </a:lnTo>
                  <a:lnTo>
                    <a:pt x="1416" y="2289"/>
                  </a:lnTo>
                  <a:lnTo>
                    <a:pt x="1409" y="2292"/>
                  </a:lnTo>
                  <a:lnTo>
                    <a:pt x="1400" y="2294"/>
                  </a:lnTo>
                  <a:lnTo>
                    <a:pt x="1392" y="2296"/>
                  </a:lnTo>
                  <a:lnTo>
                    <a:pt x="1383" y="2297"/>
                  </a:lnTo>
                  <a:lnTo>
                    <a:pt x="1373" y="2297"/>
                  </a:lnTo>
                  <a:lnTo>
                    <a:pt x="1188" y="2297"/>
                  </a:lnTo>
                  <a:lnTo>
                    <a:pt x="1045" y="2297"/>
                  </a:lnTo>
                  <a:lnTo>
                    <a:pt x="938" y="2297"/>
                  </a:lnTo>
                  <a:lnTo>
                    <a:pt x="863" y="2297"/>
                  </a:lnTo>
                  <a:lnTo>
                    <a:pt x="812" y="2297"/>
                  </a:lnTo>
                  <a:lnTo>
                    <a:pt x="779" y="2297"/>
                  </a:lnTo>
                  <a:lnTo>
                    <a:pt x="759" y="2297"/>
                  </a:lnTo>
                  <a:lnTo>
                    <a:pt x="744" y="2297"/>
                  </a:lnTo>
                  <a:lnTo>
                    <a:pt x="730" y="2297"/>
                  </a:lnTo>
                  <a:lnTo>
                    <a:pt x="709" y="2297"/>
                  </a:lnTo>
                  <a:lnTo>
                    <a:pt x="676" y="2297"/>
                  </a:lnTo>
                  <a:lnTo>
                    <a:pt x="625" y="2297"/>
                  </a:lnTo>
                  <a:lnTo>
                    <a:pt x="549" y="2297"/>
                  </a:lnTo>
                  <a:lnTo>
                    <a:pt x="443" y="2297"/>
                  </a:lnTo>
                  <a:lnTo>
                    <a:pt x="301" y="2297"/>
                  </a:lnTo>
                  <a:lnTo>
                    <a:pt x="115" y="2297"/>
                  </a:lnTo>
                  <a:lnTo>
                    <a:pt x="105" y="2297"/>
                  </a:lnTo>
                  <a:lnTo>
                    <a:pt x="96" y="2296"/>
                  </a:lnTo>
                  <a:lnTo>
                    <a:pt x="88" y="2294"/>
                  </a:lnTo>
                  <a:lnTo>
                    <a:pt x="80" y="2292"/>
                  </a:lnTo>
                  <a:lnTo>
                    <a:pt x="73" y="2289"/>
                  </a:lnTo>
                  <a:lnTo>
                    <a:pt x="65" y="2285"/>
                  </a:lnTo>
                  <a:lnTo>
                    <a:pt x="58" y="2281"/>
                  </a:lnTo>
                  <a:lnTo>
                    <a:pt x="52" y="2276"/>
                  </a:lnTo>
                  <a:lnTo>
                    <a:pt x="47" y="2270"/>
                  </a:lnTo>
                  <a:lnTo>
                    <a:pt x="42" y="2265"/>
                  </a:lnTo>
                  <a:lnTo>
                    <a:pt x="37" y="2259"/>
                  </a:lnTo>
                  <a:lnTo>
                    <a:pt x="33" y="2252"/>
                  </a:lnTo>
                  <a:lnTo>
                    <a:pt x="24" y="2238"/>
                  </a:lnTo>
                  <a:lnTo>
                    <a:pt x="18" y="2221"/>
                  </a:lnTo>
                  <a:lnTo>
                    <a:pt x="13" y="2205"/>
                  </a:lnTo>
                  <a:lnTo>
                    <a:pt x="8" y="2186"/>
                  </a:lnTo>
                  <a:lnTo>
                    <a:pt x="5" y="2167"/>
                  </a:lnTo>
                  <a:lnTo>
                    <a:pt x="3" y="2147"/>
                  </a:lnTo>
                  <a:lnTo>
                    <a:pt x="1" y="2107"/>
                  </a:lnTo>
                  <a:lnTo>
                    <a:pt x="0" y="2067"/>
                  </a:lnTo>
                  <a:lnTo>
                    <a:pt x="0" y="192"/>
                  </a:lnTo>
                  <a:lnTo>
                    <a:pt x="1" y="153"/>
                  </a:lnTo>
                  <a:lnTo>
                    <a:pt x="3" y="117"/>
                  </a:lnTo>
                  <a:lnTo>
                    <a:pt x="5" y="101"/>
                  </a:lnTo>
                  <a:lnTo>
                    <a:pt x="8" y="84"/>
                  </a:lnTo>
                  <a:lnTo>
                    <a:pt x="13" y="70"/>
                  </a:lnTo>
                  <a:lnTo>
                    <a:pt x="18" y="56"/>
                  </a:lnTo>
                  <a:lnTo>
                    <a:pt x="24" y="44"/>
                  </a:lnTo>
                  <a:lnTo>
                    <a:pt x="33" y="33"/>
                  </a:lnTo>
                  <a:lnTo>
                    <a:pt x="37" y="2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2" y="15"/>
                  </a:lnTo>
                  <a:lnTo>
                    <a:pt x="58" y="11"/>
                  </a:lnTo>
                  <a:lnTo>
                    <a:pt x="65" y="8"/>
                  </a:lnTo>
                  <a:lnTo>
                    <a:pt x="73" y="6"/>
                  </a:lnTo>
                  <a:lnTo>
                    <a:pt x="80" y="4"/>
                  </a:lnTo>
                  <a:lnTo>
                    <a:pt x="88" y="2"/>
                  </a:lnTo>
                  <a:lnTo>
                    <a:pt x="96" y="1"/>
                  </a:lnTo>
                  <a:lnTo>
                    <a:pt x="105" y="0"/>
                  </a:lnTo>
                  <a:lnTo>
                    <a:pt x="115" y="0"/>
                  </a:lnTo>
                  <a:close/>
                  <a:moveTo>
                    <a:pt x="744" y="2142"/>
                  </a:moveTo>
                  <a:lnTo>
                    <a:pt x="750" y="2143"/>
                  </a:lnTo>
                  <a:lnTo>
                    <a:pt x="757" y="2143"/>
                  </a:lnTo>
                  <a:lnTo>
                    <a:pt x="762" y="2145"/>
                  </a:lnTo>
                  <a:lnTo>
                    <a:pt x="768" y="2147"/>
                  </a:lnTo>
                  <a:lnTo>
                    <a:pt x="773" y="2149"/>
                  </a:lnTo>
                  <a:lnTo>
                    <a:pt x="778" y="2152"/>
                  </a:lnTo>
                  <a:lnTo>
                    <a:pt x="782" y="2156"/>
                  </a:lnTo>
                  <a:lnTo>
                    <a:pt x="787" y="2161"/>
                  </a:lnTo>
                  <a:lnTo>
                    <a:pt x="790" y="2165"/>
                  </a:lnTo>
                  <a:lnTo>
                    <a:pt x="795" y="2169"/>
                  </a:lnTo>
                  <a:lnTo>
                    <a:pt x="798" y="2174"/>
                  </a:lnTo>
                  <a:lnTo>
                    <a:pt x="800" y="2179"/>
                  </a:lnTo>
                  <a:lnTo>
                    <a:pt x="802" y="2185"/>
                  </a:lnTo>
                  <a:lnTo>
                    <a:pt x="804" y="2190"/>
                  </a:lnTo>
                  <a:lnTo>
                    <a:pt x="805" y="2196"/>
                  </a:lnTo>
                  <a:lnTo>
                    <a:pt x="805" y="2203"/>
                  </a:lnTo>
                  <a:lnTo>
                    <a:pt x="805" y="2209"/>
                  </a:lnTo>
                  <a:lnTo>
                    <a:pt x="804" y="2215"/>
                  </a:lnTo>
                  <a:lnTo>
                    <a:pt x="802" y="2221"/>
                  </a:lnTo>
                  <a:lnTo>
                    <a:pt x="800" y="2226"/>
                  </a:lnTo>
                  <a:lnTo>
                    <a:pt x="798" y="2231"/>
                  </a:lnTo>
                  <a:lnTo>
                    <a:pt x="795" y="2237"/>
                  </a:lnTo>
                  <a:lnTo>
                    <a:pt x="790" y="2242"/>
                  </a:lnTo>
                  <a:lnTo>
                    <a:pt x="787" y="2246"/>
                  </a:lnTo>
                  <a:lnTo>
                    <a:pt x="782" y="2250"/>
                  </a:lnTo>
                  <a:lnTo>
                    <a:pt x="778" y="2253"/>
                  </a:lnTo>
                  <a:lnTo>
                    <a:pt x="773" y="2256"/>
                  </a:lnTo>
                  <a:lnTo>
                    <a:pt x="768" y="2259"/>
                  </a:lnTo>
                  <a:lnTo>
                    <a:pt x="762" y="2261"/>
                  </a:lnTo>
                  <a:lnTo>
                    <a:pt x="757" y="2262"/>
                  </a:lnTo>
                  <a:lnTo>
                    <a:pt x="750" y="2263"/>
                  </a:lnTo>
                  <a:lnTo>
                    <a:pt x="744" y="2263"/>
                  </a:lnTo>
                  <a:lnTo>
                    <a:pt x="738" y="2263"/>
                  </a:lnTo>
                  <a:lnTo>
                    <a:pt x="732" y="2262"/>
                  </a:lnTo>
                  <a:lnTo>
                    <a:pt x="726" y="2261"/>
                  </a:lnTo>
                  <a:lnTo>
                    <a:pt x="721" y="2259"/>
                  </a:lnTo>
                  <a:lnTo>
                    <a:pt x="715" y="2256"/>
                  </a:lnTo>
                  <a:lnTo>
                    <a:pt x="710" y="2253"/>
                  </a:lnTo>
                  <a:lnTo>
                    <a:pt x="705" y="2250"/>
                  </a:lnTo>
                  <a:lnTo>
                    <a:pt x="701" y="2246"/>
                  </a:lnTo>
                  <a:lnTo>
                    <a:pt x="697" y="2242"/>
                  </a:lnTo>
                  <a:lnTo>
                    <a:pt x="694" y="2237"/>
                  </a:lnTo>
                  <a:lnTo>
                    <a:pt x="691" y="2231"/>
                  </a:lnTo>
                  <a:lnTo>
                    <a:pt x="688" y="2226"/>
                  </a:lnTo>
                  <a:lnTo>
                    <a:pt x="686" y="2221"/>
                  </a:lnTo>
                  <a:lnTo>
                    <a:pt x="685" y="2215"/>
                  </a:lnTo>
                  <a:lnTo>
                    <a:pt x="684" y="2209"/>
                  </a:lnTo>
                  <a:lnTo>
                    <a:pt x="684" y="2203"/>
                  </a:lnTo>
                  <a:lnTo>
                    <a:pt x="684" y="2196"/>
                  </a:lnTo>
                  <a:lnTo>
                    <a:pt x="685" y="2190"/>
                  </a:lnTo>
                  <a:lnTo>
                    <a:pt x="686" y="2185"/>
                  </a:lnTo>
                  <a:lnTo>
                    <a:pt x="688" y="2179"/>
                  </a:lnTo>
                  <a:lnTo>
                    <a:pt x="691" y="2174"/>
                  </a:lnTo>
                  <a:lnTo>
                    <a:pt x="694" y="2169"/>
                  </a:lnTo>
                  <a:lnTo>
                    <a:pt x="697" y="2165"/>
                  </a:lnTo>
                  <a:lnTo>
                    <a:pt x="701" y="2161"/>
                  </a:lnTo>
                  <a:lnTo>
                    <a:pt x="705" y="2156"/>
                  </a:lnTo>
                  <a:lnTo>
                    <a:pt x="710" y="2152"/>
                  </a:lnTo>
                  <a:lnTo>
                    <a:pt x="715" y="2149"/>
                  </a:lnTo>
                  <a:lnTo>
                    <a:pt x="721" y="2147"/>
                  </a:lnTo>
                  <a:lnTo>
                    <a:pt x="726" y="2145"/>
                  </a:lnTo>
                  <a:lnTo>
                    <a:pt x="732" y="2143"/>
                  </a:lnTo>
                  <a:lnTo>
                    <a:pt x="738" y="2143"/>
                  </a:lnTo>
                  <a:lnTo>
                    <a:pt x="744" y="2142"/>
                  </a:lnTo>
                  <a:close/>
                  <a:moveTo>
                    <a:pt x="126" y="203"/>
                  </a:moveTo>
                  <a:lnTo>
                    <a:pt x="1361" y="203"/>
                  </a:lnTo>
                  <a:lnTo>
                    <a:pt x="1361" y="2056"/>
                  </a:lnTo>
                  <a:lnTo>
                    <a:pt x="126" y="2056"/>
                  </a:lnTo>
                  <a:lnTo>
                    <a:pt x="126" y="203"/>
                  </a:lnTo>
                  <a:close/>
                  <a:moveTo>
                    <a:pt x="1257" y="257"/>
                  </a:moveTo>
                  <a:lnTo>
                    <a:pt x="274" y="2001"/>
                  </a:lnTo>
                  <a:lnTo>
                    <a:pt x="180" y="2001"/>
                  </a:lnTo>
                  <a:lnTo>
                    <a:pt x="180" y="257"/>
                  </a:lnTo>
                  <a:lnTo>
                    <a:pt x="1257" y="257"/>
                  </a:lnTo>
                  <a:close/>
                  <a:moveTo>
                    <a:pt x="115" y="150"/>
                  </a:moveTo>
                  <a:lnTo>
                    <a:pt x="1373" y="150"/>
                  </a:lnTo>
                  <a:lnTo>
                    <a:pt x="1382" y="150"/>
                  </a:lnTo>
                  <a:lnTo>
                    <a:pt x="1389" y="153"/>
                  </a:lnTo>
                  <a:lnTo>
                    <a:pt x="1396" y="157"/>
                  </a:lnTo>
                  <a:lnTo>
                    <a:pt x="1402" y="162"/>
                  </a:lnTo>
                  <a:lnTo>
                    <a:pt x="1408" y="168"/>
                  </a:lnTo>
                  <a:lnTo>
                    <a:pt x="1412" y="176"/>
                  </a:lnTo>
                  <a:lnTo>
                    <a:pt x="1415" y="183"/>
                  </a:lnTo>
                  <a:lnTo>
                    <a:pt x="1415" y="192"/>
                  </a:lnTo>
                  <a:lnTo>
                    <a:pt x="1415" y="2067"/>
                  </a:lnTo>
                  <a:lnTo>
                    <a:pt x="1415" y="2075"/>
                  </a:lnTo>
                  <a:lnTo>
                    <a:pt x="1412" y="2084"/>
                  </a:lnTo>
                  <a:lnTo>
                    <a:pt x="1408" y="2091"/>
                  </a:lnTo>
                  <a:lnTo>
                    <a:pt x="1402" y="2097"/>
                  </a:lnTo>
                  <a:lnTo>
                    <a:pt x="1396" y="2102"/>
                  </a:lnTo>
                  <a:lnTo>
                    <a:pt x="1389" y="2106"/>
                  </a:lnTo>
                  <a:lnTo>
                    <a:pt x="1382" y="2108"/>
                  </a:lnTo>
                  <a:lnTo>
                    <a:pt x="1373" y="2109"/>
                  </a:lnTo>
                  <a:lnTo>
                    <a:pt x="1188" y="2109"/>
                  </a:lnTo>
                  <a:lnTo>
                    <a:pt x="1045" y="2109"/>
                  </a:lnTo>
                  <a:lnTo>
                    <a:pt x="939" y="2109"/>
                  </a:lnTo>
                  <a:lnTo>
                    <a:pt x="863" y="2109"/>
                  </a:lnTo>
                  <a:lnTo>
                    <a:pt x="812" y="2109"/>
                  </a:lnTo>
                  <a:lnTo>
                    <a:pt x="779" y="2109"/>
                  </a:lnTo>
                  <a:lnTo>
                    <a:pt x="759" y="2109"/>
                  </a:lnTo>
                  <a:lnTo>
                    <a:pt x="744" y="2109"/>
                  </a:lnTo>
                  <a:lnTo>
                    <a:pt x="730" y="2109"/>
                  </a:lnTo>
                  <a:lnTo>
                    <a:pt x="709" y="2109"/>
                  </a:lnTo>
                  <a:lnTo>
                    <a:pt x="676" y="2109"/>
                  </a:lnTo>
                  <a:lnTo>
                    <a:pt x="625" y="2109"/>
                  </a:lnTo>
                  <a:lnTo>
                    <a:pt x="549" y="2109"/>
                  </a:lnTo>
                  <a:lnTo>
                    <a:pt x="443" y="2109"/>
                  </a:lnTo>
                  <a:lnTo>
                    <a:pt x="301" y="2109"/>
                  </a:lnTo>
                  <a:lnTo>
                    <a:pt x="115" y="2109"/>
                  </a:lnTo>
                  <a:lnTo>
                    <a:pt x="107" y="2108"/>
                  </a:lnTo>
                  <a:lnTo>
                    <a:pt x="98" y="2106"/>
                  </a:lnTo>
                  <a:lnTo>
                    <a:pt x="91" y="2102"/>
                  </a:lnTo>
                  <a:lnTo>
                    <a:pt x="85" y="2097"/>
                  </a:lnTo>
                  <a:lnTo>
                    <a:pt x="80" y="2091"/>
                  </a:lnTo>
                  <a:lnTo>
                    <a:pt x="76" y="2084"/>
                  </a:lnTo>
                  <a:lnTo>
                    <a:pt x="74" y="2075"/>
                  </a:lnTo>
                  <a:lnTo>
                    <a:pt x="73" y="2067"/>
                  </a:lnTo>
                  <a:lnTo>
                    <a:pt x="73" y="192"/>
                  </a:lnTo>
                  <a:lnTo>
                    <a:pt x="74" y="183"/>
                  </a:lnTo>
                  <a:lnTo>
                    <a:pt x="76" y="176"/>
                  </a:lnTo>
                  <a:lnTo>
                    <a:pt x="80" y="168"/>
                  </a:lnTo>
                  <a:lnTo>
                    <a:pt x="85" y="162"/>
                  </a:lnTo>
                  <a:lnTo>
                    <a:pt x="91" y="157"/>
                  </a:lnTo>
                  <a:lnTo>
                    <a:pt x="98" y="153"/>
                  </a:lnTo>
                  <a:lnTo>
                    <a:pt x="107" y="150"/>
                  </a:lnTo>
                  <a:lnTo>
                    <a:pt x="115" y="1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6239406" y="2812700"/>
            <a:ext cx="1937865" cy="1365267"/>
            <a:chOff x="6246367" y="1140208"/>
            <a:chExt cx="1937865" cy="1365267"/>
          </a:xfrm>
        </p:grpSpPr>
        <p:grpSp>
          <p:nvGrpSpPr>
            <p:cNvPr id="183" name="组合 182"/>
            <p:cNvGrpSpPr/>
            <p:nvPr/>
          </p:nvGrpSpPr>
          <p:grpSpPr>
            <a:xfrm>
              <a:off x="6246367" y="1140208"/>
              <a:ext cx="1937865" cy="1365267"/>
              <a:chOff x="4830279" y="1036455"/>
              <a:chExt cx="8729058" cy="6149805"/>
            </a:xfrm>
          </p:grpSpPr>
          <p:sp>
            <p:nvSpPr>
              <p:cNvPr id="186" name="任意多边形 185"/>
              <p:cNvSpPr/>
              <p:nvPr/>
            </p:nvSpPr>
            <p:spPr>
              <a:xfrm rot="17474072">
                <a:off x="6890770" y="517693"/>
                <a:ext cx="4751869" cy="8585265"/>
              </a:xfrm>
              <a:custGeom>
                <a:avLst/>
                <a:gdLst>
                  <a:gd name="connsiteX0" fmla="*/ 4751869 w 4751869"/>
                  <a:gd name="connsiteY0" fmla="*/ 0 h 8585265"/>
                  <a:gd name="connsiteX1" fmla="*/ 4751869 w 4751869"/>
                  <a:gd name="connsiteY1" fmla="*/ 6420110 h 8585265"/>
                  <a:gd name="connsiteX2" fmla="*/ 0 w 4751869"/>
                  <a:gd name="connsiteY2" fmla="*/ 8585265 h 8585265"/>
                  <a:gd name="connsiteX3" fmla="*/ 0 w 4751869"/>
                  <a:gd name="connsiteY3" fmla="*/ 1827812 h 8585265"/>
                  <a:gd name="connsiteX4" fmla="*/ 4703970 w 4751869"/>
                  <a:gd name="connsiteY4" fmla="*/ 0 h 858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1869" h="8585265">
                    <a:moveTo>
                      <a:pt x="4751869" y="0"/>
                    </a:moveTo>
                    <a:lnTo>
                      <a:pt x="4751869" y="6420110"/>
                    </a:lnTo>
                    <a:lnTo>
                      <a:pt x="0" y="8585265"/>
                    </a:lnTo>
                    <a:lnTo>
                      <a:pt x="0" y="1827812"/>
                    </a:lnTo>
                    <a:lnTo>
                      <a:pt x="4703970" y="0"/>
                    </a:lnTo>
                    <a:close/>
                  </a:path>
                </a:pathLst>
              </a:custGeom>
              <a:gradFill>
                <a:gsLst>
                  <a:gs pos="80000">
                    <a:schemeClr val="bg1">
                      <a:lumMod val="95000"/>
                      <a:alpha val="0"/>
                    </a:schemeClr>
                  </a:gs>
                  <a:gs pos="0">
                    <a:schemeClr val="bg2">
                      <a:lumMod val="25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六边形 186"/>
              <p:cNvSpPr/>
              <p:nvPr/>
            </p:nvSpPr>
            <p:spPr>
              <a:xfrm rot="16200000">
                <a:off x="3289566" y="2577168"/>
                <a:ext cx="5612868" cy="2531441"/>
              </a:xfrm>
              <a:prstGeom prst="hexagon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outerShdw blurRad="254000" dist="1143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4" name="文本框 183"/>
            <p:cNvSpPr txBox="1"/>
            <p:nvPr/>
          </p:nvSpPr>
          <p:spPr>
            <a:xfrm>
              <a:off x="6338042" y="1522179"/>
              <a:ext cx="400110" cy="823996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5" name="Freeform 19"/>
            <p:cNvSpPr>
              <a:spLocks noEditPoints="1"/>
            </p:cNvSpPr>
            <p:nvPr/>
          </p:nvSpPr>
          <p:spPr bwMode="auto">
            <a:xfrm>
              <a:off x="6438397" y="1222902"/>
              <a:ext cx="174787" cy="269805"/>
            </a:xfrm>
            <a:custGeom>
              <a:avLst/>
              <a:gdLst/>
              <a:ahLst/>
              <a:cxnLst>
                <a:cxn ang="0">
                  <a:pos x="1392" y="1"/>
                </a:cxn>
                <a:cxn ang="0">
                  <a:pos x="1423" y="8"/>
                </a:cxn>
                <a:cxn ang="0">
                  <a:pos x="1447" y="24"/>
                </a:cxn>
                <a:cxn ang="0">
                  <a:pos x="1470" y="56"/>
                </a:cxn>
                <a:cxn ang="0">
                  <a:pos x="1485" y="117"/>
                </a:cxn>
                <a:cxn ang="0">
                  <a:pos x="1488" y="2107"/>
                </a:cxn>
                <a:cxn ang="0">
                  <a:pos x="1475" y="2205"/>
                </a:cxn>
                <a:cxn ang="0">
                  <a:pos x="1452" y="2259"/>
                </a:cxn>
                <a:cxn ang="0">
                  <a:pos x="1429" y="2281"/>
                </a:cxn>
                <a:cxn ang="0">
                  <a:pos x="1400" y="2294"/>
                </a:cxn>
                <a:cxn ang="0">
                  <a:pos x="1188" y="2297"/>
                </a:cxn>
                <a:cxn ang="0">
                  <a:pos x="812" y="2297"/>
                </a:cxn>
                <a:cxn ang="0">
                  <a:pos x="730" y="2297"/>
                </a:cxn>
                <a:cxn ang="0">
                  <a:pos x="549" y="2297"/>
                </a:cxn>
                <a:cxn ang="0">
                  <a:pos x="105" y="2297"/>
                </a:cxn>
                <a:cxn ang="0">
                  <a:pos x="73" y="2289"/>
                </a:cxn>
                <a:cxn ang="0">
                  <a:pos x="47" y="2270"/>
                </a:cxn>
                <a:cxn ang="0">
                  <a:pos x="24" y="2238"/>
                </a:cxn>
                <a:cxn ang="0">
                  <a:pos x="5" y="2167"/>
                </a:cxn>
                <a:cxn ang="0">
                  <a:pos x="0" y="192"/>
                </a:cxn>
                <a:cxn ang="0">
                  <a:pos x="8" y="84"/>
                </a:cxn>
                <a:cxn ang="0">
                  <a:pos x="33" y="33"/>
                </a:cxn>
                <a:cxn ang="0">
                  <a:pos x="52" y="15"/>
                </a:cxn>
                <a:cxn ang="0">
                  <a:pos x="80" y="4"/>
                </a:cxn>
                <a:cxn ang="0">
                  <a:pos x="115" y="0"/>
                </a:cxn>
                <a:cxn ang="0">
                  <a:pos x="762" y="2145"/>
                </a:cxn>
                <a:cxn ang="0">
                  <a:pos x="782" y="2156"/>
                </a:cxn>
                <a:cxn ang="0">
                  <a:pos x="798" y="2174"/>
                </a:cxn>
                <a:cxn ang="0">
                  <a:pos x="805" y="2196"/>
                </a:cxn>
                <a:cxn ang="0">
                  <a:pos x="802" y="2221"/>
                </a:cxn>
                <a:cxn ang="0">
                  <a:pos x="790" y="2242"/>
                </a:cxn>
                <a:cxn ang="0">
                  <a:pos x="773" y="2256"/>
                </a:cxn>
                <a:cxn ang="0">
                  <a:pos x="750" y="2263"/>
                </a:cxn>
                <a:cxn ang="0">
                  <a:pos x="726" y="2261"/>
                </a:cxn>
                <a:cxn ang="0">
                  <a:pos x="705" y="2250"/>
                </a:cxn>
                <a:cxn ang="0">
                  <a:pos x="691" y="2231"/>
                </a:cxn>
                <a:cxn ang="0">
                  <a:pos x="684" y="2209"/>
                </a:cxn>
                <a:cxn ang="0">
                  <a:pos x="686" y="2185"/>
                </a:cxn>
                <a:cxn ang="0">
                  <a:pos x="697" y="2165"/>
                </a:cxn>
                <a:cxn ang="0">
                  <a:pos x="715" y="2149"/>
                </a:cxn>
                <a:cxn ang="0">
                  <a:pos x="738" y="2143"/>
                </a:cxn>
                <a:cxn ang="0">
                  <a:pos x="1361" y="2056"/>
                </a:cxn>
                <a:cxn ang="0">
                  <a:pos x="274" y="2001"/>
                </a:cxn>
                <a:cxn ang="0">
                  <a:pos x="115" y="150"/>
                </a:cxn>
                <a:cxn ang="0">
                  <a:pos x="1396" y="157"/>
                </a:cxn>
                <a:cxn ang="0">
                  <a:pos x="1415" y="183"/>
                </a:cxn>
                <a:cxn ang="0">
                  <a:pos x="1412" y="2084"/>
                </a:cxn>
                <a:cxn ang="0">
                  <a:pos x="1389" y="2106"/>
                </a:cxn>
                <a:cxn ang="0">
                  <a:pos x="1045" y="2109"/>
                </a:cxn>
                <a:cxn ang="0">
                  <a:pos x="779" y="2109"/>
                </a:cxn>
                <a:cxn ang="0">
                  <a:pos x="709" y="2109"/>
                </a:cxn>
                <a:cxn ang="0">
                  <a:pos x="443" y="2109"/>
                </a:cxn>
                <a:cxn ang="0">
                  <a:pos x="98" y="2106"/>
                </a:cxn>
                <a:cxn ang="0">
                  <a:pos x="76" y="2084"/>
                </a:cxn>
                <a:cxn ang="0">
                  <a:pos x="74" y="183"/>
                </a:cxn>
                <a:cxn ang="0">
                  <a:pos x="91" y="157"/>
                </a:cxn>
              </a:cxnLst>
              <a:rect l="0" t="0" r="r" b="b"/>
              <a:pathLst>
                <a:path w="1488" h="2297">
                  <a:moveTo>
                    <a:pt x="115" y="0"/>
                  </a:moveTo>
                  <a:lnTo>
                    <a:pt x="1373" y="0"/>
                  </a:lnTo>
                  <a:lnTo>
                    <a:pt x="1383" y="0"/>
                  </a:lnTo>
                  <a:lnTo>
                    <a:pt x="1392" y="1"/>
                  </a:lnTo>
                  <a:lnTo>
                    <a:pt x="1400" y="2"/>
                  </a:lnTo>
                  <a:lnTo>
                    <a:pt x="1409" y="4"/>
                  </a:lnTo>
                  <a:lnTo>
                    <a:pt x="1416" y="6"/>
                  </a:lnTo>
                  <a:lnTo>
                    <a:pt x="1423" y="8"/>
                  </a:lnTo>
                  <a:lnTo>
                    <a:pt x="1429" y="11"/>
                  </a:lnTo>
                  <a:lnTo>
                    <a:pt x="1435" y="15"/>
                  </a:lnTo>
                  <a:lnTo>
                    <a:pt x="1441" y="18"/>
                  </a:lnTo>
                  <a:lnTo>
                    <a:pt x="1447" y="24"/>
                  </a:lnTo>
                  <a:lnTo>
                    <a:pt x="1452" y="28"/>
                  </a:lnTo>
                  <a:lnTo>
                    <a:pt x="1456" y="33"/>
                  </a:lnTo>
                  <a:lnTo>
                    <a:pt x="1464" y="44"/>
                  </a:lnTo>
                  <a:lnTo>
                    <a:pt x="1470" y="56"/>
                  </a:lnTo>
                  <a:lnTo>
                    <a:pt x="1475" y="70"/>
                  </a:lnTo>
                  <a:lnTo>
                    <a:pt x="1479" y="84"/>
                  </a:lnTo>
                  <a:lnTo>
                    <a:pt x="1483" y="101"/>
                  </a:lnTo>
                  <a:lnTo>
                    <a:pt x="1485" y="117"/>
                  </a:lnTo>
                  <a:lnTo>
                    <a:pt x="1488" y="153"/>
                  </a:lnTo>
                  <a:lnTo>
                    <a:pt x="1488" y="192"/>
                  </a:lnTo>
                  <a:lnTo>
                    <a:pt x="1488" y="2067"/>
                  </a:lnTo>
                  <a:lnTo>
                    <a:pt x="1488" y="2107"/>
                  </a:lnTo>
                  <a:lnTo>
                    <a:pt x="1485" y="2147"/>
                  </a:lnTo>
                  <a:lnTo>
                    <a:pt x="1483" y="2167"/>
                  </a:lnTo>
                  <a:lnTo>
                    <a:pt x="1479" y="2186"/>
                  </a:lnTo>
                  <a:lnTo>
                    <a:pt x="1475" y="2205"/>
                  </a:lnTo>
                  <a:lnTo>
                    <a:pt x="1470" y="2221"/>
                  </a:lnTo>
                  <a:lnTo>
                    <a:pt x="1464" y="2238"/>
                  </a:lnTo>
                  <a:lnTo>
                    <a:pt x="1456" y="2252"/>
                  </a:lnTo>
                  <a:lnTo>
                    <a:pt x="1452" y="2259"/>
                  </a:lnTo>
                  <a:lnTo>
                    <a:pt x="1447" y="2265"/>
                  </a:lnTo>
                  <a:lnTo>
                    <a:pt x="1441" y="2270"/>
                  </a:lnTo>
                  <a:lnTo>
                    <a:pt x="1435" y="2276"/>
                  </a:lnTo>
                  <a:lnTo>
                    <a:pt x="1429" y="2281"/>
                  </a:lnTo>
                  <a:lnTo>
                    <a:pt x="1423" y="2285"/>
                  </a:lnTo>
                  <a:lnTo>
                    <a:pt x="1416" y="2289"/>
                  </a:lnTo>
                  <a:lnTo>
                    <a:pt x="1409" y="2292"/>
                  </a:lnTo>
                  <a:lnTo>
                    <a:pt x="1400" y="2294"/>
                  </a:lnTo>
                  <a:lnTo>
                    <a:pt x="1392" y="2296"/>
                  </a:lnTo>
                  <a:lnTo>
                    <a:pt x="1383" y="2297"/>
                  </a:lnTo>
                  <a:lnTo>
                    <a:pt x="1373" y="2297"/>
                  </a:lnTo>
                  <a:lnTo>
                    <a:pt x="1188" y="2297"/>
                  </a:lnTo>
                  <a:lnTo>
                    <a:pt x="1045" y="2297"/>
                  </a:lnTo>
                  <a:lnTo>
                    <a:pt x="938" y="2297"/>
                  </a:lnTo>
                  <a:lnTo>
                    <a:pt x="863" y="2297"/>
                  </a:lnTo>
                  <a:lnTo>
                    <a:pt x="812" y="2297"/>
                  </a:lnTo>
                  <a:lnTo>
                    <a:pt x="779" y="2297"/>
                  </a:lnTo>
                  <a:lnTo>
                    <a:pt x="759" y="2297"/>
                  </a:lnTo>
                  <a:lnTo>
                    <a:pt x="744" y="2297"/>
                  </a:lnTo>
                  <a:lnTo>
                    <a:pt x="730" y="2297"/>
                  </a:lnTo>
                  <a:lnTo>
                    <a:pt x="709" y="2297"/>
                  </a:lnTo>
                  <a:lnTo>
                    <a:pt x="676" y="2297"/>
                  </a:lnTo>
                  <a:lnTo>
                    <a:pt x="625" y="2297"/>
                  </a:lnTo>
                  <a:lnTo>
                    <a:pt x="549" y="2297"/>
                  </a:lnTo>
                  <a:lnTo>
                    <a:pt x="443" y="2297"/>
                  </a:lnTo>
                  <a:lnTo>
                    <a:pt x="301" y="2297"/>
                  </a:lnTo>
                  <a:lnTo>
                    <a:pt x="115" y="2297"/>
                  </a:lnTo>
                  <a:lnTo>
                    <a:pt x="105" y="2297"/>
                  </a:lnTo>
                  <a:lnTo>
                    <a:pt x="96" y="2296"/>
                  </a:lnTo>
                  <a:lnTo>
                    <a:pt x="88" y="2294"/>
                  </a:lnTo>
                  <a:lnTo>
                    <a:pt x="80" y="2292"/>
                  </a:lnTo>
                  <a:lnTo>
                    <a:pt x="73" y="2289"/>
                  </a:lnTo>
                  <a:lnTo>
                    <a:pt x="65" y="2285"/>
                  </a:lnTo>
                  <a:lnTo>
                    <a:pt x="58" y="2281"/>
                  </a:lnTo>
                  <a:lnTo>
                    <a:pt x="52" y="2276"/>
                  </a:lnTo>
                  <a:lnTo>
                    <a:pt x="47" y="2270"/>
                  </a:lnTo>
                  <a:lnTo>
                    <a:pt x="42" y="2265"/>
                  </a:lnTo>
                  <a:lnTo>
                    <a:pt x="37" y="2259"/>
                  </a:lnTo>
                  <a:lnTo>
                    <a:pt x="33" y="2252"/>
                  </a:lnTo>
                  <a:lnTo>
                    <a:pt x="24" y="2238"/>
                  </a:lnTo>
                  <a:lnTo>
                    <a:pt x="18" y="2221"/>
                  </a:lnTo>
                  <a:lnTo>
                    <a:pt x="13" y="2205"/>
                  </a:lnTo>
                  <a:lnTo>
                    <a:pt x="8" y="2186"/>
                  </a:lnTo>
                  <a:lnTo>
                    <a:pt x="5" y="2167"/>
                  </a:lnTo>
                  <a:lnTo>
                    <a:pt x="3" y="2147"/>
                  </a:lnTo>
                  <a:lnTo>
                    <a:pt x="1" y="2107"/>
                  </a:lnTo>
                  <a:lnTo>
                    <a:pt x="0" y="2067"/>
                  </a:lnTo>
                  <a:lnTo>
                    <a:pt x="0" y="192"/>
                  </a:lnTo>
                  <a:lnTo>
                    <a:pt x="1" y="153"/>
                  </a:lnTo>
                  <a:lnTo>
                    <a:pt x="3" y="117"/>
                  </a:lnTo>
                  <a:lnTo>
                    <a:pt x="5" y="101"/>
                  </a:lnTo>
                  <a:lnTo>
                    <a:pt x="8" y="84"/>
                  </a:lnTo>
                  <a:lnTo>
                    <a:pt x="13" y="70"/>
                  </a:lnTo>
                  <a:lnTo>
                    <a:pt x="18" y="56"/>
                  </a:lnTo>
                  <a:lnTo>
                    <a:pt x="24" y="44"/>
                  </a:lnTo>
                  <a:lnTo>
                    <a:pt x="33" y="33"/>
                  </a:lnTo>
                  <a:lnTo>
                    <a:pt x="37" y="2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2" y="15"/>
                  </a:lnTo>
                  <a:lnTo>
                    <a:pt x="58" y="11"/>
                  </a:lnTo>
                  <a:lnTo>
                    <a:pt x="65" y="8"/>
                  </a:lnTo>
                  <a:lnTo>
                    <a:pt x="73" y="6"/>
                  </a:lnTo>
                  <a:lnTo>
                    <a:pt x="80" y="4"/>
                  </a:lnTo>
                  <a:lnTo>
                    <a:pt x="88" y="2"/>
                  </a:lnTo>
                  <a:lnTo>
                    <a:pt x="96" y="1"/>
                  </a:lnTo>
                  <a:lnTo>
                    <a:pt x="105" y="0"/>
                  </a:lnTo>
                  <a:lnTo>
                    <a:pt x="115" y="0"/>
                  </a:lnTo>
                  <a:close/>
                  <a:moveTo>
                    <a:pt x="744" y="2142"/>
                  </a:moveTo>
                  <a:lnTo>
                    <a:pt x="750" y="2143"/>
                  </a:lnTo>
                  <a:lnTo>
                    <a:pt x="757" y="2143"/>
                  </a:lnTo>
                  <a:lnTo>
                    <a:pt x="762" y="2145"/>
                  </a:lnTo>
                  <a:lnTo>
                    <a:pt x="768" y="2147"/>
                  </a:lnTo>
                  <a:lnTo>
                    <a:pt x="773" y="2149"/>
                  </a:lnTo>
                  <a:lnTo>
                    <a:pt x="778" y="2152"/>
                  </a:lnTo>
                  <a:lnTo>
                    <a:pt x="782" y="2156"/>
                  </a:lnTo>
                  <a:lnTo>
                    <a:pt x="787" y="2161"/>
                  </a:lnTo>
                  <a:lnTo>
                    <a:pt x="790" y="2165"/>
                  </a:lnTo>
                  <a:lnTo>
                    <a:pt x="795" y="2169"/>
                  </a:lnTo>
                  <a:lnTo>
                    <a:pt x="798" y="2174"/>
                  </a:lnTo>
                  <a:lnTo>
                    <a:pt x="800" y="2179"/>
                  </a:lnTo>
                  <a:lnTo>
                    <a:pt x="802" y="2185"/>
                  </a:lnTo>
                  <a:lnTo>
                    <a:pt x="804" y="2190"/>
                  </a:lnTo>
                  <a:lnTo>
                    <a:pt x="805" y="2196"/>
                  </a:lnTo>
                  <a:lnTo>
                    <a:pt x="805" y="2203"/>
                  </a:lnTo>
                  <a:lnTo>
                    <a:pt x="805" y="2209"/>
                  </a:lnTo>
                  <a:lnTo>
                    <a:pt x="804" y="2215"/>
                  </a:lnTo>
                  <a:lnTo>
                    <a:pt x="802" y="2221"/>
                  </a:lnTo>
                  <a:lnTo>
                    <a:pt x="800" y="2226"/>
                  </a:lnTo>
                  <a:lnTo>
                    <a:pt x="798" y="2231"/>
                  </a:lnTo>
                  <a:lnTo>
                    <a:pt x="795" y="2237"/>
                  </a:lnTo>
                  <a:lnTo>
                    <a:pt x="790" y="2242"/>
                  </a:lnTo>
                  <a:lnTo>
                    <a:pt x="787" y="2246"/>
                  </a:lnTo>
                  <a:lnTo>
                    <a:pt x="782" y="2250"/>
                  </a:lnTo>
                  <a:lnTo>
                    <a:pt x="778" y="2253"/>
                  </a:lnTo>
                  <a:lnTo>
                    <a:pt x="773" y="2256"/>
                  </a:lnTo>
                  <a:lnTo>
                    <a:pt x="768" y="2259"/>
                  </a:lnTo>
                  <a:lnTo>
                    <a:pt x="762" y="2261"/>
                  </a:lnTo>
                  <a:lnTo>
                    <a:pt x="757" y="2262"/>
                  </a:lnTo>
                  <a:lnTo>
                    <a:pt x="750" y="2263"/>
                  </a:lnTo>
                  <a:lnTo>
                    <a:pt x="744" y="2263"/>
                  </a:lnTo>
                  <a:lnTo>
                    <a:pt x="738" y="2263"/>
                  </a:lnTo>
                  <a:lnTo>
                    <a:pt x="732" y="2262"/>
                  </a:lnTo>
                  <a:lnTo>
                    <a:pt x="726" y="2261"/>
                  </a:lnTo>
                  <a:lnTo>
                    <a:pt x="721" y="2259"/>
                  </a:lnTo>
                  <a:lnTo>
                    <a:pt x="715" y="2256"/>
                  </a:lnTo>
                  <a:lnTo>
                    <a:pt x="710" y="2253"/>
                  </a:lnTo>
                  <a:lnTo>
                    <a:pt x="705" y="2250"/>
                  </a:lnTo>
                  <a:lnTo>
                    <a:pt x="701" y="2246"/>
                  </a:lnTo>
                  <a:lnTo>
                    <a:pt x="697" y="2242"/>
                  </a:lnTo>
                  <a:lnTo>
                    <a:pt x="694" y="2237"/>
                  </a:lnTo>
                  <a:lnTo>
                    <a:pt x="691" y="2231"/>
                  </a:lnTo>
                  <a:lnTo>
                    <a:pt x="688" y="2226"/>
                  </a:lnTo>
                  <a:lnTo>
                    <a:pt x="686" y="2221"/>
                  </a:lnTo>
                  <a:lnTo>
                    <a:pt x="685" y="2215"/>
                  </a:lnTo>
                  <a:lnTo>
                    <a:pt x="684" y="2209"/>
                  </a:lnTo>
                  <a:lnTo>
                    <a:pt x="684" y="2203"/>
                  </a:lnTo>
                  <a:lnTo>
                    <a:pt x="684" y="2196"/>
                  </a:lnTo>
                  <a:lnTo>
                    <a:pt x="685" y="2190"/>
                  </a:lnTo>
                  <a:lnTo>
                    <a:pt x="686" y="2185"/>
                  </a:lnTo>
                  <a:lnTo>
                    <a:pt x="688" y="2179"/>
                  </a:lnTo>
                  <a:lnTo>
                    <a:pt x="691" y="2174"/>
                  </a:lnTo>
                  <a:lnTo>
                    <a:pt x="694" y="2169"/>
                  </a:lnTo>
                  <a:lnTo>
                    <a:pt x="697" y="2165"/>
                  </a:lnTo>
                  <a:lnTo>
                    <a:pt x="701" y="2161"/>
                  </a:lnTo>
                  <a:lnTo>
                    <a:pt x="705" y="2156"/>
                  </a:lnTo>
                  <a:lnTo>
                    <a:pt x="710" y="2152"/>
                  </a:lnTo>
                  <a:lnTo>
                    <a:pt x="715" y="2149"/>
                  </a:lnTo>
                  <a:lnTo>
                    <a:pt x="721" y="2147"/>
                  </a:lnTo>
                  <a:lnTo>
                    <a:pt x="726" y="2145"/>
                  </a:lnTo>
                  <a:lnTo>
                    <a:pt x="732" y="2143"/>
                  </a:lnTo>
                  <a:lnTo>
                    <a:pt x="738" y="2143"/>
                  </a:lnTo>
                  <a:lnTo>
                    <a:pt x="744" y="2142"/>
                  </a:lnTo>
                  <a:close/>
                  <a:moveTo>
                    <a:pt x="126" y="203"/>
                  </a:moveTo>
                  <a:lnTo>
                    <a:pt x="1361" y="203"/>
                  </a:lnTo>
                  <a:lnTo>
                    <a:pt x="1361" y="2056"/>
                  </a:lnTo>
                  <a:lnTo>
                    <a:pt x="126" y="2056"/>
                  </a:lnTo>
                  <a:lnTo>
                    <a:pt x="126" y="203"/>
                  </a:lnTo>
                  <a:close/>
                  <a:moveTo>
                    <a:pt x="1257" y="257"/>
                  </a:moveTo>
                  <a:lnTo>
                    <a:pt x="274" y="2001"/>
                  </a:lnTo>
                  <a:lnTo>
                    <a:pt x="180" y="2001"/>
                  </a:lnTo>
                  <a:lnTo>
                    <a:pt x="180" y="257"/>
                  </a:lnTo>
                  <a:lnTo>
                    <a:pt x="1257" y="257"/>
                  </a:lnTo>
                  <a:close/>
                  <a:moveTo>
                    <a:pt x="115" y="150"/>
                  </a:moveTo>
                  <a:lnTo>
                    <a:pt x="1373" y="150"/>
                  </a:lnTo>
                  <a:lnTo>
                    <a:pt x="1382" y="150"/>
                  </a:lnTo>
                  <a:lnTo>
                    <a:pt x="1389" y="153"/>
                  </a:lnTo>
                  <a:lnTo>
                    <a:pt x="1396" y="157"/>
                  </a:lnTo>
                  <a:lnTo>
                    <a:pt x="1402" y="162"/>
                  </a:lnTo>
                  <a:lnTo>
                    <a:pt x="1408" y="168"/>
                  </a:lnTo>
                  <a:lnTo>
                    <a:pt x="1412" y="176"/>
                  </a:lnTo>
                  <a:lnTo>
                    <a:pt x="1415" y="183"/>
                  </a:lnTo>
                  <a:lnTo>
                    <a:pt x="1415" y="192"/>
                  </a:lnTo>
                  <a:lnTo>
                    <a:pt x="1415" y="2067"/>
                  </a:lnTo>
                  <a:lnTo>
                    <a:pt x="1415" y="2075"/>
                  </a:lnTo>
                  <a:lnTo>
                    <a:pt x="1412" y="2084"/>
                  </a:lnTo>
                  <a:lnTo>
                    <a:pt x="1408" y="2091"/>
                  </a:lnTo>
                  <a:lnTo>
                    <a:pt x="1402" y="2097"/>
                  </a:lnTo>
                  <a:lnTo>
                    <a:pt x="1396" y="2102"/>
                  </a:lnTo>
                  <a:lnTo>
                    <a:pt x="1389" y="2106"/>
                  </a:lnTo>
                  <a:lnTo>
                    <a:pt x="1382" y="2108"/>
                  </a:lnTo>
                  <a:lnTo>
                    <a:pt x="1373" y="2109"/>
                  </a:lnTo>
                  <a:lnTo>
                    <a:pt x="1188" y="2109"/>
                  </a:lnTo>
                  <a:lnTo>
                    <a:pt x="1045" y="2109"/>
                  </a:lnTo>
                  <a:lnTo>
                    <a:pt x="939" y="2109"/>
                  </a:lnTo>
                  <a:lnTo>
                    <a:pt x="863" y="2109"/>
                  </a:lnTo>
                  <a:lnTo>
                    <a:pt x="812" y="2109"/>
                  </a:lnTo>
                  <a:lnTo>
                    <a:pt x="779" y="2109"/>
                  </a:lnTo>
                  <a:lnTo>
                    <a:pt x="759" y="2109"/>
                  </a:lnTo>
                  <a:lnTo>
                    <a:pt x="744" y="2109"/>
                  </a:lnTo>
                  <a:lnTo>
                    <a:pt x="730" y="2109"/>
                  </a:lnTo>
                  <a:lnTo>
                    <a:pt x="709" y="2109"/>
                  </a:lnTo>
                  <a:lnTo>
                    <a:pt x="676" y="2109"/>
                  </a:lnTo>
                  <a:lnTo>
                    <a:pt x="625" y="2109"/>
                  </a:lnTo>
                  <a:lnTo>
                    <a:pt x="549" y="2109"/>
                  </a:lnTo>
                  <a:lnTo>
                    <a:pt x="443" y="2109"/>
                  </a:lnTo>
                  <a:lnTo>
                    <a:pt x="301" y="2109"/>
                  </a:lnTo>
                  <a:lnTo>
                    <a:pt x="115" y="2109"/>
                  </a:lnTo>
                  <a:lnTo>
                    <a:pt x="107" y="2108"/>
                  </a:lnTo>
                  <a:lnTo>
                    <a:pt x="98" y="2106"/>
                  </a:lnTo>
                  <a:lnTo>
                    <a:pt x="91" y="2102"/>
                  </a:lnTo>
                  <a:lnTo>
                    <a:pt x="85" y="2097"/>
                  </a:lnTo>
                  <a:lnTo>
                    <a:pt x="80" y="2091"/>
                  </a:lnTo>
                  <a:lnTo>
                    <a:pt x="76" y="2084"/>
                  </a:lnTo>
                  <a:lnTo>
                    <a:pt x="74" y="2075"/>
                  </a:lnTo>
                  <a:lnTo>
                    <a:pt x="73" y="2067"/>
                  </a:lnTo>
                  <a:lnTo>
                    <a:pt x="73" y="192"/>
                  </a:lnTo>
                  <a:lnTo>
                    <a:pt x="74" y="183"/>
                  </a:lnTo>
                  <a:lnTo>
                    <a:pt x="76" y="176"/>
                  </a:lnTo>
                  <a:lnTo>
                    <a:pt x="80" y="168"/>
                  </a:lnTo>
                  <a:lnTo>
                    <a:pt x="85" y="162"/>
                  </a:lnTo>
                  <a:lnTo>
                    <a:pt x="91" y="157"/>
                  </a:lnTo>
                  <a:lnTo>
                    <a:pt x="98" y="153"/>
                  </a:lnTo>
                  <a:lnTo>
                    <a:pt x="107" y="150"/>
                  </a:lnTo>
                  <a:lnTo>
                    <a:pt x="115" y="1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6239406" y="1116280"/>
            <a:ext cx="1937865" cy="1365267"/>
            <a:chOff x="6246367" y="1140208"/>
            <a:chExt cx="1937865" cy="1365267"/>
          </a:xfrm>
        </p:grpSpPr>
        <p:grpSp>
          <p:nvGrpSpPr>
            <p:cNvPr id="189" name="组合 188"/>
            <p:cNvGrpSpPr/>
            <p:nvPr/>
          </p:nvGrpSpPr>
          <p:grpSpPr>
            <a:xfrm>
              <a:off x="6246367" y="1140208"/>
              <a:ext cx="1937865" cy="1365267"/>
              <a:chOff x="4830279" y="1036455"/>
              <a:chExt cx="8729058" cy="6149805"/>
            </a:xfrm>
          </p:grpSpPr>
          <p:sp>
            <p:nvSpPr>
              <p:cNvPr id="192" name="任意多边形 191"/>
              <p:cNvSpPr/>
              <p:nvPr/>
            </p:nvSpPr>
            <p:spPr>
              <a:xfrm rot="17474072">
                <a:off x="6890770" y="517693"/>
                <a:ext cx="4751869" cy="8585265"/>
              </a:xfrm>
              <a:custGeom>
                <a:avLst/>
                <a:gdLst>
                  <a:gd name="connsiteX0" fmla="*/ 4751869 w 4751869"/>
                  <a:gd name="connsiteY0" fmla="*/ 0 h 8585265"/>
                  <a:gd name="connsiteX1" fmla="*/ 4751869 w 4751869"/>
                  <a:gd name="connsiteY1" fmla="*/ 6420110 h 8585265"/>
                  <a:gd name="connsiteX2" fmla="*/ 0 w 4751869"/>
                  <a:gd name="connsiteY2" fmla="*/ 8585265 h 8585265"/>
                  <a:gd name="connsiteX3" fmla="*/ 0 w 4751869"/>
                  <a:gd name="connsiteY3" fmla="*/ 1827812 h 8585265"/>
                  <a:gd name="connsiteX4" fmla="*/ 4703970 w 4751869"/>
                  <a:gd name="connsiteY4" fmla="*/ 0 h 858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1869" h="8585265">
                    <a:moveTo>
                      <a:pt x="4751869" y="0"/>
                    </a:moveTo>
                    <a:lnTo>
                      <a:pt x="4751869" y="6420110"/>
                    </a:lnTo>
                    <a:lnTo>
                      <a:pt x="0" y="8585265"/>
                    </a:lnTo>
                    <a:lnTo>
                      <a:pt x="0" y="1827812"/>
                    </a:lnTo>
                    <a:lnTo>
                      <a:pt x="4703970" y="0"/>
                    </a:lnTo>
                    <a:close/>
                  </a:path>
                </a:pathLst>
              </a:custGeom>
              <a:gradFill>
                <a:gsLst>
                  <a:gs pos="80000">
                    <a:schemeClr val="bg1">
                      <a:lumMod val="95000"/>
                      <a:alpha val="0"/>
                    </a:schemeClr>
                  </a:gs>
                  <a:gs pos="0">
                    <a:schemeClr val="bg2">
                      <a:lumMod val="25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六边形 192"/>
              <p:cNvSpPr/>
              <p:nvPr/>
            </p:nvSpPr>
            <p:spPr>
              <a:xfrm rot="16200000">
                <a:off x="3289566" y="2577168"/>
                <a:ext cx="5612868" cy="2531441"/>
              </a:xfrm>
              <a:prstGeom prst="hexagon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outerShdw blurRad="254000" dist="1143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0" name="文本框 189"/>
            <p:cNvSpPr txBox="1"/>
            <p:nvPr/>
          </p:nvSpPr>
          <p:spPr>
            <a:xfrm>
              <a:off x="6338042" y="1522179"/>
              <a:ext cx="400110" cy="823996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1" name="Freeform 19"/>
            <p:cNvSpPr>
              <a:spLocks noEditPoints="1"/>
            </p:cNvSpPr>
            <p:nvPr/>
          </p:nvSpPr>
          <p:spPr bwMode="auto">
            <a:xfrm>
              <a:off x="6438397" y="1222902"/>
              <a:ext cx="174787" cy="269805"/>
            </a:xfrm>
            <a:custGeom>
              <a:avLst/>
              <a:gdLst/>
              <a:ahLst/>
              <a:cxnLst>
                <a:cxn ang="0">
                  <a:pos x="1392" y="1"/>
                </a:cxn>
                <a:cxn ang="0">
                  <a:pos x="1423" y="8"/>
                </a:cxn>
                <a:cxn ang="0">
                  <a:pos x="1447" y="24"/>
                </a:cxn>
                <a:cxn ang="0">
                  <a:pos x="1470" y="56"/>
                </a:cxn>
                <a:cxn ang="0">
                  <a:pos x="1485" y="117"/>
                </a:cxn>
                <a:cxn ang="0">
                  <a:pos x="1488" y="2107"/>
                </a:cxn>
                <a:cxn ang="0">
                  <a:pos x="1475" y="2205"/>
                </a:cxn>
                <a:cxn ang="0">
                  <a:pos x="1452" y="2259"/>
                </a:cxn>
                <a:cxn ang="0">
                  <a:pos x="1429" y="2281"/>
                </a:cxn>
                <a:cxn ang="0">
                  <a:pos x="1400" y="2294"/>
                </a:cxn>
                <a:cxn ang="0">
                  <a:pos x="1188" y="2297"/>
                </a:cxn>
                <a:cxn ang="0">
                  <a:pos x="812" y="2297"/>
                </a:cxn>
                <a:cxn ang="0">
                  <a:pos x="730" y="2297"/>
                </a:cxn>
                <a:cxn ang="0">
                  <a:pos x="549" y="2297"/>
                </a:cxn>
                <a:cxn ang="0">
                  <a:pos x="105" y="2297"/>
                </a:cxn>
                <a:cxn ang="0">
                  <a:pos x="73" y="2289"/>
                </a:cxn>
                <a:cxn ang="0">
                  <a:pos x="47" y="2270"/>
                </a:cxn>
                <a:cxn ang="0">
                  <a:pos x="24" y="2238"/>
                </a:cxn>
                <a:cxn ang="0">
                  <a:pos x="5" y="2167"/>
                </a:cxn>
                <a:cxn ang="0">
                  <a:pos x="0" y="192"/>
                </a:cxn>
                <a:cxn ang="0">
                  <a:pos x="8" y="84"/>
                </a:cxn>
                <a:cxn ang="0">
                  <a:pos x="33" y="33"/>
                </a:cxn>
                <a:cxn ang="0">
                  <a:pos x="52" y="15"/>
                </a:cxn>
                <a:cxn ang="0">
                  <a:pos x="80" y="4"/>
                </a:cxn>
                <a:cxn ang="0">
                  <a:pos x="115" y="0"/>
                </a:cxn>
                <a:cxn ang="0">
                  <a:pos x="762" y="2145"/>
                </a:cxn>
                <a:cxn ang="0">
                  <a:pos x="782" y="2156"/>
                </a:cxn>
                <a:cxn ang="0">
                  <a:pos x="798" y="2174"/>
                </a:cxn>
                <a:cxn ang="0">
                  <a:pos x="805" y="2196"/>
                </a:cxn>
                <a:cxn ang="0">
                  <a:pos x="802" y="2221"/>
                </a:cxn>
                <a:cxn ang="0">
                  <a:pos x="790" y="2242"/>
                </a:cxn>
                <a:cxn ang="0">
                  <a:pos x="773" y="2256"/>
                </a:cxn>
                <a:cxn ang="0">
                  <a:pos x="750" y="2263"/>
                </a:cxn>
                <a:cxn ang="0">
                  <a:pos x="726" y="2261"/>
                </a:cxn>
                <a:cxn ang="0">
                  <a:pos x="705" y="2250"/>
                </a:cxn>
                <a:cxn ang="0">
                  <a:pos x="691" y="2231"/>
                </a:cxn>
                <a:cxn ang="0">
                  <a:pos x="684" y="2209"/>
                </a:cxn>
                <a:cxn ang="0">
                  <a:pos x="686" y="2185"/>
                </a:cxn>
                <a:cxn ang="0">
                  <a:pos x="697" y="2165"/>
                </a:cxn>
                <a:cxn ang="0">
                  <a:pos x="715" y="2149"/>
                </a:cxn>
                <a:cxn ang="0">
                  <a:pos x="738" y="2143"/>
                </a:cxn>
                <a:cxn ang="0">
                  <a:pos x="1361" y="2056"/>
                </a:cxn>
                <a:cxn ang="0">
                  <a:pos x="274" y="2001"/>
                </a:cxn>
                <a:cxn ang="0">
                  <a:pos x="115" y="150"/>
                </a:cxn>
                <a:cxn ang="0">
                  <a:pos x="1396" y="157"/>
                </a:cxn>
                <a:cxn ang="0">
                  <a:pos x="1415" y="183"/>
                </a:cxn>
                <a:cxn ang="0">
                  <a:pos x="1412" y="2084"/>
                </a:cxn>
                <a:cxn ang="0">
                  <a:pos x="1389" y="2106"/>
                </a:cxn>
                <a:cxn ang="0">
                  <a:pos x="1045" y="2109"/>
                </a:cxn>
                <a:cxn ang="0">
                  <a:pos x="779" y="2109"/>
                </a:cxn>
                <a:cxn ang="0">
                  <a:pos x="709" y="2109"/>
                </a:cxn>
                <a:cxn ang="0">
                  <a:pos x="443" y="2109"/>
                </a:cxn>
                <a:cxn ang="0">
                  <a:pos x="98" y="2106"/>
                </a:cxn>
                <a:cxn ang="0">
                  <a:pos x="76" y="2084"/>
                </a:cxn>
                <a:cxn ang="0">
                  <a:pos x="74" y="183"/>
                </a:cxn>
                <a:cxn ang="0">
                  <a:pos x="91" y="157"/>
                </a:cxn>
              </a:cxnLst>
              <a:rect l="0" t="0" r="r" b="b"/>
              <a:pathLst>
                <a:path w="1488" h="2297">
                  <a:moveTo>
                    <a:pt x="115" y="0"/>
                  </a:moveTo>
                  <a:lnTo>
                    <a:pt x="1373" y="0"/>
                  </a:lnTo>
                  <a:lnTo>
                    <a:pt x="1383" y="0"/>
                  </a:lnTo>
                  <a:lnTo>
                    <a:pt x="1392" y="1"/>
                  </a:lnTo>
                  <a:lnTo>
                    <a:pt x="1400" y="2"/>
                  </a:lnTo>
                  <a:lnTo>
                    <a:pt x="1409" y="4"/>
                  </a:lnTo>
                  <a:lnTo>
                    <a:pt x="1416" y="6"/>
                  </a:lnTo>
                  <a:lnTo>
                    <a:pt x="1423" y="8"/>
                  </a:lnTo>
                  <a:lnTo>
                    <a:pt x="1429" y="11"/>
                  </a:lnTo>
                  <a:lnTo>
                    <a:pt x="1435" y="15"/>
                  </a:lnTo>
                  <a:lnTo>
                    <a:pt x="1441" y="18"/>
                  </a:lnTo>
                  <a:lnTo>
                    <a:pt x="1447" y="24"/>
                  </a:lnTo>
                  <a:lnTo>
                    <a:pt x="1452" y="28"/>
                  </a:lnTo>
                  <a:lnTo>
                    <a:pt x="1456" y="33"/>
                  </a:lnTo>
                  <a:lnTo>
                    <a:pt x="1464" y="44"/>
                  </a:lnTo>
                  <a:lnTo>
                    <a:pt x="1470" y="56"/>
                  </a:lnTo>
                  <a:lnTo>
                    <a:pt x="1475" y="70"/>
                  </a:lnTo>
                  <a:lnTo>
                    <a:pt x="1479" y="84"/>
                  </a:lnTo>
                  <a:lnTo>
                    <a:pt x="1483" y="101"/>
                  </a:lnTo>
                  <a:lnTo>
                    <a:pt x="1485" y="117"/>
                  </a:lnTo>
                  <a:lnTo>
                    <a:pt x="1488" y="153"/>
                  </a:lnTo>
                  <a:lnTo>
                    <a:pt x="1488" y="192"/>
                  </a:lnTo>
                  <a:lnTo>
                    <a:pt x="1488" y="2067"/>
                  </a:lnTo>
                  <a:lnTo>
                    <a:pt x="1488" y="2107"/>
                  </a:lnTo>
                  <a:lnTo>
                    <a:pt x="1485" y="2147"/>
                  </a:lnTo>
                  <a:lnTo>
                    <a:pt x="1483" y="2167"/>
                  </a:lnTo>
                  <a:lnTo>
                    <a:pt x="1479" y="2186"/>
                  </a:lnTo>
                  <a:lnTo>
                    <a:pt x="1475" y="2205"/>
                  </a:lnTo>
                  <a:lnTo>
                    <a:pt x="1470" y="2221"/>
                  </a:lnTo>
                  <a:lnTo>
                    <a:pt x="1464" y="2238"/>
                  </a:lnTo>
                  <a:lnTo>
                    <a:pt x="1456" y="2252"/>
                  </a:lnTo>
                  <a:lnTo>
                    <a:pt x="1452" y="2259"/>
                  </a:lnTo>
                  <a:lnTo>
                    <a:pt x="1447" y="2265"/>
                  </a:lnTo>
                  <a:lnTo>
                    <a:pt x="1441" y="2270"/>
                  </a:lnTo>
                  <a:lnTo>
                    <a:pt x="1435" y="2276"/>
                  </a:lnTo>
                  <a:lnTo>
                    <a:pt x="1429" y="2281"/>
                  </a:lnTo>
                  <a:lnTo>
                    <a:pt x="1423" y="2285"/>
                  </a:lnTo>
                  <a:lnTo>
                    <a:pt x="1416" y="2289"/>
                  </a:lnTo>
                  <a:lnTo>
                    <a:pt x="1409" y="2292"/>
                  </a:lnTo>
                  <a:lnTo>
                    <a:pt x="1400" y="2294"/>
                  </a:lnTo>
                  <a:lnTo>
                    <a:pt x="1392" y="2296"/>
                  </a:lnTo>
                  <a:lnTo>
                    <a:pt x="1383" y="2297"/>
                  </a:lnTo>
                  <a:lnTo>
                    <a:pt x="1373" y="2297"/>
                  </a:lnTo>
                  <a:lnTo>
                    <a:pt x="1188" y="2297"/>
                  </a:lnTo>
                  <a:lnTo>
                    <a:pt x="1045" y="2297"/>
                  </a:lnTo>
                  <a:lnTo>
                    <a:pt x="938" y="2297"/>
                  </a:lnTo>
                  <a:lnTo>
                    <a:pt x="863" y="2297"/>
                  </a:lnTo>
                  <a:lnTo>
                    <a:pt x="812" y="2297"/>
                  </a:lnTo>
                  <a:lnTo>
                    <a:pt x="779" y="2297"/>
                  </a:lnTo>
                  <a:lnTo>
                    <a:pt x="759" y="2297"/>
                  </a:lnTo>
                  <a:lnTo>
                    <a:pt x="744" y="2297"/>
                  </a:lnTo>
                  <a:lnTo>
                    <a:pt x="730" y="2297"/>
                  </a:lnTo>
                  <a:lnTo>
                    <a:pt x="709" y="2297"/>
                  </a:lnTo>
                  <a:lnTo>
                    <a:pt x="676" y="2297"/>
                  </a:lnTo>
                  <a:lnTo>
                    <a:pt x="625" y="2297"/>
                  </a:lnTo>
                  <a:lnTo>
                    <a:pt x="549" y="2297"/>
                  </a:lnTo>
                  <a:lnTo>
                    <a:pt x="443" y="2297"/>
                  </a:lnTo>
                  <a:lnTo>
                    <a:pt x="301" y="2297"/>
                  </a:lnTo>
                  <a:lnTo>
                    <a:pt x="115" y="2297"/>
                  </a:lnTo>
                  <a:lnTo>
                    <a:pt x="105" y="2297"/>
                  </a:lnTo>
                  <a:lnTo>
                    <a:pt x="96" y="2296"/>
                  </a:lnTo>
                  <a:lnTo>
                    <a:pt x="88" y="2294"/>
                  </a:lnTo>
                  <a:lnTo>
                    <a:pt x="80" y="2292"/>
                  </a:lnTo>
                  <a:lnTo>
                    <a:pt x="73" y="2289"/>
                  </a:lnTo>
                  <a:lnTo>
                    <a:pt x="65" y="2285"/>
                  </a:lnTo>
                  <a:lnTo>
                    <a:pt x="58" y="2281"/>
                  </a:lnTo>
                  <a:lnTo>
                    <a:pt x="52" y="2276"/>
                  </a:lnTo>
                  <a:lnTo>
                    <a:pt x="47" y="2270"/>
                  </a:lnTo>
                  <a:lnTo>
                    <a:pt x="42" y="2265"/>
                  </a:lnTo>
                  <a:lnTo>
                    <a:pt x="37" y="2259"/>
                  </a:lnTo>
                  <a:lnTo>
                    <a:pt x="33" y="2252"/>
                  </a:lnTo>
                  <a:lnTo>
                    <a:pt x="24" y="2238"/>
                  </a:lnTo>
                  <a:lnTo>
                    <a:pt x="18" y="2221"/>
                  </a:lnTo>
                  <a:lnTo>
                    <a:pt x="13" y="2205"/>
                  </a:lnTo>
                  <a:lnTo>
                    <a:pt x="8" y="2186"/>
                  </a:lnTo>
                  <a:lnTo>
                    <a:pt x="5" y="2167"/>
                  </a:lnTo>
                  <a:lnTo>
                    <a:pt x="3" y="2147"/>
                  </a:lnTo>
                  <a:lnTo>
                    <a:pt x="1" y="2107"/>
                  </a:lnTo>
                  <a:lnTo>
                    <a:pt x="0" y="2067"/>
                  </a:lnTo>
                  <a:lnTo>
                    <a:pt x="0" y="192"/>
                  </a:lnTo>
                  <a:lnTo>
                    <a:pt x="1" y="153"/>
                  </a:lnTo>
                  <a:lnTo>
                    <a:pt x="3" y="117"/>
                  </a:lnTo>
                  <a:lnTo>
                    <a:pt x="5" y="101"/>
                  </a:lnTo>
                  <a:lnTo>
                    <a:pt x="8" y="84"/>
                  </a:lnTo>
                  <a:lnTo>
                    <a:pt x="13" y="70"/>
                  </a:lnTo>
                  <a:lnTo>
                    <a:pt x="18" y="56"/>
                  </a:lnTo>
                  <a:lnTo>
                    <a:pt x="24" y="44"/>
                  </a:lnTo>
                  <a:lnTo>
                    <a:pt x="33" y="33"/>
                  </a:lnTo>
                  <a:lnTo>
                    <a:pt x="37" y="28"/>
                  </a:lnTo>
                  <a:lnTo>
                    <a:pt x="42" y="23"/>
                  </a:lnTo>
                  <a:lnTo>
                    <a:pt x="47" y="18"/>
                  </a:lnTo>
                  <a:lnTo>
                    <a:pt x="52" y="15"/>
                  </a:lnTo>
                  <a:lnTo>
                    <a:pt x="58" y="11"/>
                  </a:lnTo>
                  <a:lnTo>
                    <a:pt x="65" y="8"/>
                  </a:lnTo>
                  <a:lnTo>
                    <a:pt x="73" y="6"/>
                  </a:lnTo>
                  <a:lnTo>
                    <a:pt x="80" y="4"/>
                  </a:lnTo>
                  <a:lnTo>
                    <a:pt x="88" y="2"/>
                  </a:lnTo>
                  <a:lnTo>
                    <a:pt x="96" y="1"/>
                  </a:lnTo>
                  <a:lnTo>
                    <a:pt x="105" y="0"/>
                  </a:lnTo>
                  <a:lnTo>
                    <a:pt x="115" y="0"/>
                  </a:lnTo>
                  <a:close/>
                  <a:moveTo>
                    <a:pt x="744" y="2142"/>
                  </a:moveTo>
                  <a:lnTo>
                    <a:pt x="750" y="2143"/>
                  </a:lnTo>
                  <a:lnTo>
                    <a:pt x="757" y="2143"/>
                  </a:lnTo>
                  <a:lnTo>
                    <a:pt x="762" y="2145"/>
                  </a:lnTo>
                  <a:lnTo>
                    <a:pt x="768" y="2147"/>
                  </a:lnTo>
                  <a:lnTo>
                    <a:pt x="773" y="2149"/>
                  </a:lnTo>
                  <a:lnTo>
                    <a:pt x="778" y="2152"/>
                  </a:lnTo>
                  <a:lnTo>
                    <a:pt x="782" y="2156"/>
                  </a:lnTo>
                  <a:lnTo>
                    <a:pt x="787" y="2161"/>
                  </a:lnTo>
                  <a:lnTo>
                    <a:pt x="790" y="2165"/>
                  </a:lnTo>
                  <a:lnTo>
                    <a:pt x="795" y="2169"/>
                  </a:lnTo>
                  <a:lnTo>
                    <a:pt x="798" y="2174"/>
                  </a:lnTo>
                  <a:lnTo>
                    <a:pt x="800" y="2179"/>
                  </a:lnTo>
                  <a:lnTo>
                    <a:pt x="802" y="2185"/>
                  </a:lnTo>
                  <a:lnTo>
                    <a:pt x="804" y="2190"/>
                  </a:lnTo>
                  <a:lnTo>
                    <a:pt x="805" y="2196"/>
                  </a:lnTo>
                  <a:lnTo>
                    <a:pt x="805" y="2203"/>
                  </a:lnTo>
                  <a:lnTo>
                    <a:pt x="805" y="2209"/>
                  </a:lnTo>
                  <a:lnTo>
                    <a:pt x="804" y="2215"/>
                  </a:lnTo>
                  <a:lnTo>
                    <a:pt x="802" y="2221"/>
                  </a:lnTo>
                  <a:lnTo>
                    <a:pt x="800" y="2226"/>
                  </a:lnTo>
                  <a:lnTo>
                    <a:pt x="798" y="2231"/>
                  </a:lnTo>
                  <a:lnTo>
                    <a:pt x="795" y="2237"/>
                  </a:lnTo>
                  <a:lnTo>
                    <a:pt x="790" y="2242"/>
                  </a:lnTo>
                  <a:lnTo>
                    <a:pt x="787" y="2246"/>
                  </a:lnTo>
                  <a:lnTo>
                    <a:pt x="782" y="2250"/>
                  </a:lnTo>
                  <a:lnTo>
                    <a:pt x="778" y="2253"/>
                  </a:lnTo>
                  <a:lnTo>
                    <a:pt x="773" y="2256"/>
                  </a:lnTo>
                  <a:lnTo>
                    <a:pt x="768" y="2259"/>
                  </a:lnTo>
                  <a:lnTo>
                    <a:pt x="762" y="2261"/>
                  </a:lnTo>
                  <a:lnTo>
                    <a:pt x="757" y="2262"/>
                  </a:lnTo>
                  <a:lnTo>
                    <a:pt x="750" y="2263"/>
                  </a:lnTo>
                  <a:lnTo>
                    <a:pt x="744" y="2263"/>
                  </a:lnTo>
                  <a:lnTo>
                    <a:pt x="738" y="2263"/>
                  </a:lnTo>
                  <a:lnTo>
                    <a:pt x="732" y="2262"/>
                  </a:lnTo>
                  <a:lnTo>
                    <a:pt x="726" y="2261"/>
                  </a:lnTo>
                  <a:lnTo>
                    <a:pt x="721" y="2259"/>
                  </a:lnTo>
                  <a:lnTo>
                    <a:pt x="715" y="2256"/>
                  </a:lnTo>
                  <a:lnTo>
                    <a:pt x="710" y="2253"/>
                  </a:lnTo>
                  <a:lnTo>
                    <a:pt x="705" y="2250"/>
                  </a:lnTo>
                  <a:lnTo>
                    <a:pt x="701" y="2246"/>
                  </a:lnTo>
                  <a:lnTo>
                    <a:pt x="697" y="2242"/>
                  </a:lnTo>
                  <a:lnTo>
                    <a:pt x="694" y="2237"/>
                  </a:lnTo>
                  <a:lnTo>
                    <a:pt x="691" y="2231"/>
                  </a:lnTo>
                  <a:lnTo>
                    <a:pt x="688" y="2226"/>
                  </a:lnTo>
                  <a:lnTo>
                    <a:pt x="686" y="2221"/>
                  </a:lnTo>
                  <a:lnTo>
                    <a:pt x="685" y="2215"/>
                  </a:lnTo>
                  <a:lnTo>
                    <a:pt x="684" y="2209"/>
                  </a:lnTo>
                  <a:lnTo>
                    <a:pt x="684" y="2203"/>
                  </a:lnTo>
                  <a:lnTo>
                    <a:pt x="684" y="2196"/>
                  </a:lnTo>
                  <a:lnTo>
                    <a:pt x="685" y="2190"/>
                  </a:lnTo>
                  <a:lnTo>
                    <a:pt x="686" y="2185"/>
                  </a:lnTo>
                  <a:lnTo>
                    <a:pt x="688" y="2179"/>
                  </a:lnTo>
                  <a:lnTo>
                    <a:pt x="691" y="2174"/>
                  </a:lnTo>
                  <a:lnTo>
                    <a:pt x="694" y="2169"/>
                  </a:lnTo>
                  <a:lnTo>
                    <a:pt x="697" y="2165"/>
                  </a:lnTo>
                  <a:lnTo>
                    <a:pt x="701" y="2161"/>
                  </a:lnTo>
                  <a:lnTo>
                    <a:pt x="705" y="2156"/>
                  </a:lnTo>
                  <a:lnTo>
                    <a:pt x="710" y="2152"/>
                  </a:lnTo>
                  <a:lnTo>
                    <a:pt x="715" y="2149"/>
                  </a:lnTo>
                  <a:lnTo>
                    <a:pt x="721" y="2147"/>
                  </a:lnTo>
                  <a:lnTo>
                    <a:pt x="726" y="2145"/>
                  </a:lnTo>
                  <a:lnTo>
                    <a:pt x="732" y="2143"/>
                  </a:lnTo>
                  <a:lnTo>
                    <a:pt x="738" y="2143"/>
                  </a:lnTo>
                  <a:lnTo>
                    <a:pt x="744" y="2142"/>
                  </a:lnTo>
                  <a:close/>
                  <a:moveTo>
                    <a:pt x="126" y="203"/>
                  </a:moveTo>
                  <a:lnTo>
                    <a:pt x="1361" y="203"/>
                  </a:lnTo>
                  <a:lnTo>
                    <a:pt x="1361" y="2056"/>
                  </a:lnTo>
                  <a:lnTo>
                    <a:pt x="126" y="2056"/>
                  </a:lnTo>
                  <a:lnTo>
                    <a:pt x="126" y="203"/>
                  </a:lnTo>
                  <a:close/>
                  <a:moveTo>
                    <a:pt x="1257" y="257"/>
                  </a:moveTo>
                  <a:lnTo>
                    <a:pt x="274" y="2001"/>
                  </a:lnTo>
                  <a:lnTo>
                    <a:pt x="180" y="2001"/>
                  </a:lnTo>
                  <a:lnTo>
                    <a:pt x="180" y="257"/>
                  </a:lnTo>
                  <a:lnTo>
                    <a:pt x="1257" y="257"/>
                  </a:lnTo>
                  <a:close/>
                  <a:moveTo>
                    <a:pt x="115" y="150"/>
                  </a:moveTo>
                  <a:lnTo>
                    <a:pt x="1373" y="150"/>
                  </a:lnTo>
                  <a:lnTo>
                    <a:pt x="1382" y="150"/>
                  </a:lnTo>
                  <a:lnTo>
                    <a:pt x="1389" y="153"/>
                  </a:lnTo>
                  <a:lnTo>
                    <a:pt x="1396" y="157"/>
                  </a:lnTo>
                  <a:lnTo>
                    <a:pt x="1402" y="162"/>
                  </a:lnTo>
                  <a:lnTo>
                    <a:pt x="1408" y="168"/>
                  </a:lnTo>
                  <a:lnTo>
                    <a:pt x="1412" y="176"/>
                  </a:lnTo>
                  <a:lnTo>
                    <a:pt x="1415" y="183"/>
                  </a:lnTo>
                  <a:lnTo>
                    <a:pt x="1415" y="192"/>
                  </a:lnTo>
                  <a:lnTo>
                    <a:pt x="1415" y="2067"/>
                  </a:lnTo>
                  <a:lnTo>
                    <a:pt x="1415" y="2075"/>
                  </a:lnTo>
                  <a:lnTo>
                    <a:pt x="1412" y="2084"/>
                  </a:lnTo>
                  <a:lnTo>
                    <a:pt x="1408" y="2091"/>
                  </a:lnTo>
                  <a:lnTo>
                    <a:pt x="1402" y="2097"/>
                  </a:lnTo>
                  <a:lnTo>
                    <a:pt x="1396" y="2102"/>
                  </a:lnTo>
                  <a:lnTo>
                    <a:pt x="1389" y="2106"/>
                  </a:lnTo>
                  <a:lnTo>
                    <a:pt x="1382" y="2108"/>
                  </a:lnTo>
                  <a:lnTo>
                    <a:pt x="1373" y="2109"/>
                  </a:lnTo>
                  <a:lnTo>
                    <a:pt x="1188" y="2109"/>
                  </a:lnTo>
                  <a:lnTo>
                    <a:pt x="1045" y="2109"/>
                  </a:lnTo>
                  <a:lnTo>
                    <a:pt x="939" y="2109"/>
                  </a:lnTo>
                  <a:lnTo>
                    <a:pt x="863" y="2109"/>
                  </a:lnTo>
                  <a:lnTo>
                    <a:pt x="812" y="2109"/>
                  </a:lnTo>
                  <a:lnTo>
                    <a:pt x="779" y="2109"/>
                  </a:lnTo>
                  <a:lnTo>
                    <a:pt x="759" y="2109"/>
                  </a:lnTo>
                  <a:lnTo>
                    <a:pt x="744" y="2109"/>
                  </a:lnTo>
                  <a:lnTo>
                    <a:pt x="730" y="2109"/>
                  </a:lnTo>
                  <a:lnTo>
                    <a:pt x="709" y="2109"/>
                  </a:lnTo>
                  <a:lnTo>
                    <a:pt x="676" y="2109"/>
                  </a:lnTo>
                  <a:lnTo>
                    <a:pt x="625" y="2109"/>
                  </a:lnTo>
                  <a:lnTo>
                    <a:pt x="549" y="2109"/>
                  </a:lnTo>
                  <a:lnTo>
                    <a:pt x="443" y="2109"/>
                  </a:lnTo>
                  <a:lnTo>
                    <a:pt x="301" y="2109"/>
                  </a:lnTo>
                  <a:lnTo>
                    <a:pt x="115" y="2109"/>
                  </a:lnTo>
                  <a:lnTo>
                    <a:pt x="107" y="2108"/>
                  </a:lnTo>
                  <a:lnTo>
                    <a:pt x="98" y="2106"/>
                  </a:lnTo>
                  <a:lnTo>
                    <a:pt x="91" y="2102"/>
                  </a:lnTo>
                  <a:lnTo>
                    <a:pt x="85" y="2097"/>
                  </a:lnTo>
                  <a:lnTo>
                    <a:pt x="80" y="2091"/>
                  </a:lnTo>
                  <a:lnTo>
                    <a:pt x="76" y="2084"/>
                  </a:lnTo>
                  <a:lnTo>
                    <a:pt x="74" y="2075"/>
                  </a:lnTo>
                  <a:lnTo>
                    <a:pt x="73" y="2067"/>
                  </a:lnTo>
                  <a:lnTo>
                    <a:pt x="73" y="192"/>
                  </a:lnTo>
                  <a:lnTo>
                    <a:pt x="74" y="183"/>
                  </a:lnTo>
                  <a:lnTo>
                    <a:pt x="76" y="176"/>
                  </a:lnTo>
                  <a:lnTo>
                    <a:pt x="80" y="168"/>
                  </a:lnTo>
                  <a:lnTo>
                    <a:pt x="85" y="162"/>
                  </a:lnTo>
                  <a:lnTo>
                    <a:pt x="91" y="157"/>
                  </a:lnTo>
                  <a:lnTo>
                    <a:pt x="98" y="153"/>
                  </a:lnTo>
                  <a:lnTo>
                    <a:pt x="107" y="150"/>
                  </a:lnTo>
                  <a:lnTo>
                    <a:pt x="115" y="1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aphicFrame>
        <p:nvGraphicFramePr>
          <p:cNvPr id="194" name="图表 193"/>
          <p:cNvGraphicFramePr/>
          <p:nvPr/>
        </p:nvGraphicFramePr>
        <p:xfrm>
          <a:off x="7223815" y="2716861"/>
          <a:ext cx="4248472" cy="13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5" name="图表 194"/>
          <p:cNvGraphicFramePr/>
          <p:nvPr/>
        </p:nvGraphicFramePr>
        <p:xfrm>
          <a:off x="7331845" y="4410779"/>
          <a:ext cx="4248000" cy="13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5.5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消费力对比分析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娱乐、购物、出游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7"/>
          <p:cNvSpPr txBox="1"/>
          <p:nvPr/>
        </p:nvSpPr>
        <p:spPr>
          <a:xfrm>
            <a:off x="0" y="5949280"/>
            <a:ext cx="12191999" cy="71558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经数据分析，到访爱琴海的人群偏爱</a:t>
            </a:r>
            <a:r>
              <a:rPr lang="zh-CN" altLang="en-US" sz="140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外出游玩、娱乐休闲和购物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；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综合之前的数据来看，到访爱琴海人群的资产力普遍高于到访万象城和周边人群，且</a:t>
            </a:r>
            <a:r>
              <a:rPr lang="zh-CN" altLang="en-US" sz="140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整体的消费欲望也更强烈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428" y="980728"/>
            <a:ext cx="3780000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153707" y="1268877"/>
            <a:ext cx="5400501" cy="1474516"/>
            <a:chOff x="1098113" y="2857931"/>
            <a:chExt cx="8915868" cy="2434328"/>
          </a:xfrm>
        </p:grpSpPr>
        <p:sp>
          <p:nvSpPr>
            <p:cNvPr id="42" name="任意多边形 41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45719" y="2985152"/>
              <a:ext cx="1490481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周末出游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Freeform 177"/>
          <p:cNvSpPr>
            <a:spLocks noEditPoints="1"/>
          </p:cNvSpPr>
          <p:nvPr/>
        </p:nvSpPr>
        <p:spPr bwMode="auto">
          <a:xfrm>
            <a:off x="1236100" y="1372557"/>
            <a:ext cx="189021" cy="246168"/>
          </a:xfrm>
          <a:custGeom>
            <a:avLst/>
            <a:gdLst>
              <a:gd name="T0" fmla="*/ 253 w 258"/>
              <a:gd name="T1" fmla="*/ 303 h 336"/>
              <a:gd name="T2" fmla="*/ 142 w 258"/>
              <a:gd name="T3" fmla="*/ 254 h 336"/>
              <a:gd name="T4" fmla="*/ 232 w 258"/>
              <a:gd name="T5" fmla="*/ 43 h 336"/>
              <a:gd name="T6" fmla="*/ 97 w 258"/>
              <a:gd name="T7" fmla="*/ 235 h 336"/>
              <a:gd name="T8" fmla="*/ 0 w 258"/>
              <a:gd name="T9" fmla="*/ 190 h 336"/>
              <a:gd name="T10" fmla="*/ 258 w 258"/>
              <a:gd name="T11" fmla="*/ 0 h 336"/>
              <a:gd name="T12" fmla="*/ 253 w 258"/>
              <a:gd name="T13" fmla="*/ 303 h 336"/>
              <a:gd name="T14" fmla="*/ 109 w 258"/>
              <a:gd name="T15" fmla="*/ 336 h 336"/>
              <a:gd name="T16" fmla="*/ 92 w 258"/>
              <a:gd name="T17" fmla="*/ 263 h 336"/>
              <a:gd name="T18" fmla="*/ 154 w 258"/>
              <a:gd name="T19" fmla="*/ 287 h 336"/>
              <a:gd name="T20" fmla="*/ 109 w 258"/>
              <a:gd name="T21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" h="336">
                <a:moveTo>
                  <a:pt x="253" y="303"/>
                </a:moveTo>
                <a:lnTo>
                  <a:pt x="142" y="254"/>
                </a:lnTo>
                <a:lnTo>
                  <a:pt x="232" y="43"/>
                </a:lnTo>
                <a:lnTo>
                  <a:pt x="97" y="235"/>
                </a:lnTo>
                <a:lnTo>
                  <a:pt x="0" y="190"/>
                </a:lnTo>
                <a:lnTo>
                  <a:pt x="258" y="0"/>
                </a:lnTo>
                <a:lnTo>
                  <a:pt x="253" y="303"/>
                </a:lnTo>
                <a:close/>
                <a:moveTo>
                  <a:pt x="109" y="336"/>
                </a:moveTo>
                <a:lnTo>
                  <a:pt x="92" y="263"/>
                </a:lnTo>
                <a:lnTo>
                  <a:pt x="154" y="287"/>
                </a:lnTo>
                <a:lnTo>
                  <a:pt x="109" y="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99831" y="980728"/>
            <a:ext cx="3780000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123235" y="980728"/>
            <a:ext cx="3780000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5139713" y="1274947"/>
            <a:ext cx="5400501" cy="1474516"/>
            <a:chOff x="1098113" y="2857931"/>
            <a:chExt cx="8915868" cy="2434328"/>
          </a:xfrm>
        </p:grpSpPr>
        <p:sp>
          <p:nvSpPr>
            <p:cNvPr id="63" name="任意多边形 62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945719" y="2985152"/>
              <a:ext cx="1490481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周末娱乐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Freeform 44"/>
          <p:cNvSpPr>
            <a:spLocks noEditPoints="1"/>
          </p:cNvSpPr>
          <p:nvPr/>
        </p:nvSpPr>
        <p:spPr bwMode="auto">
          <a:xfrm>
            <a:off x="5275164" y="1396728"/>
            <a:ext cx="154056" cy="232072"/>
          </a:xfrm>
          <a:custGeom>
            <a:avLst/>
            <a:gdLst>
              <a:gd name="T0" fmla="*/ 137 w 199"/>
              <a:gd name="T1" fmla="*/ 108 h 301"/>
              <a:gd name="T2" fmla="*/ 23 w 199"/>
              <a:gd name="T3" fmla="*/ 118 h 301"/>
              <a:gd name="T4" fmla="*/ 5 w 199"/>
              <a:gd name="T5" fmla="*/ 106 h 301"/>
              <a:gd name="T6" fmla="*/ 68 w 199"/>
              <a:gd name="T7" fmla="*/ 217 h 301"/>
              <a:gd name="T8" fmla="*/ 35 w 199"/>
              <a:gd name="T9" fmla="*/ 285 h 301"/>
              <a:gd name="T10" fmla="*/ 119 w 199"/>
              <a:gd name="T11" fmla="*/ 301 h 301"/>
              <a:gd name="T12" fmla="*/ 86 w 199"/>
              <a:gd name="T13" fmla="*/ 279 h 301"/>
              <a:gd name="T14" fmla="*/ 128 w 199"/>
              <a:gd name="T15" fmla="*/ 153 h 301"/>
              <a:gd name="T16" fmla="*/ 153 w 199"/>
              <a:gd name="T17" fmla="*/ 116 h 301"/>
              <a:gd name="T18" fmla="*/ 32 w 199"/>
              <a:gd name="T19" fmla="*/ 130 h 301"/>
              <a:gd name="T20" fmla="*/ 59 w 199"/>
              <a:gd name="T21" fmla="*/ 171 h 301"/>
              <a:gd name="T22" fmla="*/ 77 w 199"/>
              <a:gd name="T23" fmla="*/ 199 h 301"/>
              <a:gd name="T24" fmla="*/ 62 w 199"/>
              <a:gd name="T25" fmla="*/ 130 h 301"/>
              <a:gd name="T26" fmla="*/ 77 w 199"/>
              <a:gd name="T27" fmla="*/ 199 h 301"/>
              <a:gd name="T28" fmla="*/ 21 w 199"/>
              <a:gd name="T29" fmla="*/ 2 h 301"/>
              <a:gd name="T30" fmla="*/ 56 w 199"/>
              <a:gd name="T31" fmla="*/ 106 h 301"/>
              <a:gd name="T32" fmla="*/ 115 w 199"/>
              <a:gd name="T33" fmla="*/ 104 h 301"/>
              <a:gd name="T34" fmla="*/ 118 w 199"/>
              <a:gd name="T35" fmla="*/ 96 h 301"/>
              <a:gd name="T36" fmla="*/ 126 w 199"/>
              <a:gd name="T37" fmla="*/ 104 h 301"/>
              <a:gd name="T38" fmla="*/ 121 w 199"/>
              <a:gd name="T39" fmla="*/ 106 h 301"/>
              <a:gd name="T40" fmla="*/ 164 w 199"/>
              <a:gd name="T41" fmla="*/ 83 h 301"/>
              <a:gd name="T42" fmla="*/ 158 w 199"/>
              <a:gd name="T43" fmla="*/ 91 h 301"/>
              <a:gd name="T44" fmla="*/ 154 w 199"/>
              <a:gd name="T45" fmla="*/ 86 h 301"/>
              <a:gd name="T46" fmla="*/ 161 w 199"/>
              <a:gd name="T47" fmla="*/ 78 h 301"/>
              <a:gd name="T48" fmla="*/ 133 w 199"/>
              <a:gd name="T49" fmla="*/ 89 h 301"/>
              <a:gd name="T50" fmla="*/ 133 w 199"/>
              <a:gd name="T51" fmla="*/ 78 h 301"/>
              <a:gd name="T52" fmla="*/ 141 w 199"/>
              <a:gd name="T53" fmla="*/ 86 h 301"/>
              <a:gd name="T54" fmla="*/ 137 w 199"/>
              <a:gd name="T55" fmla="*/ 91 h 301"/>
              <a:gd name="T56" fmla="*/ 182 w 199"/>
              <a:gd name="T57" fmla="*/ 98 h 301"/>
              <a:gd name="T58" fmla="*/ 174 w 199"/>
              <a:gd name="T59" fmla="*/ 105 h 301"/>
              <a:gd name="T60" fmla="*/ 169 w 199"/>
              <a:gd name="T61" fmla="*/ 103 h 301"/>
              <a:gd name="T62" fmla="*/ 177 w 199"/>
              <a:gd name="T63" fmla="*/ 95 h 301"/>
              <a:gd name="T64" fmla="*/ 180 w 199"/>
              <a:gd name="T65" fmla="*/ 121 h 301"/>
              <a:gd name="T66" fmla="*/ 178 w 199"/>
              <a:gd name="T67" fmla="*/ 129 h 301"/>
              <a:gd name="T68" fmla="*/ 171 w 199"/>
              <a:gd name="T69" fmla="*/ 126 h 301"/>
              <a:gd name="T70" fmla="*/ 174 w 199"/>
              <a:gd name="T71" fmla="*/ 119 h 301"/>
              <a:gd name="T72" fmla="*/ 154 w 199"/>
              <a:gd name="T73" fmla="*/ 139 h 301"/>
              <a:gd name="T74" fmla="*/ 162 w 199"/>
              <a:gd name="T75" fmla="*/ 136 h 301"/>
              <a:gd name="T76" fmla="*/ 162 w 199"/>
              <a:gd name="T77" fmla="*/ 147 h 301"/>
              <a:gd name="T78" fmla="*/ 157 w 199"/>
              <a:gd name="T79" fmla="*/ 145 h 301"/>
              <a:gd name="T80" fmla="*/ 199 w 199"/>
              <a:gd name="T81" fmla="*/ 112 h 301"/>
              <a:gd name="T82" fmla="*/ 136 w 199"/>
              <a:gd name="T83" fmla="*/ 163 h 301"/>
              <a:gd name="T84" fmla="*/ 148 w 199"/>
              <a:gd name="T85" fmla="*/ 153 h 301"/>
              <a:gd name="T86" fmla="*/ 148 w 199"/>
              <a:gd name="T87" fmla="*/ 72 h 301"/>
              <a:gd name="T88" fmla="*/ 96 w 199"/>
              <a:gd name="T89" fmla="*/ 106 h 301"/>
              <a:gd name="T90" fmla="*/ 199 w 199"/>
              <a:gd name="T91" fmla="*/ 112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9" h="301">
                <a:moveTo>
                  <a:pt x="149" y="106"/>
                </a:moveTo>
                <a:cubicBezTo>
                  <a:pt x="145" y="103"/>
                  <a:pt x="140" y="104"/>
                  <a:pt x="137" y="108"/>
                </a:cubicBezTo>
                <a:cubicBezTo>
                  <a:pt x="131" y="118"/>
                  <a:pt x="131" y="118"/>
                  <a:pt x="131" y="118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14" y="104"/>
                  <a:pt x="9" y="103"/>
                  <a:pt x="5" y="106"/>
                </a:cubicBezTo>
                <a:cubicBezTo>
                  <a:pt x="1" y="108"/>
                  <a:pt x="0" y="114"/>
                  <a:pt x="2" y="118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68" y="279"/>
                  <a:pt x="68" y="279"/>
                  <a:pt x="68" y="279"/>
                </a:cubicBezTo>
                <a:cubicBezTo>
                  <a:pt x="35" y="285"/>
                  <a:pt x="35" y="285"/>
                  <a:pt x="35" y="285"/>
                </a:cubicBezTo>
                <a:cubicBezTo>
                  <a:pt x="35" y="301"/>
                  <a:pt x="35" y="301"/>
                  <a:pt x="35" y="301"/>
                </a:cubicBezTo>
                <a:cubicBezTo>
                  <a:pt x="119" y="301"/>
                  <a:pt x="119" y="301"/>
                  <a:pt x="119" y="301"/>
                </a:cubicBezTo>
                <a:cubicBezTo>
                  <a:pt x="119" y="285"/>
                  <a:pt x="119" y="285"/>
                  <a:pt x="119" y="285"/>
                </a:cubicBezTo>
                <a:cubicBezTo>
                  <a:pt x="86" y="279"/>
                  <a:pt x="86" y="279"/>
                  <a:pt x="86" y="279"/>
                </a:cubicBezTo>
                <a:cubicBezTo>
                  <a:pt x="86" y="217"/>
                  <a:pt x="86" y="217"/>
                  <a:pt x="86" y="217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53" y="116"/>
                  <a:pt x="153" y="116"/>
                  <a:pt x="153" y="116"/>
                </a:cubicBezTo>
                <a:cubicBezTo>
                  <a:pt x="154" y="112"/>
                  <a:pt x="153" y="108"/>
                  <a:pt x="149" y="106"/>
                </a:cubicBezTo>
                <a:close/>
                <a:moveTo>
                  <a:pt x="32" y="130"/>
                </a:moveTo>
                <a:cubicBezTo>
                  <a:pt x="50" y="130"/>
                  <a:pt x="50" y="130"/>
                  <a:pt x="50" y="130"/>
                </a:cubicBezTo>
                <a:cubicBezTo>
                  <a:pt x="59" y="171"/>
                  <a:pt x="59" y="171"/>
                  <a:pt x="59" y="171"/>
                </a:cubicBezTo>
                <a:lnTo>
                  <a:pt x="32" y="130"/>
                </a:lnTo>
                <a:close/>
                <a:moveTo>
                  <a:pt x="77" y="199"/>
                </a:moveTo>
                <a:cubicBezTo>
                  <a:pt x="77" y="198"/>
                  <a:pt x="77" y="198"/>
                  <a:pt x="77" y="198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123" y="130"/>
                  <a:pt x="123" y="130"/>
                  <a:pt x="123" y="130"/>
                </a:cubicBezTo>
                <a:lnTo>
                  <a:pt x="77" y="199"/>
                </a:lnTo>
                <a:close/>
                <a:moveTo>
                  <a:pt x="44" y="106"/>
                </a:moveTo>
                <a:cubicBezTo>
                  <a:pt x="21" y="2"/>
                  <a:pt x="21" y="2"/>
                  <a:pt x="21" y="2"/>
                </a:cubicBezTo>
                <a:cubicBezTo>
                  <a:pt x="32" y="0"/>
                  <a:pt x="32" y="0"/>
                  <a:pt x="32" y="0"/>
                </a:cubicBezTo>
                <a:cubicBezTo>
                  <a:pt x="56" y="106"/>
                  <a:pt x="56" y="106"/>
                  <a:pt x="56" y="106"/>
                </a:cubicBezTo>
                <a:lnTo>
                  <a:pt x="44" y="106"/>
                </a:lnTo>
                <a:close/>
                <a:moveTo>
                  <a:pt x="115" y="104"/>
                </a:moveTo>
                <a:cubicBezTo>
                  <a:pt x="113" y="103"/>
                  <a:pt x="112" y="100"/>
                  <a:pt x="113" y="98"/>
                </a:cubicBezTo>
                <a:cubicBezTo>
                  <a:pt x="114" y="96"/>
                  <a:pt x="116" y="95"/>
                  <a:pt x="118" y="9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6" y="99"/>
                  <a:pt x="127" y="102"/>
                  <a:pt x="126" y="104"/>
                </a:cubicBezTo>
                <a:cubicBezTo>
                  <a:pt x="126" y="105"/>
                  <a:pt x="124" y="106"/>
                  <a:pt x="122" y="106"/>
                </a:cubicBezTo>
                <a:cubicBezTo>
                  <a:pt x="122" y="106"/>
                  <a:pt x="121" y="106"/>
                  <a:pt x="121" y="106"/>
                </a:cubicBezTo>
                <a:lnTo>
                  <a:pt x="115" y="104"/>
                </a:lnTo>
                <a:close/>
                <a:moveTo>
                  <a:pt x="164" y="83"/>
                </a:moveTo>
                <a:cubicBezTo>
                  <a:pt x="161" y="89"/>
                  <a:pt x="161" y="89"/>
                  <a:pt x="161" y="89"/>
                </a:cubicBezTo>
                <a:cubicBezTo>
                  <a:pt x="161" y="90"/>
                  <a:pt x="159" y="91"/>
                  <a:pt x="158" y="91"/>
                </a:cubicBezTo>
                <a:cubicBezTo>
                  <a:pt x="157" y="91"/>
                  <a:pt x="157" y="91"/>
                  <a:pt x="156" y="91"/>
                </a:cubicBezTo>
                <a:cubicBezTo>
                  <a:pt x="154" y="90"/>
                  <a:pt x="153" y="88"/>
                  <a:pt x="154" y="86"/>
                </a:cubicBezTo>
                <a:cubicBezTo>
                  <a:pt x="156" y="80"/>
                  <a:pt x="156" y="80"/>
                  <a:pt x="156" y="80"/>
                </a:cubicBezTo>
                <a:cubicBezTo>
                  <a:pt x="157" y="78"/>
                  <a:pt x="159" y="77"/>
                  <a:pt x="161" y="78"/>
                </a:cubicBezTo>
                <a:cubicBezTo>
                  <a:pt x="164" y="78"/>
                  <a:pt x="165" y="81"/>
                  <a:pt x="164" y="83"/>
                </a:cubicBezTo>
                <a:close/>
                <a:moveTo>
                  <a:pt x="133" y="89"/>
                </a:moveTo>
                <a:cubicBezTo>
                  <a:pt x="131" y="83"/>
                  <a:pt x="131" y="83"/>
                  <a:pt x="131" y="83"/>
                </a:cubicBezTo>
                <a:cubicBezTo>
                  <a:pt x="130" y="81"/>
                  <a:pt x="131" y="79"/>
                  <a:pt x="133" y="78"/>
                </a:cubicBezTo>
                <a:cubicBezTo>
                  <a:pt x="135" y="77"/>
                  <a:pt x="137" y="78"/>
                  <a:pt x="138" y="80"/>
                </a:cubicBezTo>
                <a:cubicBezTo>
                  <a:pt x="141" y="86"/>
                  <a:pt x="141" y="86"/>
                  <a:pt x="141" y="86"/>
                </a:cubicBezTo>
                <a:cubicBezTo>
                  <a:pt x="141" y="88"/>
                  <a:pt x="141" y="90"/>
                  <a:pt x="138" y="91"/>
                </a:cubicBezTo>
                <a:cubicBezTo>
                  <a:pt x="138" y="91"/>
                  <a:pt x="137" y="91"/>
                  <a:pt x="137" y="91"/>
                </a:cubicBezTo>
                <a:cubicBezTo>
                  <a:pt x="135" y="91"/>
                  <a:pt x="134" y="90"/>
                  <a:pt x="133" y="89"/>
                </a:cubicBezTo>
                <a:close/>
                <a:moveTo>
                  <a:pt x="182" y="98"/>
                </a:moveTo>
                <a:cubicBezTo>
                  <a:pt x="183" y="100"/>
                  <a:pt x="182" y="102"/>
                  <a:pt x="180" y="103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3" y="106"/>
                  <a:pt x="173" y="106"/>
                  <a:pt x="172" y="106"/>
                </a:cubicBezTo>
                <a:cubicBezTo>
                  <a:pt x="171" y="106"/>
                  <a:pt x="169" y="105"/>
                  <a:pt x="169" y="103"/>
                </a:cubicBezTo>
                <a:cubicBezTo>
                  <a:pt x="168" y="101"/>
                  <a:pt x="169" y="99"/>
                  <a:pt x="171" y="98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9" y="95"/>
                  <a:pt x="181" y="96"/>
                  <a:pt x="182" y="98"/>
                </a:cubicBezTo>
                <a:close/>
                <a:moveTo>
                  <a:pt x="180" y="121"/>
                </a:moveTo>
                <a:cubicBezTo>
                  <a:pt x="182" y="122"/>
                  <a:pt x="183" y="124"/>
                  <a:pt x="182" y="126"/>
                </a:cubicBezTo>
                <a:cubicBezTo>
                  <a:pt x="182" y="128"/>
                  <a:pt x="180" y="129"/>
                  <a:pt x="178" y="129"/>
                </a:cubicBezTo>
                <a:cubicBezTo>
                  <a:pt x="178" y="129"/>
                  <a:pt x="177" y="129"/>
                  <a:pt x="177" y="128"/>
                </a:cubicBezTo>
                <a:cubicBezTo>
                  <a:pt x="171" y="126"/>
                  <a:pt x="171" y="126"/>
                  <a:pt x="171" y="126"/>
                </a:cubicBezTo>
                <a:cubicBezTo>
                  <a:pt x="169" y="125"/>
                  <a:pt x="168" y="123"/>
                  <a:pt x="169" y="121"/>
                </a:cubicBezTo>
                <a:cubicBezTo>
                  <a:pt x="170" y="119"/>
                  <a:pt x="172" y="118"/>
                  <a:pt x="174" y="119"/>
                </a:cubicBezTo>
                <a:lnTo>
                  <a:pt x="180" y="121"/>
                </a:lnTo>
                <a:close/>
                <a:moveTo>
                  <a:pt x="154" y="139"/>
                </a:moveTo>
                <a:cubicBezTo>
                  <a:pt x="154" y="137"/>
                  <a:pt x="155" y="134"/>
                  <a:pt x="157" y="133"/>
                </a:cubicBezTo>
                <a:cubicBezTo>
                  <a:pt x="159" y="133"/>
                  <a:pt x="161" y="134"/>
                  <a:pt x="162" y="136"/>
                </a:cubicBezTo>
                <a:cubicBezTo>
                  <a:pt x="164" y="141"/>
                  <a:pt x="164" y="141"/>
                  <a:pt x="164" y="141"/>
                </a:cubicBezTo>
                <a:cubicBezTo>
                  <a:pt x="165" y="143"/>
                  <a:pt x="164" y="146"/>
                  <a:pt x="162" y="147"/>
                </a:cubicBezTo>
                <a:cubicBezTo>
                  <a:pt x="162" y="147"/>
                  <a:pt x="161" y="147"/>
                  <a:pt x="161" y="147"/>
                </a:cubicBezTo>
                <a:cubicBezTo>
                  <a:pt x="159" y="147"/>
                  <a:pt x="158" y="146"/>
                  <a:pt x="157" y="145"/>
                </a:cubicBezTo>
                <a:lnTo>
                  <a:pt x="154" y="139"/>
                </a:lnTo>
                <a:close/>
                <a:moveTo>
                  <a:pt x="199" y="112"/>
                </a:moveTo>
                <a:cubicBezTo>
                  <a:pt x="199" y="141"/>
                  <a:pt x="176" y="164"/>
                  <a:pt x="148" y="164"/>
                </a:cubicBezTo>
                <a:cubicBezTo>
                  <a:pt x="143" y="164"/>
                  <a:pt x="139" y="164"/>
                  <a:pt x="136" y="163"/>
                </a:cubicBezTo>
                <a:cubicBezTo>
                  <a:pt x="143" y="152"/>
                  <a:pt x="143" y="152"/>
                  <a:pt x="143" y="152"/>
                </a:cubicBezTo>
                <a:cubicBezTo>
                  <a:pt x="144" y="152"/>
                  <a:pt x="146" y="153"/>
                  <a:pt x="148" y="153"/>
                </a:cubicBezTo>
                <a:cubicBezTo>
                  <a:pt x="170" y="153"/>
                  <a:pt x="188" y="135"/>
                  <a:pt x="188" y="112"/>
                </a:cubicBezTo>
                <a:cubicBezTo>
                  <a:pt x="188" y="90"/>
                  <a:pt x="170" y="72"/>
                  <a:pt x="148" y="72"/>
                </a:cubicBezTo>
                <a:cubicBezTo>
                  <a:pt x="127" y="72"/>
                  <a:pt x="111" y="87"/>
                  <a:pt x="108" y="106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99" y="81"/>
                  <a:pt x="121" y="60"/>
                  <a:pt x="148" y="60"/>
                </a:cubicBezTo>
                <a:cubicBezTo>
                  <a:pt x="176" y="60"/>
                  <a:pt x="199" y="84"/>
                  <a:pt x="199" y="11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9050399" y="1269830"/>
            <a:ext cx="5400501" cy="1474516"/>
            <a:chOff x="1098113" y="2857931"/>
            <a:chExt cx="8915868" cy="2434328"/>
          </a:xfrm>
        </p:grpSpPr>
        <p:sp>
          <p:nvSpPr>
            <p:cNvPr id="83" name="任意多边形 82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945719" y="2985152"/>
              <a:ext cx="1490481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周末购物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8" name="Freeform 6"/>
          <p:cNvSpPr>
            <a:spLocks noEditPoints="1"/>
          </p:cNvSpPr>
          <p:nvPr/>
        </p:nvSpPr>
        <p:spPr bwMode="auto">
          <a:xfrm>
            <a:off x="9155695" y="1411610"/>
            <a:ext cx="202308" cy="202308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89" name="图表 88"/>
          <p:cNvGraphicFramePr/>
          <p:nvPr/>
        </p:nvGraphicFramePr>
        <p:xfrm>
          <a:off x="469523" y="4052433"/>
          <a:ext cx="3393810" cy="12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0" name="图表 89"/>
          <p:cNvGraphicFramePr/>
          <p:nvPr/>
        </p:nvGraphicFramePr>
        <p:xfrm>
          <a:off x="4317588" y="2756289"/>
          <a:ext cx="3491497" cy="2587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4" name="图表 93"/>
          <p:cNvGraphicFramePr/>
          <p:nvPr/>
        </p:nvGraphicFramePr>
        <p:xfrm>
          <a:off x="8162106" y="1900944"/>
          <a:ext cx="3384375" cy="3472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5.6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消费力对比分析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健身、进修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7"/>
          <p:cNvSpPr txBox="1"/>
          <p:nvPr/>
        </p:nvSpPr>
        <p:spPr>
          <a:xfrm>
            <a:off x="0" y="5949280"/>
            <a:ext cx="12191999" cy="677493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到访万象城客群的更偏好去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体育场所去运动</a:t>
            </a:r>
            <a:r>
              <a:rPr lang="zh-CN" altLang="en-US" sz="1400" dirty="0" smtClean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健身，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可见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该人群更加注重健康的生活方式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而周边人群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</a:t>
            </a:r>
            <a:r>
              <a:rPr lang="zh-CN" altLang="en-US" sz="1400" dirty="0" smtClean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教育</a:t>
            </a:r>
            <a:r>
              <a:rPr lang="zh-CN" altLang="en-US" sz="1400" dirty="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培训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需求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最为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旺盛，比较注重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自我职场技能的提升，同时子女的教育也有一定的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关注。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428" y="980728"/>
            <a:ext cx="5688000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207568" y="1268877"/>
            <a:ext cx="5400501" cy="1474516"/>
            <a:chOff x="1098113" y="2857931"/>
            <a:chExt cx="8915868" cy="2434328"/>
          </a:xfrm>
        </p:grpSpPr>
        <p:sp>
          <p:nvSpPr>
            <p:cNvPr id="42" name="任意多边形 41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649315" y="2985152"/>
              <a:ext cx="2083288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健身运动需求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168008" y="974828"/>
            <a:ext cx="5798625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" name="图表 48"/>
          <p:cNvGraphicFramePr/>
          <p:nvPr/>
        </p:nvGraphicFramePr>
        <p:xfrm>
          <a:off x="780428" y="2494752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0" name="图表 49"/>
          <p:cNvGraphicFramePr/>
          <p:nvPr/>
        </p:nvGraphicFramePr>
        <p:xfrm>
          <a:off x="6763472" y="2455319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2" name="组合 51"/>
          <p:cNvGrpSpPr/>
          <p:nvPr/>
        </p:nvGrpSpPr>
        <p:grpSpPr>
          <a:xfrm>
            <a:off x="8221183" y="1288482"/>
            <a:ext cx="5400501" cy="1474516"/>
            <a:chOff x="1098113" y="2857931"/>
            <a:chExt cx="8915868" cy="2434328"/>
          </a:xfrm>
        </p:grpSpPr>
        <p:sp>
          <p:nvSpPr>
            <p:cNvPr id="57" name="任意多边形 56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945719" y="2985152"/>
              <a:ext cx="1490483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进修需求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Freeform 18"/>
          <p:cNvSpPr>
            <a:spLocks noEditPoints="1"/>
          </p:cNvSpPr>
          <p:nvPr/>
        </p:nvSpPr>
        <p:spPr bwMode="auto">
          <a:xfrm>
            <a:off x="2301630" y="1375990"/>
            <a:ext cx="252000" cy="252000"/>
          </a:xfrm>
          <a:custGeom>
            <a:avLst/>
            <a:gdLst>
              <a:gd name="T0" fmla="*/ 110 w 599"/>
              <a:gd name="T1" fmla="*/ 304 h 552"/>
              <a:gd name="T2" fmla="*/ 55 w 599"/>
              <a:gd name="T3" fmla="*/ 249 h 552"/>
              <a:gd name="T4" fmla="*/ 0 w 599"/>
              <a:gd name="T5" fmla="*/ 304 h 552"/>
              <a:gd name="T6" fmla="*/ 55 w 599"/>
              <a:gd name="T7" fmla="*/ 359 h 552"/>
              <a:gd name="T8" fmla="*/ 110 w 599"/>
              <a:gd name="T9" fmla="*/ 304 h 552"/>
              <a:gd name="T10" fmla="*/ 515 w 599"/>
              <a:gd name="T11" fmla="*/ 85 h 552"/>
              <a:gd name="T12" fmla="*/ 209 w 599"/>
              <a:gd name="T13" fmla="*/ 85 h 552"/>
              <a:gd name="T14" fmla="*/ 149 w 599"/>
              <a:gd name="T15" fmla="*/ 270 h 552"/>
              <a:gd name="T16" fmla="*/ 330 w 599"/>
              <a:gd name="T17" fmla="*/ 451 h 552"/>
              <a:gd name="T18" fmla="*/ 515 w 599"/>
              <a:gd name="T19" fmla="*/ 391 h 552"/>
              <a:gd name="T20" fmla="*/ 515 w 599"/>
              <a:gd name="T21" fmla="*/ 85 h 552"/>
              <a:gd name="T22" fmla="*/ 161 w 599"/>
              <a:gd name="T23" fmla="*/ 382 h 552"/>
              <a:gd name="T24" fmla="*/ 54 w 599"/>
              <a:gd name="T25" fmla="*/ 490 h 552"/>
              <a:gd name="T26" fmla="*/ 54 w 599"/>
              <a:gd name="T27" fmla="*/ 512 h 552"/>
              <a:gd name="T28" fmla="*/ 87 w 599"/>
              <a:gd name="T29" fmla="*/ 546 h 552"/>
              <a:gd name="T30" fmla="*/ 110 w 599"/>
              <a:gd name="T31" fmla="*/ 546 h 552"/>
              <a:gd name="T32" fmla="*/ 218 w 599"/>
              <a:gd name="T33" fmla="*/ 438 h 552"/>
              <a:gd name="T34" fmla="*/ 295 w 599"/>
              <a:gd name="T35" fmla="*/ 443 h 552"/>
              <a:gd name="T36" fmla="*/ 156 w 599"/>
              <a:gd name="T37" fmla="*/ 304 h 552"/>
              <a:gd name="T38" fmla="*/ 161 w 599"/>
              <a:gd name="T39" fmla="*/ 38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9" h="552">
                <a:moveTo>
                  <a:pt x="110" y="304"/>
                </a:moveTo>
                <a:cubicBezTo>
                  <a:pt x="110" y="274"/>
                  <a:pt x="85" y="249"/>
                  <a:pt x="55" y="249"/>
                </a:cubicBezTo>
                <a:cubicBezTo>
                  <a:pt x="25" y="249"/>
                  <a:pt x="0" y="274"/>
                  <a:pt x="0" y="304"/>
                </a:cubicBezTo>
                <a:cubicBezTo>
                  <a:pt x="0" y="334"/>
                  <a:pt x="25" y="359"/>
                  <a:pt x="55" y="359"/>
                </a:cubicBezTo>
                <a:cubicBezTo>
                  <a:pt x="85" y="359"/>
                  <a:pt x="110" y="334"/>
                  <a:pt x="110" y="304"/>
                </a:cubicBezTo>
                <a:close/>
                <a:moveTo>
                  <a:pt x="515" y="85"/>
                </a:moveTo>
                <a:cubicBezTo>
                  <a:pt x="430" y="0"/>
                  <a:pt x="293" y="0"/>
                  <a:pt x="209" y="85"/>
                </a:cubicBezTo>
                <a:cubicBezTo>
                  <a:pt x="158" y="135"/>
                  <a:pt x="139" y="204"/>
                  <a:pt x="149" y="270"/>
                </a:cubicBezTo>
                <a:cubicBezTo>
                  <a:pt x="330" y="451"/>
                  <a:pt x="330" y="451"/>
                  <a:pt x="330" y="451"/>
                </a:cubicBezTo>
                <a:cubicBezTo>
                  <a:pt x="395" y="461"/>
                  <a:pt x="464" y="441"/>
                  <a:pt x="515" y="391"/>
                </a:cubicBezTo>
                <a:cubicBezTo>
                  <a:pt x="599" y="306"/>
                  <a:pt x="599" y="169"/>
                  <a:pt x="515" y="85"/>
                </a:cubicBezTo>
                <a:close/>
                <a:moveTo>
                  <a:pt x="161" y="382"/>
                </a:moveTo>
                <a:cubicBezTo>
                  <a:pt x="54" y="490"/>
                  <a:pt x="54" y="490"/>
                  <a:pt x="54" y="490"/>
                </a:cubicBezTo>
                <a:cubicBezTo>
                  <a:pt x="47" y="496"/>
                  <a:pt x="47" y="506"/>
                  <a:pt x="54" y="512"/>
                </a:cubicBezTo>
                <a:cubicBezTo>
                  <a:pt x="87" y="546"/>
                  <a:pt x="87" y="546"/>
                  <a:pt x="87" y="546"/>
                </a:cubicBezTo>
                <a:cubicBezTo>
                  <a:pt x="93" y="552"/>
                  <a:pt x="104" y="552"/>
                  <a:pt x="110" y="546"/>
                </a:cubicBezTo>
                <a:cubicBezTo>
                  <a:pt x="218" y="438"/>
                  <a:pt x="218" y="438"/>
                  <a:pt x="218" y="438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156" y="304"/>
                  <a:pt x="156" y="304"/>
                  <a:pt x="156" y="304"/>
                </a:cubicBezTo>
                <a:lnTo>
                  <a:pt x="161" y="3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73"/>
          <p:cNvSpPr>
            <a:spLocks noEditPoints="1"/>
          </p:cNvSpPr>
          <p:nvPr/>
        </p:nvSpPr>
        <p:spPr bwMode="auto">
          <a:xfrm>
            <a:off x="8311838" y="1447430"/>
            <a:ext cx="252000" cy="144000"/>
          </a:xfrm>
          <a:custGeom>
            <a:avLst/>
            <a:gdLst>
              <a:gd name="T0" fmla="*/ 0 w 353"/>
              <a:gd name="T1" fmla="*/ 0 h 214"/>
              <a:gd name="T2" fmla="*/ 758815 w 353"/>
              <a:gd name="T3" fmla="*/ 0 h 214"/>
              <a:gd name="T4" fmla="*/ 758815 w 353"/>
              <a:gd name="T5" fmla="*/ 31256 h 214"/>
              <a:gd name="T6" fmla="*/ 758815 w 353"/>
              <a:gd name="T7" fmla="*/ 91535 h 214"/>
              <a:gd name="T8" fmla="*/ 758815 w 353"/>
              <a:gd name="T9" fmla="*/ 256744 h 214"/>
              <a:gd name="T10" fmla="*/ 778901 w 353"/>
              <a:gd name="T11" fmla="*/ 290232 h 214"/>
              <a:gd name="T12" fmla="*/ 767742 w 353"/>
              <a:gd name="T13" fmla="*/ 317023 h 214"/>
              <a:gd name="T14" fmla="*/ 787828 w 353"/>
              <a:gd name="T15" fmla="*/ 442046 h 214"/>
              <a:gd name="T16" fmla="*/ 734265 w 353"/>
              <a:gd name="T17" fmla="*/ 442046 h 214"/>
              <a:gd name="T18" fmla="*/ 725337 w 353"/>
              <a:gd name="T19" fmla="*/ 395162 h 214"/>
              <a:gd name="T20" fmla="*/ 711947 w 353"/>
              <a:gd name="T21" fmla="*/ 442046 h 214"/>
              <a:gd name="T22" fmla="*/ 698556 w 353"/>
              <a:gd name="T23" fmla="*/ 442046 h 214"/>
              <a:gd name="T24" fmla="*/ 716410 w 353"/>
              <a:gd name="T25" fmla="*/ 317023 h 214"/>
              <a:gd name="T26" fmla="*/ 705251 w 353"/>
              <a:gd name="T27" fmla="*/ 290232 h 214"/>
              <a:gd name="T28" fmla="*/ 725337 w 353"/>
              <a:gd name="T29" fmla="*/ 256744 h 214"/>
              <a:gd name="T30" fmla="*/ 725337 w 353"/>
              <a:gd name="T31" fmla="*/ 91535 h 214"/>
              <a:gd name="T32" fmla="*/ 0 w 353"/>
              <a:gd name="T33" fmla="*/ 91535 h 214"/>
              <a:gd name="T34" fmla="*/ 0 w 353"/>
              <a:gd name="T35" fmla="*/ 0 h 214"/>
              <a:gd name="T36" fmla="*/ 109359 w 353"/>
              <a:gd name="T37" fmla="*/ 147349 h 214"/>
              <a:gd name="T38" fmla="*/ 107127 w 353"/>
              <a:gd name="T39" fmla="*/ 401860 h 214"/>
              <a:gd name="T40" fmla="*/ 390566 w 353"/>
              <a:gd name="T41" fmla="*/ 477767 h 214"/>
              <a:gd name="T42" fmla="*/ 667310 w 353"/>
              <a:gd name="T43" fmla="*/ 401860 h 214"/>
              <a:gd name="T44" fmla="*/ 667310 w 353"/>
              <a:gd name="T45" fmla="*/ 147349 h 214"/>
              <a:gd name="T46" fmla="*/ 109359 w 353"/>
              <a:gd name="T47" fmla="*/ 147349 h 2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53" h="214">
                <a:moveTo>
                  <a:pt x="0" y="0"/>
                </a:moveTo>
                <a:cubicBezTo>
                  <a:pt x="340" y="0"/>
                  <a:pt x="340" y="0"/>
                  <a:pt x="340" y="0"/>
                </a:cubicBezTo>
                <a:cubicBezTo>
                  <a:pt x="340" y="14"/>
                  <a:pt x="340" y="14"/>
                  <a:pt x="340" y="14"/>
                </a:cubicBezTo>
                <a:cubicBezTo>
                  <a:pt x="340" y="41"/>
                  <a:pt x="340" y="41"/>
                  <a:pt x="340" y="41"/>
                </a:cubicBezTo>
                <a:cubicBezTo>
                  <a:pt x="340" y="115"/>
                  <a:pt x="340" y="115"/>
                  <a:pt x="340" y="115"/>
                </a:cubicBezTo>
                <a:cubicBezTo>
                  <a:pt x="345" y="118"/>
                  <a:pt x="349" y="123"/>
                  <a:pt x="349" y="130"/>
                </a:cubicBezTo>
                <a:cubicBezTo>
                  <a:pt x="349" y="135"/>
                  <a:pt x="347" y="139"/>
                  <a:pt x="344" y="142"/>
                </a:cubicBezTo>
                <a:cubicBezTo>
                  <a:pt x="353" y="198"/>
                  <a:pt x="353" y="198"/>
                  <a:pt x="353" y="198"/>
                </a:cubicBezTo>
                <a:cubicBezTo>
                  <a:pt x="329" y="198"/>
                  <a:pt x="329" y="198"/>
                  <a:pt x="329" y="198"/>
                </a:cubicBezTo>
                <a:cubicBezTo>
                  <a:pt x="325" y="177"/>
                  <a:pt x="325" y="177"/>
                  <a:pt x="325" y="177"/>
                </a:cubicBezTo>
                <a:cubicBezTo>
                  <a:pt x="319" y="198"/>
                  <a:pt x="319" y="198"/>
                  <a:pt x="319" y="198"/>
                </a:cubicBezTo>
                <a:cubicBezTo>
                  <a:pt x="313" y="198"/>
                  <a:pt x="313" y="198"/>
                  <a:pt x="313" y="198"/>
                </a:cubicBezTo>
                <a:cubicBezTo>
                  <a:pt x="321" y="142"/>
                  <a:pt x="321" y="142"/>
                  <a:pt x="321" y="142"/>
                </a:cubicBezTo>
                <a:cubicBezTo>
                  <a:pt x="318" y="139"/>
                  <a:pt x="316" y="135"/>
                  <a:pt x="316" y="130"/>
                </a:cubicBezTo>
                <a:cubicBezTo>
                  <a:pt x="316" y="123"/>
                  <a:pt x="320" y="118"/>
                  <a:pt x="325" y="115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49" y="66"/>
                </a:moveTo>
                <a:cubicBezTo>
                  <a:pt x="48" y="180"/>
                  <a:pt x="48" y="180"/>
                  <a:pt x="48" y="180"/>
                </a:cubicBezTo>
                <a:cubicBezTo>
                  <a:pt x="98" y="179"/>
                  <a:pt x="138" y="194"/>
                  <a:pt x="175" y="214"/>
                </a:cubicBezTo>
                <a:cubicBezTo>
                  <a:pt x="206" y="191"/>
                  <a:pt x="246" y="178"/>
                  <a:pt x="299" y="180"/>
                </a:cubicBezTo>
                <a:cubicBezTo>
                  <a:pt x="299" y="142"/>
                  <a:pt x="299" y="104"/>
                  <a:pt x="299" y="66"/>
                </a:cubicBezTo>
                <a:lnTo>
                  <a:pt x="49" y="66"/>
                </a:lnTo>
                <a:close/>
              </a:path>
            </a:pathLst>
          </a:custGeom>
          <a:solidFill>
            <a:srgbClr val="F8F8F8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矩形 1"/>
          <p:cNvSpPr/>
          <p:nvPr/>
        </p:nvSpPr>
        <p:spPr>
          <a:xfrm>
            <a:off x="-3619" y="1590371"/>
            <a:ext cx="12186070" cy="5273097"/>
          </a:xfrm>
          <a:custGeom>
            <a:avLst/>
            <a:gdLst>
              <a:gd name="connsiteX0" fmla="*/ 0 w 14473608"/>
              <a:gd name="connsiteY0" fmla="*/ 0 h 6362906"/>
              <a:gd name="connsiteX1" fmla="*/ 14473608 w 14473608"/>
              <a:gd name="connsiteY1" fmla="*/ 0 h 6362906"/>
              <a:gd name="connsiteX2" fmla="*/ 14473608 w 14473608"/>
              <a:gd name="connsiteY2" fmla="*/ 6362906 h 6362906"/>
              <a:gd name="connsiteX3" fmla="*/ 0 w 14473608"/>
              <a:gd name="connsiteY3" fmla="*/ 6362906 h 6362906"/>
              <a:gd name="connsiteX4" fmla="*/ 0 w 14473608"/>
              <a:gd name="connsiteY4" fmla="*/ 0 h 6362906"/>
              <a:gd name="connsiteX0-1" fmla="*/ 0 w 14473608"/>
              <a:gd name="connsiteY0-2" fmla="*/ 0 h 6379839"/>
              <a:gd name="connsiteX1-3" fmla="*/ 14473608 w 14473608"/>
              <a:gd name="connsiteY1-4" fmla="*/ 0 h 6379839"/>
              <a:gd name="connsiteX2-5" fmla="*/ 14473608 w 14473608"/>
              <a:gd name="connsiteY2-6" fmla="*/ 6362906 h 6379839"/>
              <a:gd name="connsiteX3-7" fmla="*/ 643466 w 14473608"/>
              <a:gd name="connsiteY3-8" fmla="*/ 6379839 h 6379839"/>
              <a:gd name="connsiteX4-9" fmla="*/ 0 w 14473608"/>
              <a:gd name="connsiteY4-10" fmla="*/ 0 h 6379839"/>
              <a:gd name="connsiteX0-11" fmla="*/ 0 w 13914808"/>
              <a:gd name="connsiteY0-12" fmla="*/ 1320800 h 6379839"/>
              <a:gd name="connsiteX1-13" fmla="*/ 13914808 w 13914808"/>
              <a:gd name="connsiteY1-14" fmla="*/ 0 h 6379839"/>
              <a:gd name="connsiteX2-15" fmla="*/ 13914808 w 13914808"/>
              <a:gd name="connsiteY2-16" fmla="*/ 6362906 h 6379839"/>
              <a:gd name="connsiteX3-17" fmla="*/ 84666 w 13914808"/>
              <a:gd name="connsiteY3-18" fmla="*/ 6379839 h 6379839"/>
              <a:gd name="connsiteX4-19" fmla="*/ 0 w 13914808"/>
              <a:gd name="connsiteY4-20" fmla="*/ 1320800 h 6379839"/>
              <a:gd name="connsiteX0-21" fmla="*/ 0 w 13914808"/>
              <a:gd name="connsiteY0-22" fmla="*/ 0 h 5059039"/>
              <a:gd name="connsiteX1-23" fmla="*/ 12153742 w 13914808"/>
              <a:gd name="connsiteY1-24" fmla="*/ 135466 h 5059039"/>
              <a:gd name="connsiteX2-25" fmla="*/ 13914808 w 13914808"/>
              <a:gd name="connsiteY2-26" fmla="*/ 5042106 h 5059039"/>
              <a:gd name="connsiteX3-27" fmla="*/ 84666 w 13914808"/>
              <a:gd name="connsiteY3-28" fmla="*/ 5059039 h 5059039"/>
              <a:gd name="connsiteX4-29" fmla="*/ 0 w 13914808"/>
              <a:gd name="connsiteY4-30" fmla="*/ 0 h 5059039"/>
              <a:gd name="connsiteX0-31" fmla="*/ 0 w 12306141"/>
              <a:gd name="connsiteY0-32" fmla="*/ 0 h 5075973"/>
              <a:gd name="connsiteX1-33" fmla="*/ 12153742 w 12306141"/>
              <a:gd name="connsiteY1-34" fmla="*/ 135466 h 5075973"/>
              <a:gd name="connsiteX2-35" fmla="*/ 12306141 w 12306141"/>
              <a:gd name="connsiteY2-36" fmla="*/ 5075973 h 5075973"/>
              <a:gd name="connsiteX3-37" fmla="*/ 84666 w 12306141"/>
              <a:gd name="connsiteY3-38" fmla="*/ 5059039 h 5075973"/>
              <a:gd name="connsiteX4-39" fmla="*/ 0 w 12306141"/>
              <a:gd name="connsiteY4-40" fmla="*/ 0 h 5075973"/>
              <a:gd name="connsiteX0-41" fmla="*/ 0 w 12323075"/>
              <a:gd name="connsiteY0-42" fmla="*/ 0 h 5075973"/>
              <a:gd name="connsiteX1-43" fmla="*/ 12323075 w 12323075"/>
              <a:gd name="connsiteY1-44" fmla="*/ 135466 h 5075973"/>
              <a:gd name="connsiteX2-45" fmla="*/ 12306141 w 12323075"/>
              <a:gd name="connsiteY2-46" fmla="*/ 5075973 h 5075973"/>
              <a:gd name="connsiteX3-47" fmla="*/ 84666 w 12323075"/>
              <a:gd name="connsiteY3-48" fmla="*/ 5059039 h 5075973"/>
              <a:gd name="connsiteX4-49" fmla="*/ 0 w 12323075"/>
              <a:gd name="connsiteY4-50" fmla="*/ 0 h 5075973"/>
              <a:gd name="connsiteX0-51" fmla="*/ 0 w 12289209"/>
              <a:gd name="connsiteY0-52" fmla="*/ 237067 h 4940507"/>
              <a:gd name="connsiteX1-53" fmla="*/ 12289209 w 12289209"/>
              <a:gd name="connsiteY1-54" fmla="*/ 0 h 4940507"/>
              <a:gd name="connsiteX2-55" fmla="*/ 12272275 w 12289209"/>
              <a:gd name="connsiteY2-56" fmla="*/ 4940507 h 4940507"/>
              <a:gd name="connsiteX3-57" fmla="*/ 50800 w 12289209"/>
              <a:gd name="connsiteY3-58" fmla="*/ 4923573 h 4940507"/>
              <a:gd name="connsiteX4-59" fmla="*/ 0 w 12289209"/>
              <a:gd name="connsiteY4-60" fmla="*/ 237067 h 4940507"/>
              <a:gd name="connsiteX0-61" fmla="*/ 50800 w 12238409"/>
              <a:gd name="connsiteY0-62" fmla="*/ 0 h 4974373"/>
              <a:gd name="connsiteX1-63" fmla="*/ 12238409 w 12238409"/>
              <a:gd name="connsiteY1-64" fmla="*/ 33866 h 4974373"/>
              <a:gd name="connsiteX2-65" fmla="*/ 12221475 w 12238409"/>
              <a:gd name="connsiteY2-66" fmla="*/ 4974373 h 4974373"/>
              <a:gd name="connsiteX3-67" fmla="*/ 0 w 12238409"/>
              <a:gd name="connsiteY3-68" fmla="*/ 4957439 h 4974373"/>
              <a:gd name="connsiteX4-69" fmla="*/ 50800 w 12238409"/>
              <a:gd name="connsiteY4-70" fmla="*/ 0 h 4974373"/>
              <a:gd name="connsiteX0-71" fmla="*/ 50800 w 12238409"/>
              <a:gd name="connsiteY0-72" fmla="*/ 16934 h 4940507"/>
              <a:gd name="connsiteX1-73" fmla="*/ 12238409 w 12238409"/>
              <a:gd name="connsiteY1-74" fmla="*/ 0 h 4940507"/>
              <a:gd name="connsiteX2-75" fmla="*/ 12221475 w 12238409"/>
              <a:gd name="connsiteY2-76" fmla="*/ 4940507 h 4940507"/>
              <a:gd name="connsiteX3-77" fmla="*/ 0 w 12238409"/>
              <a:gd name="connsiteY3-78" fmla="*/ 4923573 h 4940507"/>
              <a:gd name="connsiteX4-79" fmla="*/ 50800 w 12238409"/>
              <a:gd name="connsiteY4-80" fmla="*/ 16934 h 4940507"/>
              <a:gd name="connsiteX0-81" fmla="*/ 33867 w 12221476"/>
              <a:gd name="connsiteY0-82" fmla="*/ 16934 h 4940507"/>
              <a:gd name="connsiteX1-83" fmla="*/ 12221476 w 12221476"/>
              <a:gd name="connsiteY1-84" fmla="*/ 0 h 4940507"/>
              <a:gd name="connsiteX2-85" fmla="*/ 12204542 w 12221476"/>
              <a:gd name="connsiteY2-86" fmla="*/ 4940507 h 4940507"/>
              <a:gd name="connsiteX3-87" fmla="*/ 0 w 12221476"/>
              <a:gd name="connsiteY3-88" fmla="*/ 4940507 h 4940507"/>
              <a:gd name="connsiteX4-89" fmla="*/ 33867 w 12221476"/>
              <a:gd name="connsiteY4-90" fmla="*/ 16934 h 4940507"/>
              <a:gd name="connsiteX0-91" fmla="*/ 16933 w 12221476"/>
              <a:gd name="connsiteY0-92" fmla="*/ 16934 h 4940507"/>
              <a:gd name="connsiteX1-93" fmla="*/ 12221476 w 12221476"/>
              <a:gd name="connsiteY1-94" fmla="*/ 0 h 4940507"/>
              <a:gd name="connsiteX2-95" fmla="*/ 12204542 w 12221476"/>
              <a:gd name="connsiteY2-96" fmla="*/ 4940507 h 4940507"/>
              <a:gd name="connsiteX3-97" fmla="*/ 0 w 12221476"/>
              <a:gd name="connsiteY3-98" fmla="*/ 4940507 h 4940507"/>
              <a:gd name="connsiteX4-99" fmla="*/ 16933 w 12221476"/>
              <a:gd name="connsiteY4-100" fmla="*/ 16934 h 4940507"/>
              <a:gd name="connsiteX0-101" fmla="*/ 16933 w 12221476"/>
              <a:gd name="connsiteY0-102" fmla="*/ 33868 h 4940507"/>
              <a:gd name="connsiteX1-103" fmla="*/ 12221476 w 12221476"/>
              <a:gd name="connsiteY1-104" fmla="*/ 0 h 4940507"/>
              <a:gd name="connsiteX2-105" fmla="*/ 12204542 w 12221476"/>
              <a:gd name="connsiteY2-106" fmla="*/ 4940507 h 4940507"/>
              <a:gd name="connsiteX3-107" fmla="*/ 0 w 12221476"/>
              <a:gd name="connsiteY3-108" fmla="*/ 4940507 h 4940507"/>
              <a:gd name="connsiteX4-109" fmla="*/ 16933 w 12221476"/>
              <a:gd name="connsiteY4-110" fmla="*/ 33868 h 4940507"/>
              <a:gd name="connsiteX0-111" fmla="*/ 16933 w 12221476"/>
              <a:gd name="connsiteY0-112" fmla="*/ 0 h 4957439"/>
              <a:gd name="connsiteX1-113" fmla="*/ 12221476 w 12221476"/>
              <a:gd name="connsiteY1-114" fmla="*/ 16932 h 4957439"/>
              <a:gd name="connsiteX2-115" fmla="*/ 12204542 w 12221476"/>
              <a:gd name="connsiteY2-116" fmla="*/ 4957439 h 4957439"/>
              <a:gd name="connsiteX3-117" fmla="*/ 0 w 12221476"/>
              <a:gd name="connsiteY3-118" fmla="*/ 4957439 h 4957439"/>
              <a:gd name="connsiteX4-119" fmla="*/ 16933 w 12221476"/>
              <a:gd name="connsiteY4-120" fmla="*/ 0 h 4957439"/>
              <a:gd name="connsiteX0-121" fmla="*/ 16933 w 12221476"/>
              <a:gd name="connsiteY0-122" fmla="*/ 1 h 4940507"/>
              <a:gd name="connsiteX1-123" fmla="*/ 12221476 w 12221476"/>
              <a:gd name="connsiteY1-124" fmla="*/ 0 h 4940507"/>
              <a:gd name="connsiteX2-125" fmla="*/ 12204542 w 12221476"/>
              <a:gd name="connsiteY2-126" fmla="*/ 4940507 h 4940507"/>
              <a:gd name="connsiteX3-127" fmla="*/ 0 w 12221476"/>
              <a:gd name="connsiteY3-128" fmla="*/ 4940507 h 4940507"/>
              <a:gd name="connsiteX4-129" fmla="*/ 16933 w 12221476"/>
              <a:gd name="connsiteY4-130" fmla="*/ 1 h 4940507"/>
              <a:gd name="connsiteX0-131" fmla="*/ 16933 w 12223125"/>
              <a:gd name="connsiteY0-132" fmla="*/ 1 h 5431574"/>
              <a:gd name="connsiteX1-133" fmla="*/ 12221476 w 12223125"/>
              <a:gd name="connsiteY1-134" fmla="*/ 0 h 5431574"/>
              <a:gd name="connsiteX2-135" fmla="*/ 12221499 w 12223125"/>
              <a:gd name="connsiteY2-136" fmla="*/ 5431574 h 5431574"/>
              <a:gd name="connsiteX3-137" fmla="*/ 0 w 12223125"/>
              <a:gd name="connsiteY3-138" fmla="*/ 4940507 h 5431574"/>
              <a:gd name="connsiteX4-139" fmla="*/ 16933 w 12223125"/>
              <a:gd name="connsiteY4-140" fmla="*/ 1 h 5431574"/>
              <a:gd name="connsiteX0-141" fmla="*/ 240 w 12206432"/>
              <a:gd name="connsiteY0-142" fmla="*/ 1 h 5550107"/>
              <a:gd name="connsiteX1-143" fmla="*/ 12204783 w 12206432"/>
              <a:gd name="connsiteY1-144" fmla="*/ 0 h 5550107"/>
              <a:gd name="connsiteX2-145" fmla="*/ 12204806 w 12206432"/>
              <a:gd name="connsiteY2-146" fmla="*/ 5431574 h 5550107"/>
              <a:gd name="connsiteX3-147" fmla="*/ 85050 w 12206432"/>
              <a:gd name="connsiteY3-148" fmla="*/ 5550107 h 5550107"/>
              <a:gd name="connsiteX4-149" fmla="*/ 240 w 12206432"/>
              <a:gd name="connsiteY4-150" fmla="*/ 1 h 5550107"/>
              <a:gd name="connsiteX0-151" fmla="*/ 1626 w 12207818"/>
              <a:gd name="connsiteY0-152" fmla="*/ 1 h 5431574"/>
              <a:gd name="connsiteX1-153" fmla="*/ 12206169 w 12207818"/>
              <a:gd name="connsiteY1-154" fmla="*/ 0 h 5431574"/>
              <a:gd name="connsiteX2-155" fmla="*/ 12206192 w 12207818"/>
              <a:gd name="connsiteY2-156" fmla="*/ 5431574 h 5431574"/>
              <a:gd name="connsiteX3-157" fmla="*/ 1650 w 12207818"/>
              <a:gd name="connsiteY3-158" fmla="*/ 5313040 h 5431574"/>
              <a:gd name="connsiteX4-159" fmla="*/ 1626 w 12207818"/>
              <a:gd name="connsiteY4-160" fmla="*/ 1 h 5431574"/>
              <a:gd name="connsiteX0-161" fmla="*/ 1626 w 12223897"/>
              <a:gd name="connsiteY0-162" fmla="*/ 1 h 5313040"/>
              <a:gd name="connsiteX1-163" fmla="*/ 12206169 w 12223897"/>
              <a:gd name="connsiteY1-164" fmla="*/ 0 h 5313040"/>
              <a:gd name="connsiteX2-165" fmla="*/ 12223148 w 12223897"/>
              <a:gd name="connsiteY2-166" fmla="*/ 5211440 h 5313040"/>
              <a:gd name="connsiteX3-167" fmla="*/ 1650 w 12223897"/>
              <a:gd name="connsiteY3-168" fmla="*/ 5313040 h 5313040"/>
              <a:gd name="connsiteX4-169" fmla="*/ 1626 w 12223897"/>
              <a:gd name="connsiteY4-170" fmla="*/ 1 h 5313040"/>
              <a:gd name="connsiteX0-171" fmla="*/ 1626 w 12223897"/>
              <a:gd name="connsiteY0-172" fmla="*/ 1 h 5313040"/>
              <a:gd name="connsiteX1-173" fmla="*/ 12206169 w 12223897"/>
              <a:gd name="connsiteY1-174" fmla="*/ 0 h 5313040"/>
              <a:gd name="connsiteX2-175" fmla="*/ 12223148 w 12223897"/>
              <a:gd name="connsiteY2-176" fmla="*/ 5296107 h 5313040"/>
              <a:gd name="connsiteX3-177" fmla="*/ 1650 w 12223897"/>
              <a:gd name="connsiteY3-178" fmla="*/ 5313040 h 5313040"/>
              <a:gd name="connsiteX4-179" fmla="*/ 1626 w 12223897"/>
              <a:gd name="connsiteY4-180" fmla="*/ 1 h 5313040"/>
              <a:gd name="connsiteX0-181" fmla="*/ 1626 w 12213140"/>
              <a:gd name="connsiteY0-182" fmla="*/ 1 h 5313040"/>
              <a:gd name="connsiteX1-183" fmla="*/ 12206169 w 12213140"/>
              <a:gd name="connsiteY1-184" fmla="*/ 0 h 5313040"/>
              <a:gd name="connsiteX2-185" fmla="*/ 12211981 w 12213140"/>
              <a:gd name="connsiteY2-186" fmla="*/ 5296107 h 5313040"/>
              <a:gd name="connsiteX3-187" fmla="*/ 1650 w 12213140"/>
              <a:gd name="connsiteY3-188" fmla="*/ 5313040 h 5313040"/>
              <a:gd name="connsiteX4-189" fmla="*/ 1626 w 12213140"/>
              <a:gd name="connsiteY4-190" fmla="*/ 1 h 5313040"/>
              <a:gd name="connsiteX0-191" fmla="*/ 1626 w 12206169"/>
              <a:gd name="connsiteY0-192" fmla="*/ 1 h 5329561"/>
              <a:gd name="connsiteX1-193" fmla="*/ 12206169 w 12206169"/>
              <a:gd name="connsiteY1-194" fmla="*/ 0 h 5329561"/>
              <a:gd name="connsiteX2-195" fmla="*/ 12189647 w 12206169"/>
              <a:gd name="connsiteY2-196" fmla="*/ 5329561 h 5329561"/>
              <a:gd name="connsiteX3-197" fmla="*/ 1650 w 12206169"/>
              <a:gd name="connsiteY3-198" fmla="*/ 5313040 h 5329561"/>
              <a:gd name="connsiteX4-199" fmla="*/ 1626 w 12206169"/>
              <a:gd name="connsiteY4-200" fmla="*/ 1 h 5329561"/>
              <a:gd name="connsiteX0-201" fmla="*/ 1626 w 12195001"/>
              <a:gd name="connsiteY0-202" fmla="*/ 0 h 5329560"/>
              <a:gd name="connsiteX1-203" fmla="*/ 12195001 w 12195001"/>
              <a:gd name="connsiteY1-204" fmla="*/ 267628 h 5329560"/>
              <a:gd name="connsiteX2-205" fmla="*/ 12189647 w 12195001"/>
              <a:gd name="connsiteY2-206" fmla="*/ 5329560 h 5329560"/>
              <a:gd name="connsiteX3-207" fmla="*/ 1650 w 12195001"/>
              <a:gd name="connsiteY3-208" fmla="*/ 5313039 h 5329560"/>
              <a:gd name="connsiteX4-209" fmla="*/ 1626 w 12195001"/>
              <a:gd name="connsiteY4-210" fmla="*/ 0 h 5329560"/>
              <a:gd name="connsiteX0-211" fmla="*/ 1626 w 12195001"/>
              <a:gd name="connsiteY0-212" fmla="*/ 111514 h 5061932"/>
              <a:gd name="connsiteX1-213" fmla="*/ 12195001 w 12195001"/>
              <a:gd name="connsiteY1-214" fmla="*/ 0 h 5061932"/>
              <a:gd name="connsiteX2-215" fmla="*/ 12189647 w 12195001"/>
              <a:gd name="connsiteY2-216" fmla="*/ 5061932 h 5061932"/>
              <a:gd name="connsiteX3-217" fmla="*/ 1650 w 12195001"/>
              <a:gd name="connsiteY3-218" fmla="*/ 5045411 h 5061932"/>
              <a:gd name="connsiteX4-219" fmla="*/ 1626 w 12195001"/>
              <a:gd name="connsiteY4-220" fmla="*/ 111514 h 5061932"/>
              <a:gd name="connsiteX0-221" fmla="*/ 11143 w 12193351"/>
              <a:gd name="connsiteY0-222" fmla="*/ 33455 h 5061932"/>
              <a:gd name="connsiteX1-223" fmla="*/ 12193351 w 12193351"/>
              <a:gd name="connsiteY1-224" fmla="*/ 0 h 5061932"/>
              <a:gd name="connsiteX2-225" fmla="*/ 12187997 w 12193351"/>
              <a:gd name="connsiteY2-226" fmla="*/ 5061932 h 5061932"/>
              <a:gd name="connsiteX3-227" fmla="*/ 0 w 12193351"/>
              <a:gd name="connsiteY3-228" fmla="*/ 5045411 h 5061932"/>
              <a:gd name="connsiteX4-229" fmla="*/ 11143 w 12193351"/>
              <a:gd name="connsiteY4-230" fmla="*/ 33455 h 5061932"/>
              <a:gd name="connsiteX0-231" fmla="*/ 11143 w 12193351"/>
              <a:gd name="connsiteY0-232" fmla="*/ 22304 h 5061932"/>
              <a:gd name="connsiteX1-233" fmla="*/ 12193351 w 12193351"/>
              <a:gd name="connsiteY1-234" fmla="*/ 0 h 5061932"/>
              <a:gd name="connsiteX2-235" fmla="*/ 12187997 w 12193351"/>
              <a:gd name="connsiteY2-236" fmla="*/ 5061932 h 5061932"/>
              <a:gd name="connsiteX3-237" fmla="*/ 0 w 12193351"/>
              <a:gd name="connsiteY3-238" fmla="*/ 5045411 h 5061932"/>
              <a:gd name="connsiteX4-239" fmla="*/ 11143 w 12193351"/>
              <a:gd name="connsiteY4-240" fmla="*/ 22304 h 5061932"/>
              <a:gd name="connsiteX0-241" fmla="*/ 1626 w 12195001"/>
              <a:gd name="connsiteY0-242" fmla="*/ 22304 h 5061932"/>
              <a:gd name="connsiteX1-243" fmla="*/ 12195001 w 12195001"/>
              <a:gd name="connsiteY1-244" fmla="*/ 0 h 5061932"/>
              <a:gd name="connsiteX2-245" fmla="*/ 12189647 w 12195001"/>
              <a:gd name="connsiteY2-246" fmla="*/ 5061932 h 5061932"/>
              <a:gd name="connsiteX3-247" fmla="*/ 1650 w 12195001"/>
              <a:gd name="connsiteY3-248" fmla="*/ 5045411 h 5061932"/>
              <a:gd name="connsiteX4-249" fmla="*/ 1626 w 12195001"/>
              <a:gd name="connsiteY4-250" fmla="*/ 22304 h 5061932"/>
              <a:gd name="connsiteX0-251" fmla="*/ 1626 w 12200446"/>
              <a:gd name="connsiteY0-252" fmla="*/ 22304 h 5452457"/>
              <a:gd name="connsiteX1-253" fmla="*/ 12195001 w 12200446"/>
              <a:gd name="connsiteY1-254" fmla="*/ 0 h 5452457"/>
              <a:gd name="connsiteX2-255" fmla="*/ 12199186 w 12200446"/>
              <a:gd name="connsiteY2-256" fmla="*/ 5452457 h 5452457"/>
              <a:gd name="connsiteX3-257" fmla="*/ 1650 w 12200446"/>
              <a:gd name="connsiteY3-258" fmla="*/ 5045411 h 5452457"/>
              <a:gd name="connsiteX4-259" fmla="*/ 1626 w 12200446"/>
              <a:gd name="connsiteY4-260" fmla="*/ 22304 h 5452457"/>
              <a:gd name="connsiteX0-261" fmla="*/ 1626 w 12200446"/>
              <a:gd name="connsiteY0-262" fmla="*/ 22304 h 5454986"/>
              <a:gd name="connsiteX1-263" fmla="*/ 12195001 w 12200446"/>
              <a:gd name="connsiteY1-264" fmla="*/ 0 h 5454986"/>
              <a:gd name="connsiteX2-265" fmla="*/ 12199186 w 12200446"/>
              <a:gd name="connsiteY2-266" fmla="*/ 5452457 h 5454986"/>
              <a:gd name="connsiteX3-267" fmla="*/ 1650 w 12200446"/>
              <a:gd name="connsiteY3-268" fmla="*/ 5454986 h 5454986"/>
              <a:gd name="connsiteX4-269" fmla="*/ 1626 w 12200446"/>
              <a:gd name="connsiteY4-270" fmla="*/ 22304 h 5454986"/>
              <a:gd name="connsiteX0-271" fmla="*/ 1626 w 12200446"/>
              <a:gd name="connsiteY0-272" fmla="*/ 3254 h 5435936"/>
              <a:gd name="connsiteX1-273" fmla="*/ 12195001 w 12200446"/>
              <a:gd name="connsiteY1-274" fmla="*/ 0 h 5435936"/>
              <a:gd name="connsiteX2-275" fmla="*/ 12199186 w 12200446"/>
              <a:gd name="connsiteY2-276" fmla="*/ 5433407 h 5435936"/>
              <a:gd name="connsiteX3-277" fmla="*/ 1650 w 12200446"/>
              <a:gd name="connsiteY3-278" fmla="*/ 5435936 h 5435936"/>
              <a:gd name="connsiteX4-279" fmla="*/ 1626 w 12200446"/>
              <a:gd name="connsiteY4-280" fmla="*/ 3254 h 5435936"/>
              <a:gd name="connsiteX0-281" fmla="*/ 9515 w 12198796"/>
              <a:gd name="connsiteY0-282" fmla="*/ 3254 h 5435936"/>
              <a:gd name="connsiteX1-283" fmla="*/ 12193351 w 12198796"/>
              <a:gd name="connsiteY1-284" fmla="*/ 0 h 5435936"/>
              <a:gd name="connsiteX2-285" fmla="*/ 12197536 w 12198796"/>
              <a:gd name="connsiteY2-286" fmla="*/ 5433407 h 5435936"/>
              <a:gd name="connsiteX3-287" fmla="*/ 0 w 12198796"/>
              <a:gd name="connsiteY3-288" fmla="*/ 5435936 h 5435936"/>
              <a:gd name="connsiteX4-289" fmla="*/ 9515 w 12198796"/>
              <a:gd name="connsiteY4-290" fmla="*/ 3254 h 5435936"/>
              <a:gd name="connsiteX0-291" fmla="*/ 1344 w 12203168"/>
              <a:gd name="connsiteY0-292" fmla="*/ 3254 h 5435936"/>
              <a:gd name="connsiteX1-293" fmla="*/ 12197723 w 12203168"/>
              <a:gd name="connsiteY1-294" fmla="*/ 0 h 5435936"/>
              <a:gd name="connsiteX2-295" fmla="*/ 12201908 w 12203168"/>
              <a:gd name="connsiteY2-296" fmla="*/ 5433407 h 5435936"/>
              <a:gd name="connsiteX3-297" fmla="*/ 4372 w 12203168"/>
              <a:gd name="connsiteY3-298" fmla="*/ 5435936 h 5435936"/>
              <a:gd name="connsiteX4-299" fmla="*/ 1344 w 12203168"/>
              <a:gd name="connsiteY4-300" fmla="*/ 3254 h 5435936"/>
              <a:gd name="connsiteX0-301" fmla="*/ 1344 w 12203168"/>
              <a:gd name="connsiteY0-302" fmla="*/ 0 h 5432682"/>
              <a:gd name="connsiteX1-303" fmla="*/ 12197723 w 12203168"/>
              <a:gd name="connsiteY1-304" fmla="*/ 159585 h 5432682"/>
              <a:gd name="connsiteX2-305" fmla="*/ 12201908 w 12203168"/>
              <a:gd name="connsiteY2-306" fmla="*/ 5430153 h 5432682"/>
              <a:gd name="connsiteX3-307" fmla="*/ 4372 w 12203168"/>
              <a:gd name="connsiteY3-308" fmla="*/ 5432682 h 5432682"/>
              <a:gd name="connsiteX4-309" fmla="*/ 1344 w 12203168"/>
              <a:gd name="connsiteY4-310" fmla="*/ 0 h 5432682"/>
              <a:gd name="connsiteX0-311" fmla="*/ 1344 w 12203168"/>
              <a:gd name="connsiteY0-312" fmla="*/ 40832 h 5273097"/>
              <a:gd name="connsiteX1-313" fmla="*/ 12197723 w 12203168"/>
              <a:gd name="connsiteY1-314" fmla="*/ 0 h 5273097"/>
              <a:gd name="connsiteX2-315" fmla="*/ 12201908 w 12203168"/>
              <a:gd name="connsiteY2-316" fmla="*/ 5270568 h 5273097"/>
              <a:gd name="connsiteX3-317" fmla="*/ 4372 w 12203168"/>
              <a:gd name="connsiteY3-318" fmla="*/ 5273097 h 5273097"/>
              <a:gd name="connsiteX4-319" fmla="*/ 1344 w 12203168"/>
              <a:gd name="connsiteY4-320" fmla="*/ 40832 h 5273097"/>
              <a:gd name="connsiteX0-321" fmla="*/ 1344 w 12203168"/>
              <a:gd name="connsiteY0-322" fmla="*/ 3254 h 5273097"/>
              <a:gd name="connsiteX1-323" fmla="*/ 12197723 w 12203168"/>
              <a:gd name="connsiteY1-324" fmla="*/ 0 h 5273097"/>
              <a:gd name="connsiteX2-325" fmla="*/ 12201908 w 12203168"/>
              <a:gd name="connsiteY2-326" fmla="*/ 5270568 h 5273097"/>
              <a:gd name="connsiteX3-327" fmla="*/ 4372 w 12203168"/>
              <a:gd name="connsiteY3-328" fmla="*/ 5273097 h 5273097"/>
              <a:gd name="connsiteX4-329" fmla="*/ 1344 w 12203168"/>
              <a:gd name="connsiteY4-330" fmla="*/ 3254 h 52730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3168" h="5273097">
                <a:moveTo>
                  <a:pt x="1344" y="3254"/>
                </a:moveTo>
                <a:lnTo>
                  <a:pt x="12197723" y="0"/>
                </a:lnTo>
                <a:cubicBezTo>
                  <a:pt x="12192078" y="1646836"/>
                  <a:pt x="12207553" y="3623732"/>
                  <a:pt x="12201908" y="5270568"/>
                </a:cubicBezTo>
                <a:lnTo>
                  <a:pt x="4372" y="5273097"/>
                </a:lnTo>
                <a:cubicBezTo>
                  <a:pt x="10016" y="3631906"/>
                  <a:pt x="-4300" y="1644445"/>
                  <a:pt x="1344" y="3254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938" y="1866204"/>
            <a:ext cx="11444728" cy="5012277"/>
            <a:chOff x="2938" y="1866204"/>
            <a:chExt cx="11444728" cy="5012277"/>
          </a:xfrm>
        </p:grpSpPr>
        <p:pic>
          <p:nvPicPr>
            <p:cNvPr id="1907" name="图片 190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6381328"/>
              <a:ext cx="139361" cy="209853"/>
            </a:xfrm>
            <a:prstGeom prst="rect">
              <a:avLst/>
            </a:prstGeom>
          </p:spPr>
        </p:pic>
        <p:pic>
          <p:nvPicPr>
            <p:cNvPr id="1908" name="图片 190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488" y="6276401"/>
              <a:ext cx="139361" cy="209853"/>
            </a:xfrm>
            <a:prstGeom prst="rect">
              <a:avLst/>
            </a:prstGeom>
          </p:spPr>
        </p:pic>
        <p:pic>
          <p:nvPicPr>
            <p:cNvPr id="1909" name="图片 190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127" y="5904655"/>
              <a:ext cx="139361" cy="209853"/>
            </a:xfrm>
            <a:prstGeom prst="rect">
              <a:avLst/>
            </a:prstGeom>
          </p:spPr>
        </p:pic>
        <p:pic>
          <p:nvPicPr>
            <p:cNvPr id="1910" name="图片 190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766" y="5679160"/>
              <a:ext cx="139361" cy="209853"/>
            </a:xfrm>
            <a:prstGeom prst="rect">
              <a:avLst/>
            </a:prstGeom>
          </p:spPr>
        </p:pic>
        <p:pic>
          <p:nvPicPr>
            <p:cNvPr id="1911" name="图片 19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819" y="5637835"/>
              <a:ext cx="139361" cy="209853"/>
            </a:xfrm>
            <a:prstGeom prst="rect">
              <a:avLst/>
            </a:prstGeom>
          </p:spPr>
        </p:pic>
        <p:pic>
          <p:nvPicPr>
            <p:cNvPr id="1912" name="图片 19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344" y="5437524"/>
              <a:ext cx="139361" cy="209853"/>
            </a:xfrm>
            <a:prstGeom prst="rect">
              <a:avLst/>
            </a:prstGeom>
          </p:spPr>
        </p:pic>
        <p:pic>
          <p:nvPicPr>
            <p:cNvPr id="1913" name="图片 19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0" y="5206656"/>
              <a:ext cx="139361" cy="209853"/>
            </a:xfrm>
            <a:prstGeom prst="rect">
              <a:avLst/>
            </a:prstGeom>
          </p:spPr>
        </p:pic>
        <p:pic>
          <p:nvPicPr>
            <p:cNvPr id="1914" name="图片 19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67" y="5299820"/>
              <a:ext cx="139361" cy="209853"/>
            </a:xfrm>
            <a:prstGeom prst="rect">
              <a:avLst/>
            </a:prstGeom>
          </p:spPr>
        </p:pic>
        <p:pic>
          <p:nvPicPr>
            <p:cNvPr id="1915" name="图片 19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271" y="5227671"/>
              <a:ext cx="139361" cy="209853"/>
            </a:xfrm>
            <a:prstGeom prst="rect">
              <a:avLst/>
            </a:prstGeom>
          </p:spPr>
        </p:pic>
        <p:pic>
          <p:nvPicPr>
            <p:cNvPr id="1916" name="图片 19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754" y="4827895"/>
              <a:ext cx="139361" cy="209853"/>
            </a:xfrm>
            <a:prstGeom prst="rect">
              <a:avLst/>
            </a:prstGeom>
          </p:spPr>
        </p:pic>
        <p:pic>
          <p:nvPicPr>
            <p:cNvPr id="1917" name="图片 19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9616" y="4962495"/>
              <a:ext cx="139361" cy="209853"/>
            </a:xfrm>
            <a:prstGeom prst="rect">
              <a:avLst/>
            </a:prstGeom>
          </p:spPr>
        </p:pic>
        <p:pic>
          <p:nvPicPr>
            <p:cNvPr id="1918" name="图片 19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064" y="6599729"/>
              <a:ext cx="139361" cy="209853"/>
            </a:xfrm>
            <a:prstGeom prst="rect">
              <a:avLst/>
            </a:prstGeom>
          </p:spPr>
        </p:pic>
        <p:pic>
          <p:nvPicPr>
            <p:cNvPr id="1919" name="图片 19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246" y="4193939"/>
              <a:ext cx="139361" cy="209853"/>
            </a:xfrm>
            <a:prstGeom prst="rect">
              <a:avLst/>
            </a:prstGeom>
          </p:spPr>
        </p:pic>
        <p:pic>
          <p:nvPicPr>
            <p:cNvPr id="1921" name="图片 19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405" y="3509909"/>
              <a:ext cx="139361" cy="209853"/>
            </a:xfrm>
            <a:prstGeom prst="rect">
              <a:avLst/>
            </a:prstGeom>
          </p:spPr>
        </p:pic>
        <p:pic>
          <p:nvPicPr>
            <p:cNvPr id="1922" name="图片 19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58" y="3270840"/>
              <a:ext cx="139361" cy="209853"/>
            </a:xfrm>
            <a:prstGeom prst="rect">
              <a:avLst/>
            </a:prstGeom>
          </p:spPr>
        </p:pic>
        <p:pic>
          <p:nvPicPr>
            <p:cNvPr id="1923" name="图片 19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" y="3752253"/>
              <a:ext cx="139361" cy="209853"/>
            </a:xfrm>
            <a:prstGeom prst="rect">
              <a:avLst/>
            </a:prstGeom>
          </p:spPr>
        </p:pic>
        <p:pic>
          <p:nvPicPr>
            <p:cNvPr id="1924" name="图片 19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31" y="2421319"/>
              <a:ext cx="139361" cy="209853"/>
            </a:xfrm>
            <a:prstGeom prst="rect">
              <a:avLst/>
            </a:prstGeom>
          </p:spPr>
        </p:pic>
        <p:pic>
          <p:nvPicPr>
            <p:cNvPr id="1925" name="图片 19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024" y="2421318"/>
              <a:ext cx="139361" cy="209853"/>
            </a:xfrm>
            <a:prstGeom prst="rect">
              <a:avLst/>
            </a:prstGeom>
          </p:spPr>
        </p:pic>
        <p:pic>
          <p:nvPicPr>
            <p:cNvPr id="1926" name="图片 19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385" y="2077323"/>
              <a:ext cx="139361" cy="209853"/>
            </a:xfrm>
            <a:prstGeom prst="rect">
              <a:avLst/>
            </a:prstGeom>
          </p:spPr>
        </p:pic>
        <p:pic>
          <p:nvPicPr>
            <p:cNvPr id="1927" name="图片 19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704" y="2302074"/>
              <a:ext cx="139361" cy="209853"/>
            </a:xfrm>
            <a:prstGeom prst="rect">
              <a:avLst/>
            </a:prstGeom>
          </p:spPr>
        </p:pic>
        <p:pic>
          <p:nvPicPr>
            <p:cNvPr id="1928" name="图片 19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67" y="2434350"/>
              <a:ext cx="139361" cy="209853"/>
            </a:xfrm>
            <a:prstGeom prst="rect">
              <a:avLst/>
            </a:prstGeom>
          </p:spPr>
        </p:pic>
        <p:pic>
          <p:nvPicPr>
            <p:cNvPr id="1929" name="图片 19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199" y="3057088"/>
              <a:ext cx="139361" cy="209853"/>
            </a:xfrm>
            <a:prstGeom prst="rect">
              <a:avLst/>
            </a:prstGeom>
          </p:spPr>
        </p:pic>
        <p:pic>
          <p:nvPicPr>
            <p:cNvPr id="1930" name="图片 192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871" y="4117301"/>
              <a:ext cx="139361" cy="209853"/>
            </a:xfrm>
            <a:prstGeom prst="rect">
              <a:avLst/>
            </a:prstGeom>
          </p:spPr>
        </p:pic>
        <p:pic>
          <p:nvPicPr>
            <p:cNvPr id="1931" name="图片 193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190" y="5466343"/>
              <a:ext cx="139361" cy="209853"/>
            </a:xfrm>
            <a:prstGeom prst="rect">
              <a:avLst/>
            </a:prstGeom>
          </p:spPr>
        </p:pic>
        <p:pic>
          <p:nvPicPr>
            <p:cNvPr id="1932" name="图片 19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574" y="5600088"/>
              <a:ext cx="139361" cy="209853"/>
            </a:xfrm>
            <a:prstGeom prst="rect">
              <a:avLst/>
            </a:prstGeom>
          </p:spPr>
        </p:pic>
        <p:pic>
          <p:nvPicPr>
            <p:cNvPr id="1933" name="图片 193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232" y="5552194"/>
              <a:ext cx="139361" cy="209853"/>
            </a:xfrm>
            <a:prstGeom prst="rect">
              <a:avLst/>
            </a:prstGeom>
          </p:spPr>
        </p:pic>
        <p:pic>
          <p:nvPicPr>
            <p:cNvPr id="1934" name="图片 193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029" y="5466343"/>
              <a:ext cx="139361" cy="209853"/>
            </a:xfrm>
            <a:prstGeom prst="rect">
              <a:avLst/>
            </a:prstGeom>
          </p:spPr>
        </p:pic>
        <p:pic>
          <p:nvPicPr>
            <p:cNvPr id="1935" name="图片 19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390" y="5694802"/>
              <a:ext cx="139361" cy="209853"/>
            </a:xfrm>
            <a:prstGeom prst="rect">
              <a:avLst/>
            </a:prstGeom>
          </p:spPr>
        </p:pic>
        <p:pic>
          <p:nvPicPr>
            <p:cNvPr id="1936" name="图片 193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34" y="6018528"/>
              <a:ext cx="139361" cy="209853"/>
            </a:xfrm>
            <a:prstGeom prst="rect">
              <a:avLst/>
            </a:prstGeom>
          </p:spPr>
        </p:pic>
        <p:pic>
          <p:nvPicPr>
            <p:cNvPr id="1937" name="图片 193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703" y="6271452"/>
              <a:ext cx="139361" cy="209853"/>
            </a:xfrm>
            <a:prstGeom prst="rect">
              <a:avLst/>
            </a:prstGeom>
          </p:spPr>
        </p:pic>
        <p:pic>
          <p:nvPicPr>
            <p:cNvPr id="1938" name="图片 193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301" y="4746171"/>
              <a:ext cx="139361" cy="209853"/>
            </a:xfrm>
            <a:prstGeom prst="rect">
              <a:avLst/>
            </a:prstGeom>
          </p:spPr>
        </p:pic>
        <p:pic>
          <p:nvPicPr>
            <p:cNvPr id="1939" name="图片 193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662" y="4507102"/>
              <a:ext cx="139361" cy="209853"/>
            </a:xfrm>
            <a:prstGeom prst="rect">
              <a:avLst/>
            </a:prstGeom>
          </p:spPr>
        </p:pic>
        <p:pic>
          <p:nvPicPr>
            <p:cNvPr id="1940" name="图片 193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342" y="4681272"/>
              <a:ext cx="139361" cy="209853"/>
            </a:xfrm>
            <a:prstGeom prst="rect">
              <a:avLst/>
            </a:prstGeom>
          </p:spPr>
        </p:pic>
        <p:pic>
          <p:nvPicPr>
            <p:cNvPr id="1941" name="图片 19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84" y="5017818"/>
              <a:ext cx="139361" cy="209853"/>
            </a:xfrm>
            <a:prstGeom prst="rect">
              <a:avLst/>
            </a:prstGeom>
          </p:spPr>
        </p:pic>
        <p:pic>
          <p:nvPicPr>
            <p:cNvPr id="1942" name="图片 194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301" y="3542400"/>
              <a:ext cx="139361" cy="209853"/>
            </a:xfrm>
            <a:prstGeom prst="rect">
              <a:avLst/>
            </a:prstGeom>
          </p:spPr>
        </p:pic>
        <p:pic>
          <p:nvPicPr>
            <p:cNvPr id="1943" name="图片 194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981" y="3427726"/>
              <a:ext cx="139361" cy="209853"/>
            </a:xfrm>
            <a:prstGeom prst="rect">
              <a:avLst/>
            </a:prstGeom>
          </p:spPr>
        </p:pic>
        <p:pic>
          <p:nvPicPr>
            <p:cNvPr id="1944" name="图片 194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658" y="3247551"/>
              <a:ext cx="139361" cy="209853"/>
            </a:xfrm>
            <a:prstGeom prst="rect">
              <a:avLst/>
            </a:prstGeom>
          </p:spPr>
        </p:pic>
        <p:pic>
          <p:nvPicPr>
            <p:cNvPr id="1945" name="图片 19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799" y="2644203"/>
              <a:ext cx="139361" cy="209853"/>
            </a:xfrm>
            <a:prstGeom prst="rect">
              <a:avLst/>
            </a:prstGeom>
          </p:spPr>
        </p:pic>
        <p:pic>
          <p:nvPicPr>
            <p:cNvPr id="1946" name="图片 19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878" y="2283580"/>
              <a:ext cx="139361" cy="209853"/>
            </a:xfrm>
            <a:prstGeom prst="rect">
              <a:avLst/>
            </a:prstGeom>
          </p:spPr>
        </p:pic>
        <p:pic>
          <p:nvPicPr>
            <p:cNvPr id="1947" name="图片 19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836" y="2137250"/>
              <a:ext cx="139361" cy="209853"/>
            </a:xfrm>
            <a:prstGeom prst="rect">
              <a:avLst/>
            </a:prstGeom>
          </p:spPr>
        </p:pic>
        <p:pic>
          <p:nvPicPr>
            <p:cNvPr id="1948" name="图片 19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59" y="2103269"/>
              <a:ext cx="139361" cy="209853"/>
            </a:xfrm>
            <a:prstGeom prst="rect">
              <a:avLst/>
            </a:prstGeom>
          </p:spPr>
        </p:pic>
        <p:pic>
          <p:nvPicPr>
            <p:cNvPr id="1949" name="图片 19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217" y="2631171"/>
              <a:ext cx="139361" cy="209853"/>
            </a:xfrm>
            <a:prstGeom prst="rect">
              <a:avLst/>
            </a:prstGeom>
          </p:spPr>
        </p:pic>
        <p:pic>
          <p:nvPicPr>
            <p:cNvPr id="1950" name="图片 19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978" y="3037698"/>
              <a:ext cx="139361" cy="209853"/>
            </a:xfrm>
            <a:prstGeom prst="rect">
              <a:avLst/>
            </a:prstGeom>
          </p:spPr>
        </p:pic>
        <p:pic>
          <p:nvPicPr>
            <p:cNvPr id="1951" name="图片 19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728" y="3270840"/>
              <a:ext cx="139361" cy="209853"/>
            </a:xfrm>
            <a:prstGeom prst="rect">
              <a:avLst/>
            </a:prstGeom>
          </p:spPr>
        </p:pic>
        <p:pic>
          <p:nvPicPr>
            <p:cNvPr id="1952" name="图片 19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05" y="3384968"/>
              <a:ext cx="139361" cy="209853"/>
            </a:xfrm>
            <a:prstGeom prst="rect">
              <a:avLst/>
            </a:prstGeom>
          </p:spPr>
        </p:pic>
        <p:pic>
          <p:nvPicPr>
            <p:cNvPr id="1953" name="图片 19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546" y="3524739"/>
              <a:ext cx="139361" cy="209853"/>
            </a:xfrm>
            <a:prstGeom prst="rect">
              <a:avLst/>
            </a:prstGeom>
          </p:spPr>
        </p:pic>
        <p:pic>
          <p:nvPicPr>
            <p:cNvPr id="1954" name="图片 19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617" y="3848891"/>
              <a:ext cx="139361" cy="209853"/>
            </a:xfrm>
            <a:prstGeom prst="rect">
              <a:avLst/>
            </a:prstGeom>
          </p:spPr>
        </p:pic>
        <p:pic>
          <p:nvPicPr>
            <p:cNvPr id="1955" name="图片 19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226" y="4006275"/>
              <a:ext cx="139361" cy="209853"/>
            </a:xfrm>
            <a:prstGeom prst="rect">
              <a:avLst/>
            </a:prstGeom>
          </p:spPr>
        </p:pic>
        <p:pic>
          <p:nvPicPr>
            <p:cNvPr id="1956" name="图片 19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906" y="4139947"/>
              <a:ext cx="139361" cy="209853"/>
            </a:xfrm>
            <a:prstGeom prst="rect">
              <a:avLst/>
            </a:prstGeom>
          </p:spPr>
        </p:pic>
        <p:pic>
          <p:nvPicPr>
            <p:cNvPr id="1957" name="图片 19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256" y="4402175"/>
              <a:ext cx="139361" cy="209853"/>
            </a:xfrm>
            <a:prstGeom prst="rect">
              <a:avLst/>
            </a:prstGeom>
          </p:spPr>
        </p:pic>
        <p:pic>
          <p:nvPicPr>
            <p:cNvPr id="1958" name="图片 19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895" y="4183120"/>
              <a:ext cx="139361" cy="209853"/>
            </a:xfrm>
            <a:prstGeom prst="rect">
              <a:avLst/>
            </a:prstGeom>
          </p:spPr>
        </p:pic>
        <p:pic>
          <p:nvPicPr>
            <p:cNvPr id="1959" name="图片 19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968" y="5488288"/>
              <a:ext cx="139361" cy="209853"/>
            </a:xfrm>
            <a:prstGeom prst="rect">
              <a:avLst/>
            </a:prstGeom>
          </p:spPr>
        </p:pic>
        <p:pic>
          <p:nvPicPr>
            <p:cNvPr id="1960" name="图片 19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987" y="5640346"/>
              <a:ext cx="139361" cy="209853"/>
            </a:xfrm>
            <a:prstGeom prst="rect">
              <a:avLst/>
            </a:prstGeom>
          </p:spPr>
        </p:pic>
        <p:pic>
          <p:nvPicPr>
            <p:cNvPr id="1961" name="图片 19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329" y="4992215"/>
              <a:ext cx="139361" cy="209853"/>
            </a:xfrm>
            <a:prstGeom prst="rect">
              <a:avLst/>
            </a:prstGeom>
          </p:spPr>
        </p:pic>
        <p:pic>
          <p:nvPicPr>
            <p:cNvPr id="1962" name="图片 19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742" y="4786198"/>
              <a:ext cx="139361" cy="209853"/>
            </a:xfrm>
            <a:prstGeom prst="rect">
              <a:avLst/>
            </a:prstGeom>
          </p:spPr>
        </p:pic>
        <p:pic>
          <p:nvPicPr>
            <p:cNvPr id="1963" name="图片 19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742" y="6358381"/>
              <a:ext cx="139361" cy="209853"/>
            </a:xfrm>
            <a:prstGeom prst="rect">
              <a:avLst/>
            </a:prstGeom>
          </p:spPr>
        </p:pic>
        <p:pic>
          <p:nvPicPr>
            <p:cNvPr id="1964" name="图片 19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044" y="5968564"/>
              <a:ext cx="139361" cy="209853"/>
            </a:xfrm>
            <a:prstGeom prst="rect">
              <a:avLst/>
            </a:prstGeom>
          </p:spPr>
        </p:pic>
        <p:pic>
          <p:nvPicPr>
            <p:cNvPr id="1965" name="图片 196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239" y="6187619"/>
              <a:ext cx="139361" cy="209853"/>
            </a:xfrm>
            <a:prstGeom prst="rect">
              <a:avLst/>
            </a:prstGeom>
          </p:spPr>
        </p:pic>
        <p:pic>
          <p:nvPicPr>
            <p:cNvPr id="1966" name="图片 196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297" y="5832491"/>
              <a:ext cx="139361" cy="209853"/>
            </a:xfrm>
            <a:prstGeom prst="rect">
              <a:avLst/>
            </a:prstGeom>
          </p:spPr>
        </p:pic>
        <p:pic>
          <p:nvPicPr>
            <p:cNvPr id="1967" name="图片 196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536" y="5574233"/>
              <a:ext cx="139361" cy="209853"/>
            </a:xfrm>
            <a:prstGeom prst="rect">
              <a:avLst/>
            </a:prstGeom>
          </p:spPr>
        </p:pic>
        <p:pic>
          <p:nvPicPr>
            <p:cNvPr id="1968" name="图片 19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816" y="5222284"/>
              <a:ext cx="139361" cy="209853"/>
            </a:xfrm>
            <a:prstGeom prst="rect">
              <a:avLst/>
            </a:prstGeom>
          </p:spPr>
        </p:pic>
        <p:pic>
          <p:nvPicPr>
            <p:cNvPr id="1969" name="图片 196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236" y="4349800"/>
              <a:ext cx="139361" cy="209853"/>
            </a:xfrm>
            <a:prstGeom prst="rect">
              <a:avLst/>
            </a:prstGeom>
          </p:spPr>
        </p:pic>
        <p:pic>
          <p:nvPicPr>
            <p:cNvPr id="1970" name="图片 196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875" y="4090637"/>
              <a:ext cx="139361" cy="209853"/>
            </a:xfrm>
            <a:prstGeom prst="rect">
              <a:avLst/>
            </a:prstGeom>
          </p:spPr>
        </p:pic>
        <p:pic>
          <p:nvPicPr>
            <p:cNvPr id="1971" name="图片 197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591" y="3747775"/>
              <a:ext cx="139361" cy="209853"/>
            </a:xfrm>
            <a:prstGeom prst="rect">
              <a:avLst/>
            </a:prstGeom>
          </p:spPr>
        </p:pic>
        <p:pic>
          <p:nvPicPr>
            <p:cNvPr id="1972" name="图片 19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10" y="3568922"/>
              <a:ext cx="139361" cy="209853"/>
            </a:xfrm>
            <a:prstGeom prst="rect">
              <a:avLst/>
            </a:prstGeom>
          </p:spPr>
        </p:pic>
        <p:pic>
          <p:nvPicPr>
            <p:cNvPr id="1973" name="图片 197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55" y="3404982"/>
              <a:ext cx="139361" cy="209853"/>
            </a:xfrm>
            <a:prstGeom prst="rect">
              <a:avLst/>
            </a:prstGeom>
          </p:spPr>
        </p:pic>
        <p:pic>
          <p:nvPicPr>
            <p:cNvPr id="1974" name="图片 197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558" y="3463824"/>
              <a:ext cx="139361" cy="209853"/>
            </a:xfrm>
            <a:prstGeom prst="rect">
              <a:avLst/>
            </a:prstGeom>
          </p:spPr>
        </p:pic>
        <p:pic>
          <p:nvPicPr>
            <p:cNvPr id="1975" name="图片 197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850" y="3537922"/>
              <a:ext cx="139361" cy="209853"/>
            </a:xfrm>
            <a:prstGeom prst="rect">
              <a:avLst/>
            </a:prstGeom>
          </p:spPr>
        </p:pic>
        <p:pic>
          <p:nvPicPr>
            <p:cNvPr id="1976" name="图片 197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430" y="3627182"/>
              <a:ext cx="139361" cy="209853"/>
            </a:xfrm>
            <a:prstGeom prst="rect">
              <a:avLst/>
            </a:prstGeom>
          </p:spPr>
        </p:pic>
        <p:pic>
          <p:nvPicPr>
            <p:cNvPr id="1977" name="图片 19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558" y="3790540"/>
              <a:ext cx="139361" cy="209853"/>
            </a:xfrm>
            <a:prstGeom prst="rect">
              <a:avLst/>
            </a:prstGeom>
          </p:spPr>
        </p:pic>
        <p:pic>
          <p:nvPicPr>
            <p:cNvPr id="1978" name="图片 197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855" y="4204255"/>
              <a:ext cx="139361" cy="209853"/>
            </a:xfrm>
            <a:prstGeom prst="rect">
              <a:avLst/>
            </a:prstGeom>
          </p:spPr>
        </p:pic>
        <p:pic>
          <p:nvPicPr>
            <p:cNvPr id="1979" name="图片 197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174" y="2644202"/>
              <a:ext cx="139361" cy="209853"/>
            </a:xfrm>
            <a:prstGeom prst="rect">
              <a:avLst/>
            </a:prstGeom>
          </p:spPr>
        </p:pic>
        <p:pic>
          <p:nvPicPr>
            <p:cNvPr id="1980" name="图片 197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934" y="2539276"/>
              <a:ext cx="139361" cy="209853"/>
            </a:xfrm>
            <a:prstGeom prst="rect">
              <a:avLst/>
            </a:prstGeom>
          </p:spPr>
        </p:pic>
        <p:pic>
          <p:nvPicPr>
            <p:cNvPr id="1981" name="图片 198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841" y="2356762"/>
              <a:ext cx="139361" cy="209853"/>
            </a:xfrm>
            <a:prstGeom prst="rect">
              <a:avLst/>
            </a:prstGeom>
          </p:spPr>
        </p:pic>
        <p:pic>
          <p:nvPicPr>
            <p:cNvPr id="1982" name="图片 198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519" y="2458863"/>
              <a:ext cx="139361" cy="209853"/>
            </a:xfrm>
            <a:prstGeom prst="rect">
              <a:avLst/>
            </a:prstGeom>
          </p:spPr>
        </p:pic>
        <p:pic>
          <p:nvPicPr>
            <p:cNvPr id="1983" name="图片 198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387" y="2500285"/>
              <a:ext cx="139361" cy="209853"/>
            </a:xfrm>
            <a:prstGeom prst="rect">
              <a:avLst/>
            </a:prstGeom>
          </p:spPr>
        </p:pic>
        <p:pic>
          <p:nvPicPr>
            <p:cNvPr id="1984" name="图片 19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051" y="2706239"/>
              <a:ext cx="139361" cy="209853"/>
            </a:xfrm>
            <a:prstGeom prst="rect">
              <a:avLst/>
            </a:prstGeom>
          </p:spPr>
        </p:pic>
        <p:pic>
          <p:nvPicPr>
            <p:cNvPr id="1985" name="图片 198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808" y="3220295"/>
              <a:ext cx="139361" cy="209853"/>
            </a:xfrm>
            <a:prstGeom prst="rect">
              <a:avLst/>
            </a:prstGeom>
          </p:spPr>
        </p:pic>
        <p:pic>
          <p:nvPicPr>
            <p:cNvPr id="1986" name="图片 198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450" y="3314886"/>
              <a:ext cx="139361" cy="209853"/>
            </a:xfrm>
            <a:prstGeom prst="rect">
              <a:avLst/>
            </a:prstGeom>
          </p:spPr>
        </p:pic>
        <p:pic>
          <p:nvPicPr>
            <p:cNvPr id="1987" name="图片 198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524" y="3142624"/>
              <a:ext cx="139361" cy="209853"/>
            </a:xfrm>
            <a:prstGeom prst="rect">
              <a:avLst/>
            </a:prstGeom>
          </p:spPr>
        </p:pic>
        <p:pic>
          <p:nvPicPr>
            <p:cNvPr id="1988" name="图片 198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644" y="2356762"/>
              <a:ext cx="139361" cy="209853"/>
            </a:xfrm>
            <a:prstGeom prst="rect">
              <a:avLst/>
            </a:prstGeom>
          </p:spPr>
        </p:pic>
        <p:pic>
          <p:nvPicPr>
            <p:cNvPr id="1989" name="图片 198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052" y="2215451"/>
              <a:ext cx="139361" cy="209853"/>
            </a:xfrm>
            <a:prstGeom prst="rect">
              <a:avLst/>
            </a:prstGeom>
          </p:spPr>
        </p:pic>
        <p:pic>
          <p:nvPicPr>
            <p:cNvPr id="1990" name="图片 198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140" y="2073727"/>
              <a:ext cx="139361" cy="209853"/>
            </a:xfrm>
            <a:prstGeom prst="rect">
              <a:avLst/>
            </a:prstGeom>
          </p:spPr>
        </p:pic>
        <p:pic>
          <p:nvPicPr>
            <p:cNvPr id="1991" name="图片 199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295" y="4739450"/>
              <a:ext cx="139361" cy="209853"/>
            </a:xfrm>
            <a:prstGeom prst="rect">
              <a:avLst/>
            </a:prstGeom>
          </p:spPr>
        </p:pic>
        <p:pic>
          <p:nvPicPr>
            <p:cNvPr id="1992" name="图片 199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73" y="5014564"/>
              <a:ext cx="139361" cy="209853"/>
            </a:xfrm>
            <a:prstGeom prst="rect">
              <a:avLst/>
            </a:prstGeom>
          </p:spPr>
        </p:pic>
        <p:pic>
          <p:nvPicPr>
            <p:cNvPr id="1993" name="图片 199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153" y="5615020"/>
              <a:ext cx="139361" cy="209853"/>
            </a:xfrm>
            <a:prstGeom prst="rect">
              <a:avLst/>
            </a:prstGeom>
          </p:spPr>
        </p:pic>
        <p:pic>
          <p:nvPicPr>
            <p:cNvPr id="1994" name="图片 199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833" y="5742761"/>
              <a:ext cx="139361" cy="209853"/>
            </a:xfrm>
            <a:prstGeom prst="rect">
              <a:avLst/>
            </a:prstGeom>
          </p:spPr>
        </p:pic>
        <p:pic>
          <p:nvPicPr>
            <p:cNvPr id="1995" name="图片 199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55" y="6284310"/>
              <a:ext cx="139361" cy="209853"/>
            </a:xfrm>
            <a:prstGeom prst="rect">
              <a:avLst/>
            </a:prstGeom>
          </p:spPr>
        </p:pic>
        <p:pic>
          <p:nvPicPr>
            <p:cNvPr id="1996" name="图片 199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216" y="6481305"/>
              <a:ext cx="139361" cy="209853"/>
            </a:xfrm>
            <a:prstGeom prst="rect">
              <a:avLst/>
            </a:prstGeom>
          </p:spPr>
        </p:pic>
        <p:pic>
          <p:nvPicPr>
            <p:cNvPr id="1997" name="图片 199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235" y="6388140"/>
              <a:ext cx="139361" cy="209853"/>
            </a:xfrm>
            <a:prstGeom prst="rect">
              <a:avLst/>
            </a:prstGeom>
          </p:spPr>
        </p:pic>
        <p:pic>
          <p:nvPicPr>
            <p:cNvPr id="1998" name="图片 199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130" y="6358381"/>
              <a:ext cx="139361" cy="209853"/>
            </a:xfrm>
            <a:prstGeom prst="rect">
              <a:avLst/>
            </a:prstGeom>
          </p:spPr>
        </p:pic>
        <p:pic>
          <p:nvPicPr>
            <p:cNvPr id="1999" name="图片 199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466" y="6158863"/>
              <a:ext cx="139361" cy="209853"/>
            </a:xfrm>
            <a:prstGeom prst="rect">
              <a:avLst/>
            </a:prstGeom>
          </p:spPr>
        </p:pic>
        <p:pic>
          <p:nvPicPr>
            <p:cNvPr id="2000" name="图片 199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929" y="6458775"/>
              <a:ext cx="139361" cy="209853"/>
            </a:xfrm>
            <a:prstGeom prst="rect">
              <a:avLst/>
            </a:prstGeom>
          </p:spPr>
        </p:pic>
        <p:pic>
          <p:nvPicPr>
            <p:cNvPr id="2001" name="图片 200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009" y="6668628"/>
              <a:ext cx="139361" cy="209853"/>
            </a:xfrm>
            <a:prstGeom prst="rect">
              <a:avLst/>
            </a:prstGeom>
          </p:spPr>
        </p:pic>
        <p:pic>
          <p:nvPicPr>
            <p:cNvPr id="2002" name="图片 200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820" y="6646511"/>
              <a:ext cx="139361" cy="209853"/>
            </a:xfrm>
            <a:prstGeom prst="rect">
              <a:avLst/>
            </a:prstGeom>
          </p:spPr>
        </p:pic>
        <p:pic>
          <p:nvPicPr>
            <p:cNvPr id="2003" name="图片 200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059" y="6584443"/>
              <a:ext cx="139361" cy="209853"/>
            </a:xfrm>
            <a:prstGeom prst="rect">
              <a:avLst/>
            </a:prstGeom>
          </p:spPr>
        </p:pic>
        <p:pic>
          <p:nvPicPr>
            <p:cNvPr id="2004" name="图片 200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246" y="4860387"/>
              <a:ext cx="139361" cy="209853"/>
            </a:xfrm>
            <a:prstGeom prst="rect">
              <a:avLst/>
            </a:prstGeom>
          </p:spPr>
        </p:pic>
        <p:pic>
          <p:nvPicPr>
            <p:cNvPr id="2005" name="图片 200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644" y="5067421"/>
              <a:ext cx="139361" cy="209853"/>
            </a:xfrm>
            <a:prstGeom prst="rect">
              <a:avLst/>
            </a:prstGeom>
          </p:spPr>
        </p:pic>
        <p:pic>
          <p:nvPicPr>
            <p:cNvPr id="2006" name="图片 200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29" y="5657392"/>
              <a:ext cx="139361" cy="209853"/>
            </a:xfrm>
            <a:prstGeom prst="rect">
              <a:avLst/>
            </a:prstGeom>
          </p:spPr>
        </p:pic>
        <p:pic>
          <p:nvPicPr>
            <p:cNvPr id="2007" name="图片 200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8731" y="5409692"/>
              <a:ext cx="139361" cy="209853"/>
            </a:xfrm>
            <a:prstGeom prst="rect">
              <a:avLst/>
            </a:prstGeom>
          </p:spPr>
        </p:pic>
        <p:pic>
          <p:nvPicPr>
            <p:cNvPr id="2008" name="图片 200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9010" y="5075989"/>
              <a:ext cx="139361" cy="209853"/>
            </a:xfrm>
            <a:prstGeom prst="rect">
              <a:avLst/>
            </a:prstGeom>
          </p:spPr>
        </p:pic>
        <p:pic>
          <p:nvPicPr>
            <p:cNvPr id="2009" name="图片 200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909" y="4857397"/>
              <a:ext cx="139361" cy="209853"/>
            </a:xfrm>
            <a:prstGeom prst="rect">
              <a:avLst/>
            </a:prstGeom>
          </p:spPr>
        </p:pic>
        <p:pic>
          <p:nvPicPr>
            <p:cNvPr id="2010" name="图片 200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348" y="4741176"/>
              <a:ext cx="139361" cy="209853"/>
            </a:xfrm>
            <a:prstGeom prst="rect">
              <a:avLst/>
            </a:prstGeom>
          </p:spPr>
        </p:pic>
        <p:pic>
          <p:nvPicPr>
            <p:cNvPr id="2011" name="图片 20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458" y="4446327"/>
              <a:ext cx="139361" cy="209853"/>
            </a:xfrm>
            <a:prstGeom prst="rect">
              <a:avLst/>
            </a:prstGeom>
          </p:spPr>
        </p:pic>
        <p:pic>
          <p:nvPicPr>
            <p:cNvPr id="2012" name="图片 20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827" y="4350246"/>
              <a:ext cx="139361" cy="209853"/>
            </a:xfrm>
            <a:prstGeom prst="rect">
              <a:avLst/>
            </a:prstGeom>
          </p:spPr>
        </p:pic>
        <p:pic>
          <p:nvPicPr>
            <p:cNvPr id="2013" name="图片 20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880" y="3988910"/>
              <a:ext cx="139361" cy="209853"/>
            </a:xfrm>
            <a:prstGeom prst="rect">
              <a:avLst/>
            </a:prstGeom>
          </p:spPr>
        </p:pic>
        <p:pic>
          <p:nvPicPr>
            <p:cNvPr id="2014" name="图片 20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841" y="4133792"/>
              <a:ext cx="139361" cy="209853"/>
            </a:xfrm>
            <a:prstGeom prst="rect">
              <a:avLst/>
            </a:prstGeom>
          </p:spPr>
        </p:pic>
        <p:pic>
          <p:nvPicPr>
            <p:cNvPr id="2015" name="图片 20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354" y="4183781"/>
              <a:ext cx="139361" cy="209853"/>
            </a:xfrm>
            <a:prstGeom prst="rect">
              <a:avLst/>
            </a:prstGeom>
          </p:spPr>
        </p:pic>
        <p:pic>
          <p:nvPicPr>
            <p:cNvPr id="2016" name="图片 20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588" y="3878025"/>
              <a:ext cx="139361" cy="209853"/>
            </a:xfrm>
            <a:prstGeom prst="rect">
              <a:avLst/>
            </a:prstGeom>
          </p:spPr>
        </p:pic>
        <p:pic>
          <p:nvPicPr>
            <p:cNvPr id="2017" name="图片 20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524" y="3944712"/>
              <a:ext cx="139361" cy="209853"/>
            </a:xfrm>
            <a:prstGeom prst="rect">
              <a:avLst/>
            </a:prstGeom>
          </p:spPr>
        </p:pic>
        <p:pic>
          <p:nvPicPr>
            <p:cNvPr id="2018" name="图片 20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831" y="4154565"/>
              <a:ext cx="139361" cy="209853"/>
            </a:xfrm>
            <a:prstGeom prst="rect">
              <a:avLst/>
            </a:prstGeom>
          </p:spPr>
        </p:pic>
        <p:pic>
          <p:nvPicPr>
            <p:cNvPr id="2019" name="图片 20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623" y="4000486"/>
              <a:ext cx="139361" cy="209853"/>
            </a:xfrm>
            <a:prstGeom prst="rect">
              <a:avLst/>
            </a:prstGeom>
          </p:spPr>
        </p:pic>
        <p:pic>
          <p:nvPicPr>
            <p:cNvPr id="2020" name="图片 20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875" y="3648979"/>
              <a:ext cx="139361" cy="209853"/>
            </a:xfrm>
            <a:prstGeom prst="rect">
              <a:avLst/>
            </a:prstGeom>
          </p:spPr>
        </p:pic>
        <p:pic>
          <p:nvPicPr>
            <p:cNvPr id="2021" name="图片 20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307" y="3589725"/>
              <a:ext cx="139361" cy="209853"/>
            </a:xfrm>
            <a:prstGeom prst="rect">
              <a:avLst/>
            </a:prstGeom>
          </p:spPr>
        </p:pic>
        <p:pic>
          <p:nvPicPr>
            <p:cNvPr id="2022" name="图片 20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091" y="3341023"/>
              <a:ext cx="139361" cy="209853"/>
            </a:xfrm>
            <a:prstGeom prst="rect">
              <a:avLst/>
            </a:prstGeom>
          </p:spPr>
        </p:pic>
        <p:pic>
          <p:nvPicPr>
            <p:cNvPr id="2023" name="图片 20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339" y="2930985"/>
              <a:ext cx="139361" cy="209853"/>
            </a:xfrm>
            <a:prstGeom prst="rect">
              <a:avLst/>
            </a:prstGeom>
          </p:spPr>
        </p:pic>
        <p:pic>
          <p:nvPicPr>
            <p:cNvPr id="2024" name="图片 20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871" y="2989417"/>
              <a:ext cx="139361" cy="209853"/>
            </a:xfrm>
            <a:prstGeom prst="rect">
              <a:avLst/>
            </a:prstGeom>
          </p:spPr>
        </p:pic>
        <p:pic>
          <p:nvPicPr>
            <p:cNvPr id="2025" name="图片 20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236" y="2855478"/>
              <a:ext cx="139361" cy="209853"/>
            </a:xfrm>
            <a:prstGeom prst="rect">
              <a:avLst/>
            </a:prstGeom>
          </p:spPr>
        </p:pic>
        <p:pic>
          <p:nvPicPr>
            <p:cNvPr id="2026" name="图片 20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668" y="2827702"/>
              <a:ext cx="139361" cy="209853"/>
            </a:xfrm>
            <a:prstGeom prst="rect">
              <a:avLst/>
            </a:prstGeom>
          </p:spPr>
        </p:pic>
        <p:pic>
          <p:nvPicPr>
            <p:cNvPr id="2027" name="图片 20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430" y="2218275"/>
              <a:ext cx="139361" cy="209853"/>
            </a:xfrm>
            <a:prstGeom prst="rect">
              <a:avLst/>
            </a:prstGeom>
          </p:spPr>
        </p:pic>
        <p:pic>
          <p:nvPicPr>
            <p:cNvPr id="2028" name="图片 20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500" y="2035736"/>
              <a:ext cx="139361" cy="209853"/>
            </a:xfrm>
            <a:prstGeom prst="rect">
              <a:avLst/>
            </a:prstGeom>
          </p:spPr>
        </p:pic>
        <p:pic>
          <p:nvPicPr>
            <p:cNvPr id="2029" name="图片 20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800" y="2103269"/>
              <a:ext cx="139361" cy="209853"/>
            </a:xfrm>
            <a:prstGeom prst="rect">
              <a:avLst/>
            </a:prstGeom>
          </p:spPr>
        </p:pic>
        <p:pic>
          <p:nvPicPr>
            <p:cNvPr id="2030" name="图片 202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60" y="2145304"/>
              <a:ext cx="139361" cy="209853"/>
            </a:xfrm>
            <a:prstGeom prst="rect">
              <a:avLst/>
            </a:prstGeom>
          </p:spPr>
        </p:pic>
        <p:pic>
          <p:nvPicPr>
            <p:cNvPr id="2031" name="图片 203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020" y="1866204"/>
              <a:ext cx="139361" cy="209853"/>
            </a:xfrm>
            <a:prstGeom prst="rect">
              <a:avLst/>
            </a:prstGeom>
          </p:spPr>
        </p:pic>
        <p:pic>
          <p:nvPicPr>
            <p:cNvPr id="2032" name="图片 20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909" y="1935451"/>
              <a:ext cx="139361" cy="209853"/>
            </a:xfrm>
            <a:prstGeom prst="rect">
              <a:avLst/>
            </a:prstGeom>
          </p:spPr>
        </p:pic>
        <p:pic>
          <p:nvPicPr>
            <p:cNvPr id="2033" name="图片 203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12" y="1913109"/>
              <a:ext cx="139361" cy="209853"/>
            </a:xfrm>
            <a:prstGeom prst="rect">
              <a:avLst/>
            </a:prstGeom>
          </p:spPr>
        </p:pic>
        <p:pic>
          <p:nvPicPr>
            <p:cNvPr id="2034" name="图片 203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1359" y="1971130"/>
              <a:ext cx="139361" cy="209853"/>
            </a:xfrm>
            <a:prstGeom prst="rect">
              <a:avLst/>
            </a:prstGeom>
          </p:spPr>
        </p:pic>
        <p:pic>
          <p:nvPicPr>
            <p:cNvPr id="2035" name="图片 20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401" y="2240420"/>
              <a:ext cx="139361" cy="209853"/>
            </a:xfrm>
            <a:prstGeom prst="rect">
              <a:avLst/>
            </a:prstGeom>
          </p:spPr>
        </p:pic>
        <p:pic>
          <p:nvPicPr>
            <p:cNvPr id="2036" name="图片 203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720" y="2539275"/>
              <a:ext cx="139361" cy="209853"/>
            </a:xfrm>
            <a:prstGeom prst="rect">
              <a:avLst/>
            </a:prstGeom>
          </p:spPr>
        </p:pic>
        <p:pic>
          <p:nvPicPr>
            <p:cNvPr id="2037" name="图片 203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929" y="2388506"/>
              <a:ext cx="139361" cy="209853"/>
            </a:xfrm>
            <a:prstGeom prst="rect">
              <a:avLst/>
            </a:prstGeom>
          </p:spPr>
        </p:pic>
        <p:pic>
          <p:nvPicPr>
            <p:cNvPr id="2038" name="图片 203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929" y="2574041"/>
              <a:ext cx="139361" cy="209853"/>
            </a:xfrm>
            <a:prstGeom prst="rect">
              <a:avLst/>
            </a:prstGeom>
          </p:spPr>
        </p:pic>
        <p:pic>
          <p:nvPicPr>
            <p:cNvPr id="2039" name="图片 203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217" y="2449810"/>
              <a:ext cx="139361" cy="209853"/>
            </a:xfrm>
            <a:prstGeom prst="rect">
              <a:avLst/>
            </a:prstGeom>
          </p:spPr>
        </p:pic>
        <p:pic>
          <p:nvPicPr>
            <p:cNvPr id="2040" name="图片 203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068" y="2563789"/>
              <a:ext cx="139361" cy="209853"/>
            </a:xfrm>
            <a:prstGeom prst="rect">
              <a:avLst/>
            </a:prstGeom>
          </p:spPr>
        </p:pic>
        <p:pic>
          <p:nvPicPr>
            <p:cNvPr id="2041" name="图片 20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834" y="2469114"/>
              <a:ext cx="139361" cy="209853"/>
            </a:xfrm>
            <a:prstGeom prst="rect">
              <a:avLst/>
            </a:prstGeom>
          </p:spPr>
        </p:pic>
        <p:pic>
          <p:nvPicPr>
            <p:cNvPr id="2042" name="图片 204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397" y="2659663"/>
              <a:ext cx="139361" cy="209853"/>
            </a:xfrm>
            <a:prstGeom prst="rect">
              <a:avLst/>
            </a:prstGeom>
          </p:spPr>
        </p:pic>
        <p:pic>
          <p:nvPicPr>
            <p:cNvPr id="2043" name="图片 204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017" y="2476620"/>
              <a:ext cx="139361" cy="209853"/>
            </a:xfrm>
            <a:prstGeom prst="rect">
              <a:avLst/>
            </a:prstGeom>
          </p:spPr>
        </p:pic>
        <p:pic>
          <p:nvPicPr>
            <p:cNvPr id="2044" name="图片 204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362" y="2323201"/>
              <a:ext cx="139361" cy="209853"/>
            </a:xfrm>
            <a:prstGeom prst="rect">
              <a:avLst/>
            </a:prstGeom>
          </p:spPr>
        </p:pic>
        <p:pic>
          <p:nvPicPr>
            <p:cNvPr id="2045" name="图片 20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897" y="2197003"/>
              <a:ext cx="139361" cy="209853"/>
            </a:xfrm>
            <a:prstGeom prst="rect">
              <a:avLst/>
            </a:prstGeom>
          </p:spPr>
        </p:pic>
        <p:pic>
          <p:nvPicPr>
            <p:cNvPr id="2046" name="图片 20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213" y="2157506"/>
              <a:ext cx="139361" cy="209853"/>
            </a:xfrm>
            <a:prstGeom prst="rect">
              <a:avLst/>
            </a:prstGeom>
          </p:spPr>
        </p:pic>
        <p:pic>
          <p:nvPicPr>
            <p:cNvPr id="2047" name="图片 20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94" y="2539274"/>
              <a:ext cx="139361" cy="209853"/>
            </a:xfrm>
            <a:prstGeom prst="rect">
              <a:avLst/>
            </a:prstGeom>
          </p:spPr>
        </p:pic>
        <p:pic>
          <p:nvPicPr>
            <p:cNvPr id="2048" name="图片 20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440" y="2721132"/>
              <a:ext cx="139361" cy="209853"/>
            </a:xfrm>
            <a:prstGeom prst="rect">
              <a:avLst/>
            </a:prstGeom>
          </p:spPr>
        </p:pic>
        <p:pic>
          <p:nvPicPr>
            <p:cNvPr id="2049" name="图片 20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095" y="2715086"/>
              <a:ext cx="139361" cy="209853"/>
            </a:xfrm>
            <a:prstGeom prst="rect">
              <a:avLst/>
            </a:prstGeom>
          </p:spPr>
        </p:pic>
        <p:pic>
          <p:nvPicPr>
            <p:cNvPr id="2050" name="图片 20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8473" y="2943029"/>
              <a:ext cx="139361" cy="209853"/>
            </a:xfrm>
            <a:prstGeom prst="rect">
              <a:avLst/>
            </a:prstGeom>
          </p:spPr>
        </p:pic>
        <p:pic>
          <p:nvPicPr>
            <p:cNvPr id="2051" name="图片 20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197" y="2838102"/>
              <a:ext cx="139361" cy="209853"/>
            </a:xfrm>
            <a:prstGeom prst="rect">
              <a:avLst/>
            </a:prstGeom>
          </p:spPr>
        </p:pic>
        <p:pic>
          <p:nvPicPr>
            <p:cNvPr id="2052" name="图片 20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257" y="2868602"/>
              <a:ext cx="139361" cy="209853"/>
            </a:xfrm>
            <a:prstGeom prst="rect">
              <a:avLst/>
            </a:prstGeom>
          </p:spPr>
        </p:pic>
        <p:pic>
          <p:nvPicPr>
            <p:cNvPr id="2053" name="图片 20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699" y="3011575"/>
              <a:ext cx="139361" cy="209853"/>
            </a:xfrm>
            <a:prstGeom prst="rect">
              <a:avLst/>
            </a:prstGeom>
          </p:spPr>
        </p:pic>
        <p:pic>
          <p:nvPicPr>
            <p:cNvPr id="2054" name="图片 20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264" y="3201150"/>
              <a:ext cx="139361" cy="209853"/>
            </a:xfrm>
            <a:prstGeom prst="rect">
              <a:avLst/>
            </a:prstGeom>
          </p:spPr>
        </p:pic>
        <p:pic>
          <p:nvPicPr>
            <p:cNvPr id="2055" name="图片 20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798" y="3358897"/>
              <a:ext cx="139361" cy="209853"/>
            </a:xfrm>
            <a:prstGeom prst="rect">
              <a:avLst/>
            </a:prstGeom>
          </p:spPr>
        </p:pic>
        <p:pic>
          <p:nvPicPr>
            <p:cNvPr id="2056" name="图片 20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491" y="3065331"/>
              <a:ext cx="139361" cy="209853"/>
            </a:xfrm>
            <a:prstGeom prst="rect">
              <a:avLst/>
            </a:prstGeom>
          </p:spPr>
        </p:pic>
        <p:pic>
          <p:nvPicPr>
            <p:cNvPr id="2057" name="图片 20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711" y="3195129"/>
              <a:ext cx="139361" cy="209853"/>
            </a:xfrm>
            <a:prstGeom prst="rect">
              <a:avLst/>
            </a:prstGeom>
          </p:spPr>
        </p:pic>
        <p:pic>
          <p:nvPicPr>
            <p:cNvPr id="2058" name="图片 20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44" y="3047480"/>
              <a:ext cx="139361" cy="209853"/>
            </a:xfrm>
            <a:prstGeom prst="rect">
              <a:avLst/>
            </a:prstGeom>
          </p:spPr>
        </p:pic>
        <p:pic>
          <p:nvPicPr>
            <p:cNvPr id="2059" name="图片 20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243" y="3300055"/>
              <a:ext cx="139361" cy="209853"/>
            </a:xfrm>
            <a:prstGeom prst="rect">
              <a:avLst/>
            </a:prstGeom>
          </p:spPr>
        </p:pic>
        <p:pic>
          <p:nvPicPr>
            <p:cNvPr id="2060" name="图片 20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924" y="3836712"/>
              <a:ext cx="139361" cy="209853"/>
            </a:xfrm>
            <a:prstGeom prst="rect">
              <a:avLst/>
            </a:prstGeom>
          </p:spPr>
        </p:pic>
        <p:pic>
          <p:nvPicPr>
            <p:cNvPr id="2061" name="图片 20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167" y="4009829"/>
              <a:ext cx="139361" cy="209853"/>
            </a:xfrm>
            <a:prstGeom prst="rect">
              <a:avLst/>
            </a:prstGeom>
          </p:spPr>
        </p:pic>
        <p:pic>
          <p:nvPicPr>
            <p:cNvPr id="2062" name="图片 20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786" y="3904902"/>
              <a:ext cx="139361" cy="209853"/>
            </a:xfrm>
            <a:prstGeom prst="rect">
              <a:avLst/>
            </a:prstGeom>
          </p:spPr>
        </p:pic>
        <p:pic>
          <p:nvPicPr>
            <p:cNvPr id="2063" name="图片 20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56" y="4436457"/>
              <a:ext cx="139361" cy="209853"/>
            </a:xfrm>
            <a:prstGeom prst="rect">
              <a:avLst/>
            </a:prstGeom>
          </p:spPr>
        </p:pic>
        <p:pic>
          <p:nvPicPr>
            <p:cNvPr id="2064" name="图片 20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6258" y="3718563"/>
              <a:ext cx="139361" cy="209853"/>
            </a:xfrm>
            <a:prstGeom prst="rect">
              <a:avLst/>
            </a:prstGeom>
          </p:spPr>
        </p:pic>
        <p:pic>
          <p:nvPicPr>
            <p:cNvPr id="2065" name="图片 206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548" y="3642848"/>
              <a:ext cx="139361" cy="209853"/>
            </a:xfrm>
            <a:prstGeom prst="rect">
              <a:avLst/>
            </a:prstGeom>
          </p:spPr>
        </p:pic>
        <p:pic>
          <p:nvPicPr>
            <p:cNvPr id="2066" name="图片 206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671" y="3394408"/>
              <a:ext cx="139361" cy="209853"/>
            </a:xfrm>
            <a:prstGeom prst="rect">
              <a:avLst/>
            </a:prstGeom>
          </p:spPr>
        </p:pic>
        <p:pic>
          <p:nvPicPr>
            <p:cNvPr id="2067" name="图片 206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748" y="3280041"/>
              <a:ext cx="139361" cy="209853"/>
            </a:xfrm>
            <a:prstGeom prst="rect">
              <a:avLst/>
            </a:prstGeom>
          </p:spPr>
        </p:pic>
        <p:pic>
          <p:nvPicPr>
            <p:cNvPr id="2068" name="图片 20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582" y="2906648"/>
              <a:ext cx="139361" cy="209853"/>
            </a:xfrm>
            <a:prstGeom prst="rect">
              <a:avLst/>
            </a:prstGeom>
          </p:spPr>
        </p:pic>
        <p:pic>
          <p:nvPicPr>
            <p:cNvPr id="2069" name="图片 206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351" y="3078455"/>
              <a:ext cx="139361" cy="209853"/>
            </a:xfrm>
            <a:prstGeom prst="rect">
              <a:avLst/>
            </a:prstGeom>
          </p:spPr>
        </p:pic>
        <p:pic>
          <p:nvPicPr>
            <p:cNvPr id="2070" name="图片 206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471" y="2879739"/>
              <a:ext cx="139361" cy="209853"/>
            </a:xfrm>
            <a:prstGeom prst="rect">
              <a:avLst/>
            </a:prstGeom>
          </p:spPr>
        </p:pic>
        <p:pic>
          <p:nvPicPr>
            <p:cNvPr id="2071" name="图片 207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787" y="2510855"/>
              <a:ext cx="139361" cy="209853"/>
            </a:xfrm>
            <a:prstGeom prst="rect">
              <a:avLst/>
            </a:prstGeom>
          </p:spPr>
        </p:pic>
        <p:pic>
          <p:nvPicPr>
            <p:cNvPr id="2072" name="图片 20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885" y="2348667"/>
              <a:ext cx="139361" cy="209853"/>
            </a:xfrm>
            <a:prstGeom prst="rect">
              <a:avLst/>
            </a:prstGeom>
          </p:spPr>
        </p:pic>
        <p:pic>
          <p:nvPicPr>
            <p:cNvPr id="2073" name="图片 207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039" y="2774812"/>
              <a:ext cx="139361" cy="209853"/>
            </a:xfrm>
            <a:prstGeom prst="rect">
              <a:avLst/>
            </a:prstGeom>
          </p:spPr>
        </p:pic>
        <p:pic>
          <p:nvPicPr>
            <p:cNvPr id="2074" name="图片 207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099" y="2887857"/>
              <a:ext cx="139361" cy="209853"/>
            </a:xfrm>
            <a:prstGeom prst="rect">
              <a:avLst/>
            </a:prstGeom>
          </p:spPr>
        </p:pic>
        <p:pic>
          <p:nvPicPr>
            <p:cNvPr id="2075" name="图片 207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141" y="2748055"/>
              <a:ext cx="139361" cy="209853"/>
            </a:xfrm>
            <a:prstGeom prst="rect">
              <a:avLst/>
            </a:prstGeom>
          </p:spPr>
        </p:pic>
        <p:pic>
          <p:nvPicPr>
            <p:cNvPr id="2076" name="图片 207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823" y="2388427"/>
              <a:ext cx="139361" cy="209853"/>
            </a:xfrm>
            <a:prstGeom prst="rect">
              <a:avLst/>
            </a:prstGeom>
          </p:spPr>
        </p:pic>
        <p:pic>
          <p:nvPicPr>
            <p:cNvPr id="2077" name="图片 20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3004" y="2406856"/>
              <a:ext cx="139361" cy="209853"/>
            </a:xfrm>
            <a:prstGeom prst="rect">
              <a:avLst/>
            </a:prstGeom>
          </p:spPr>
        </p:pic>
        <p:pic>
          <p:nvPicPr>
            <p:cNvPr id="2078" name="图片 207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3643" y="2906647"/>
              <a:ext cx="139361" cy="209853"/>
            </a:xfrm>
            <a:prstGeom prst="rect">
              <a:avLst/>
            </a:prstGeom>
          </p:spPr>
        </p:pic>
        <p:pic>
          <p:nvPicPr>
            <p:cNvPr id="2079" name="图片 207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4977" y="2763675"/>
              <a:ext cx="139361" cy="209853"/>
            </a:xfrm>
            <a:prstGeom prst="rect">
              <a:avLst/>
            </a:prstGeom>
          </p:spPr>
        </p:pic>
        <p:pic>
          <p:nvPicPr>
            <p:cNvPr id="2080" name="图片 207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94" y="2706239"/>
              <a:ext cx="139361" cy="209853"/>
            </a:xfrm>
            <a:prstGeom prst="rect">
              <a:avLst/>
            </a:prstGeom>
          </p:spPr>
        </p:pic>
        <p:pic>
          <p:nvPicPr>
            <p:cNvPr id="2081" name="图片 208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528" y="3592319"/>
              <a:ext cx="139361" cy="209853"/>
            </a:xfrm>
            <a:prstGeom prst="rect">
              <a:avLst/>
            </a:prstGeom>
          </p:spPr>
        </p:pic>
        <p:pic>
          <p:nvPicPr>
            <p:cNvPr id="2082" name="图片 208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5460" y="3665695"/>
              <a:ext cx="139361" cy="209853"/>
            </a:xfrm>
            <a:prstGeom prst="rect">
              <a:avLst/>
            </a:prstGeom>
          </p:spPr>
        </p:pic>
        <p:pic>
          <p:nvPicPr>
            <p:cNvPr id="2083" name="图片 208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80" y="4576345"/>
              <a:ext cx="139361" cy="209853"/>
            </a:xfrm>
            <a:prstGeom prst="rect">
              <a:avLst/>
            </a:prstGeom>
          </p:spPr>
        </p:pic>
        <p:pic>
          <p:nvPicPr>
            <p:cNvPr id="2084" name="图片 20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507" y="4975558"/>
              <a:ext cx="139361" cy="209853"/>
            </a:xfrm>
            <a:prstGeom prst="rect">
              <a:avLst/>
            </a:prstGeom>
          </p:spPr>
        </p:pic>
        <p:pic>
          <p:nvPicPr>
            <p:cNvPr id="2085" name="图片 208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350" y="5742761"/>
              <a:ext cx="139361" cy="209853"/>
            </a:xfrm>
            <a:prstGeom prst="rect">
              <a:avLst/>
            </a:prstGeom>
          </p:spPr>
        </p:pic>
        <p:pic>
          <p:nvPicPr>
            <p:cNvPr id="2086" name="图片 208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711" y="6253454"/>
              <a:ext cx="139361" cy="209853"/>
            </a:xfrm>
            <a:prstGeom prst="rect">
              <a:avLst/>
            </a:prstGeom>
          </p:spPr>
        </p:pic>
        <p:pic>
          <p:nvPicPr>
            <p:cNvPr id="2087" name="图片 208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824" y="5289029"/>
              <a:ext cx="139361" cy="209853"/>
            </a:xfrm>
            <a:prstGeom prst="rect">
              <a:avLst/>
            </a:prstGeom>
          </p:spPr>
        </p:pic>
        <p:pic>
          <p:nvPicPr>
            <p:cNvPr id="2088" name="图片 208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6613" y="4717742"/>
              <a:ext cx="139361" cy="209853"/>
            </a:xfrm>
            <a:prstGeom prst="rect">
              <a:avLst/>
            </a:prstGeom>
          </p:spPr>
        </p:pic>
        <p:pic>
          <p:nvPicPr>
            <p:cNvPr id="2089" name="图片 208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612" y="4472418"/>
              <a:ext cx="139361" cy="209853"/>
            </a:xfrm>
            <a:prstGeom prst="rect">
              <a:avLst/>
            </a:prstGeom>
          </p:spPr>
        </p:pic>
        <p:pic>
          <p:nvPicPr>
            <p:cNvPr id="2090" name="图片 208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472" y="3759227"/>
              <a:ext cx="139361" cy="209853"/>
            </a:xfrm>
            <a:prstGeom prst="rect">
              <a:avLst/>
            </a:prstGeom>
          </p:spPr>
        </p:pic>
        <p:pic>
          <p:nvPicPr>
            <p:cNvPr id="2091" name="图片 209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506" y="5847687"/>
              <a:ext cx="139361" cy="209853"/>
            </a:xfrm>
            <a:prstGeom prst="rect">
              <a:avLst/>
            </a:prstGeom>
          </p:spPr>
        </p:pic>
        <p:pic>
          <p:nvPicPr>
            <p:cNvPr id="2092" name="图片 209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8305" y="6307999"/>
              <a:ext cx="139361" cy="209853"/>
            </a:xfrm>
            <a:prstGeom prst="rect">
              <a:avLst/>
            </a:prstGeom>
          </p:spPr>
        </p:pic>
        <p:pic>
          <p:nvPicPr>
            <p:cNvPr id="2093" name="图片 209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69" y="5104533"/>
              <a:ext cx="139361" cy="209853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-12762" y="1782134"/>
            <a:ext cx="11539251" cy="5034486"/>
            <a:chOff x="-12762" y="1782134"/>
            <a:chExt cx="11539251" cy="5034486"/>
          </a:xfrm>
        </p:grpSpPr>
        <p:pic>
          <p:nvPicPr>
            <p:cNvPr id="2094" name="图片 20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62" y="5067421"/>
              <a:ext cx="139361" cy="209853"/>
            </a:xfrm>
            <a:prstGeom prst="rect">
              <a:avLst/>
            </a:prstGeom>
          </p:spPr>
        </p:pic>
        <p:pic>
          <p:nvPicPr>
            <p:cNvPr id="2095" name="图片 20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64" y="3732108"/>
              <a:ext cx="139361" cy="209853"/>
            </a:xfrm>
            <a:prstGeom prst="rect">
              <a:avLst/>
            </a:prstGeom>
          </p:spPr>
        </p:pic>
        <p:pic>
          <p:nvPicPr>
            <p:cNvPr id="2096" name="图片 20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787" y="3522255"/>
              <a:ext cx="139361" cy="209853"/>
            </a:xfrm>
            <a:prstGeom prst="rect">
              <a:avLst/>
            </a:prstGeom>
          </p:spPr>
        </p:pic>
        <p:pic>
          <p:nvPicPr>
            <p:cNvPr id="2097" name="图片 20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582" y="3312402"/>
              <a:ext cx="139361" cy="209853"/>
            </a:xfrm>
            <a:prstGeom prst="rect">
              <a:avLst/>
            </a:prstGeom>
          </p:spPr>
        </p:pic>
        <p:pic>
          <p:nvPicPr>
            <p:cNvPr id="2098" name="图片 20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597" y="2388426"/>
              <a:ext cx="139361" cy="209853"/>
            </a:xfrm>
            <a:prstGeom prst="rect">
              <a:avLst/>
            </a:prstGeom>
          </p:spPr>
        </p:pic>
        <p:pic>
          <p:nvPicPr>
            <p:cNvPr id="2099" name="图片 20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288" y="2001882"/>
              <a:ext cx="139361" cy="209853"/>
            </a:xfrm>
            <a:prstGeom prst="rect">
              <a:avLst/>
            </a:prstGeom>
          </p:spPr>
        </p:pic>
        <p:pic>
          <p:nvPicPr>
            <p:cNvPr id="2100" name="图片 20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289" y="1855607"/>
              <a:ext cx="139361" cy="209853"/>
            </a:xfrm>
            <a:prstGeom prst="rect">
              <a:avLst/>
            </a:prstGeom>
          </p:spPr>
        </p:pic>
        <p:pic>
          <p:nvPicPr>
            <p:cNvPr id="2101" name="图片 21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619" y="2344414"/>
              <a:ext cx="139361" cy="209853"/>
            </a:xfrm>
            <a:prstGeom prst="rect">
              <a:avLst/>
            </a:prstGeom>
          </p:spPr>
        </p:pic>
        <p:pic>
          <p:nvPicPr>
            <p:cNvPr id="2102" name="图片 21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064" y="3010442"/>
              <a:ext cx="139361" cy="209853"/>
            </a:xfrm>
            <a:prstGeom prst="rect">
              <a:avLst/>
            </a:prstGeom>
          </p:spPr>
        </p:pic>
        <p:pic>
          <p:nvPicPr>
            <p:cNvPr id="2103" name="图片 21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52" y="4200933"/>
              <a:ext cx="139361" cy="209853"/>
            </a:xfrm>
            <a:prstGeom prst="rect">
              <a:avLst/>
            </a:prstGeom>
          </p:spPr>
        </p:pic>
        <p:pic>
          <p:nvPicPr>
            <p:cNvPr id="2104" name="图片 21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63" y="5458801"/>
              <a:ext cx="139361" cy="209853"/>
            </a:xfrm>
            <a:prstGeom prst="rect">
              <a:avLst/>
            </a:prstGeom>
          </p:spPr>
        </p:pic>
        <p:pic>
          <p:nvPicPr>
            <p:cNvPr id="2105" name="图片 21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863" y="5633348"/>
              <a:ext cx="139361" cy="209853"/>
            </a:xfrm>
            <a:prstGeom prst="rect">
              <a:avLst/>
            </a:prstGeom>
          </p:spPr>
        </p:pic>
        <p:pic>
          <p:nvPicPr>
            <p:cNvPr id="2106" name="图片 21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326" y="5832490"/>
              <a:ext cx="139361" cy="209853"/>
            </a:xfrm>
            <a:prstGeom prst="rect">
              <a:avLst/>
            </a:prstGeom>
          </p:spPr>
        </p:pic>
        <p:pic>
          <p:nvPicPr>
            <p:cNvPr id="2107" name="图片 21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269" y="6222568"/>
              <a:ext cx="139361" cy="209853"/>
            </a:xfrm>
            <a:prstGeom prst="rect">
              <a:avLst/>
            </a:prstGeom>
          </p:spPr>
        </p:pic>
        <p:pic>
          <p:nvPicPr>
            <p:cNvPr id="2108" name="图片 21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437" y="6441146"/>
              <a:ext cx="139361" cy="209853"/>
            </a:xfrm>
            <a:prstGeom prst="rect">
              <a:avLst/>
            </a:prstGeom>
          </p:spPr>
        </p:pic>
        <p:pic>
          <p:nvPicPr>
            <p:cNvPr id="2109" name="图片 21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090" y="6285924"/>
              <a:ext cx="139361" cy="209853"/>
            </a:xfrm>
            <a:prstGeom prst="rect">
              <a:avLst/>
            </a:prstGeom>
          </p:spPr>
        </p:pic>
        <p:pic>
          <p:nvPicPr>
            <p:cNvPr id="2110" name="图片 21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054" y="6009581"/>
              <a:ext cx="139361" cy="209853"/>
            </a:xfrm>
            <a:prstGeom prst="rect">
              <a:avLst/>
            </a:prstGeom>
          </p:spPr>
        </p:pic>
        <p:pic>
          <p:nvPicPr>
            <p:cNvPr id="2111" name="图片 21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38" y="5612335"/>
              <a:ext cx="139361" cy="209853"/>
            </a:xfrm>
            <a:prstGeom prst="rect">
              <a:avLst/>
            </a:prstGeom>
          </p:spPr>
        </p:pic>
        <p:pic>
          <p:nvPicPr>
            <p:cNvPr id="2112" name="图片 21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371" y="5545438"/>
              <a:ext cx="139361" cy="209853"/>
            </a:xfrm>
            <a:prstGeom prst="rect">
              <a:avLst/>
            </a:prstGeom>
          </p:spPr>
        </p:pic>
        <p:pic>
          <p:nvPicPr>
            <p:cNvPr id="2113" name="图片 21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056" y="5259822"/>
              <a:ext cx="139361" cy="209853"/>
            </a:xfrm>
            <a:prstGeom prst="rect">
              <a:avLst/>
            </a:prstGeom>
          </p:spPr>
        </p:pic>
        <p:pic>
          <p:nvPicPr>
            <p:cNvPr id="2114" name="图片 21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919" y="5241477"/>
              <a:ext cx="139361" cy="209853"/>
            </a:xfrm>
            <a:prstGeom prst="rect">
              <a:avLst/>
            </a:prstGeom>
          </p:spPr>
        </p:pic>
        <p:pic>
          <p:nvPicPr>
            <p:cNvPr id="2115" name="图片 21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203" y="4835284"/>
              <a:ext cx="139361" cy="209853"/>
            </a:xfrm>
            <a:prstGeom prst="rect">
              <a:avLst/>
            </a:prstGeom>
          </p:spPr>
        </p:pic>
        <p:pic>
          <p:nvPicPr>
            <p:cNvPr id="2116" name="图片 211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902" y="4967957"/>
              <a:ext cx="139361" cy="209853"/>
            </a:xfrm>
            <a:prstGeom prst="rect">
              <a:avLst/>
            </a:prstGeom>
          </p:spPr>
        </p:pic>
        <p:pic>
          <p:nvPicPr>
            <p:cNvPr id="2117" name="图片 21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615" y="4154564"/>
              <a:ext cx="139361" cy="209853"/>
            </a:xfrm>
            <a:prstGeom prst="rect">
              <a:avLst/>
            </a:prstGeom>
          </p:spPr>
        </p:pic>
        <p:pic>
          <p:nvPicPr>
            <p:cNvPr id="2118" name="图片 211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1" y="3260802"/>
              <a:ext cx="139361" cy="209853"/>
            </a:xfrm>
            <a:prstGeom prst="rect">
              <a:avLst/>
            </a:prstGeom>
          </p:spPr>
        </p:pic>
        <p:pic>
          <p:nvPicPr>
            <p:cNvPr id="2119" name="图片 21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1" y="2984665"/>
              <a:ext cx="139361" cy="209853"/>
            </a:xfrm>
            <a:prstGeom prst="rect">
              <a:avLst/>
            </a:prstGeom>
          </p:spPr>
        </p:pic>
        <p:pic>
          <p:nvPicPr>
            <p:cNvPr id="2120" name="图片 21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238" y="2731741"/>
              <a:ext cx="139361" cy="209853"/>
            </a:xfrm>
            <a:prstGeom prst="rect">
              <a:avLst/>
            </a:prstGeom>
          </p:spPr>
        </p:pic>
        <p:pic>
          <p:nvPicPr>
            <p:cNvPr id="2121" name="图片 21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667" y="1830524"/>
              <a:ext cx="139361" cy="209853"/>
            </a:xfrm>
            <a:prstGeom prst="rect">
              <a:avLst/>
            </a:prstGeom>
          </p:spPr>
        </p:pic>
        <p:pic>
          <p:nvPicPr>
            <p:cNvPr id="2122" name="图片 21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954" y="1971130"/>
              <a:ext cx="139361" cy="209853"/>
            </a:xfrm>
            <a:prstGeom prst="rect">
              <a:avLst/>
            </a:prstGeom>
          </p:spPr>
        </p:pic>
        <p:pic>
          <p:nvPicPr>
            <p:cNvPr id="2123" name="图片 21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02" y="2269325"/>
              <a:ext cx="139361" cy="209853"/>
            </a:xfrm>
            <a:prstGeom prst="rect">
              <a:avLst/>
            </a:prstGeom>
          </p:spPr>
        </p:pic>
        <p:pic>
          <p:nvPicPr>
            <p:cNvPr id="2124" name="图片 21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191" y="2193508"/>
              <a:ext cx="139361" cy="209853"/>
            </a:xfrm>
            <a:prstGeom prst="rect">
              <a:avLst/>
            </a:prstGeom>
          </p:spPr>
        </p:pic>
        <p:pic>
          <p:nvPicPr>
            <p:cNvPr id="2125" name="图片 21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816" y="1938132"/>
              <a:ext cx="139361" cy="209853"/>
            </a:xfrm>
            <a:prstGeom prst="rect">
              <a:avLst/>
            </a:prstGeom>
          </p:spPr>
        </p:pic>
        <p:pic>
          <p:nvPicPr>
            <p:cNvPr id="2126" name="图片 21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2849" y="2070322"/>
              <a:ext cx="139361" cy="209853"/>
            </a:xfrm>
            <a:prstGeom prst="rect">
              <a:avLst/>
            </a:prstGeom>
          </p:spPr>
        </p:pic>
        <p:pic>
          <p:nvPicPr>
            <p:cNvPr id="2127" name="图片 21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867" y="2542601"/>
              <a:ext cx="139361" cy="209853"/>
            </a:xfrm>
            <a:prstGeom prst="rect">
              <a:avLst/>
            </a:prstGeom>
          </p:spPr>
        </p:pic>
        <p:pic>
          <p:nvPicPr>
            <p:cNvPr id="2128" name="图片 21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703" y="3227956"/>
              <a:ext cx="139361" cy="209853"/>
            </a:xfrm>
            <a:prstGeom prst="rect">
              <a:avLst/>
            </a:prstGeom>
          </p:spPr>
        </p:pic>
        <p:pic>
          <p:nvPicPr>
            <p:cNvPr id="2129" name="图片 21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152" y="3358897"/>
              <a:ext cx="139361" cy="209853"/>
            </a:xfrm>
            <a:prstGeom prst="rect">
              <a:avLst/>
            </a:prstGeom>
          </p:spPr>
        </p:pic>
        <p:pic>
          <p:nvPicPr>
            <p:cNvPr id="2130" name="图片 212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525" y="3611800"/>
              <a:ext cx="139361" cy="209853"/>
            </a:xfrm>
            <a:prstGeom prst="rect">
              <a:avLst/>
            </a:prstGeom>
          </p:spPr>
        </p:pic>
        <p:pic>
          <p:nvPicPr>
            <p:cNvPr id="2131" name="图片 21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916" y="3534539"/>
              <a:ext cx="139361" cy="209853"/>
            </a:xfrm>
            <a:prstGeom prst="rect">
              <a:avLst/>
            </a:prstGeom>
          </p:spPr>
        </p:pic>
        <p:pic>
          <p:nvPicPr>
            <p:cNvPr id="2132" name="图片 21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770" y="3690016"/>
              <a:ext cx="139361" cy="209853"/>
            </a:xfrm>
            <a:prstGeom prst="rect">
              <a:avLst/>
            </a:prstGeom>
          </p:spPr>
        </p:pic>
        <p:pic>
          <p:nvPicPr>
            <p:cNvPr id="2133" name="图片 213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264" y="5497731"/>
              <a:ext cx="139361" cy="209853"/>
            </a:xfrm>
            <a:prstGeom prst="rect">
              <a:avLst/>
            </a:prstGeom>
          </p:spPr>
        </p:pic>
        <p:pic>
          <p:nvPicPr>
            <p:cNvPr id="2134" name="图片 21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472" y="5707584"/>
              <a:ext cx="139361" cy="209853"/>
            </a:xfrm>
            <a:prstGeom prst="rect">
              <a:avLst/>
            </a:prstGeom>
          </p:spPr>
        </p:pic>
        <p:pic>
          <p:nvPicPr>
            <p:cNvPr id="2135" name="图片 21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899" y="4551253"/>
              <a:ext cx="139361" cy="209853"/>
            </a:xfrm>
            <a:prstGeom prst="rect">
              <a:avLst/>
            </a:prstGeom>
          </p:spPr>
        </p:pic>
        <p:pic>
          <p:nvPicPr>
            <p:cNvPr id="2136" name="图片 213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188" y="4727633"/>
              <a:ext cx="139361" cy="209853"/>
            </a:xfrm>
            <a:prstGeom prst="rect">
              <a:avLst/>
            </a:prstGeom>
          </p:spPr>
        </p:pic>
        <p:pic>
          <p:nvPicPr>
            <p:cNvPr id="2137" name="图片 21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41" y="4793705"/>
              <a:ext cx="139361" cy="209853"/>
            </a:xfrm>
            <a:prstGeom prst="rect">
              <a:avLst/>
            </a:prstGeom>
          </p:spPr>
        </p:pic>
        <p:pic>
          <p:nvPicPr>
            <p:cNvPr id="2138" name="图片 21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899" y="5013877"/>
              <a:ext cx="139361" cy="209853"/>
            </a:xfrm>
            <a:prstGeom prst="rect">
              <a:avLst/>
            </a:prstGeom>
          </p:spPr>
        </p:pic>
        <p:pic>
          <p:nvPicPr>
            <p:cNvPr id="2139" name="图片 213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246" y="4727632"/>
              <a:ext cx="139361" cy="209853"/>
            </a:xfrm>
            <a:prstGeom prst="rect">
              <a:avLst/>
            </a:prstGeom>
          </p:spPr>
        </p:pic>
        <p:pic>
          <p:nvPicPr>
            <p:cNvPr id="2140" name="图片 21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386" y="4893329"/>
              <a:ext cx="139361" cy="209853"/>
            </a:xfrm>
            <a:prstGeom prst="rect">
              <a:avLst/>
            </a:prstGeom>
          </p:spPr>
        </p:pic>
        <p:pic>
          <p:nvPicPr>
            <p:cNvPr id="2141" name="图片 21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62" y="5488287"/>
              <a:ext cx="139361" cy="209853"/>
            </a:xfrm>
            <a:prstGeom prst="rect">
              <a:avLst/>
            </a:prstGeom>
          </p:spPr>
        </p:pic>
        <p:pic>
          <p:nvPicPr>
            <p:cNvPr id="2142" name="图片 214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434" y="5697940"/>
              <a:ext cx="139361" cy="209853"/>
            </a:xfrm>
            <a:prstGeom prst="rect">
              <a:avLst/>
            </a:prstGeom>
          </p:spPr>
        </p:pic>
        <p:pic>
          <p:nvPicPr>
            <p:cNvPr id="2143" name="图片 214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098" y="5169102"/>
              <a:ext cx="139361" cy="209853"/>
            </a:xfrm>
            <a:prstGeom prst="rect">
              <a:avLst/>
            </a:prstGeom>
          </p:spPr>
        </p:pic>
        <p:pic>
          <p:nvPicPr>
            <p:cNvPr id="2144" name="图片 21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442" y="5587621"/>
              <a:ext cx="139361" cy="209853"/>
            </a:xfrm>
            <a:prstGeom prst="rect">
              <a:avLst/>
            </a:prstGeom>
          </p:spPr>
        </p:pic>
        <p:pic>
          <p:nvPicPr>
            <p:cNvPr id="2145" name="图片 21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94" y="5831038"/>
              <a:ext cx="139361" cy="209853"/>
            </a:xfrm>
            <a:prstGeom prst="rect">
              <a:avLst/>
            </a:prstGeom>
          </p:spPr>
        </p:pic>
        <p:pic>
          <p:nvPicPr>
            <p:cNvPr id="2146" name="图片 21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864" y="6009580"/>
              <a:ext cx="139361" cy="209853"/>
            </a:xfrm>
            <a:prstGeom prst="rect">
              <a:avLst/>
            </a:prstGeom>
          </p:spPr>
        </p:pic>
        <p:pic>
          <p:nvPicPr>
            <p:cNvPr id="2147" name="图片 21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864" y="6163599"/>
              <a:ext cx="139361" cy="209853"/>
            </a:xfrm>
            <a:prstGeom prst="rect">
              <a:avLst/>
            </a:prstGeom>
          </p:spPr>
        </p:pic>
        <p:pic>
          <p:nvPicPr>
            <p:cNvPr id="2148" name="图片 21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530" y="4172169"/>
              <a:ext cx="139361" cy="209853"/>
            </a:xfrm>
            <a:prstGeom prst="rect">
              <a:avLst/>
            </a:prstGeom>
          </p:spPr>
        </p:pic>
        <p:pic>
          <p:nvPicPr>
            <p:cNvPr id="2149" name="图片 214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79" y="4338008"/>
              <a:ext cx="139361" cy="209853"/>
            </a:xfrm>
            <a:prstGeom prst="rect">
              <a:avLst/>
            </a:prstGeom>
          </p:spPr>
        </p:pic>
        <p:pic>
          <p:nvPicPr>
            <p:cNvPr id="2150" name="图片 214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230" y="3313240"/>
              <a:ext cx="139361" cy="209853"/>
            </a:xfrm>
            <a:prstGeom prst="rect">
              <a:avLst/>
            </a:prstGeom>
          </p:spPr>
        </p:pic>
        <p:pic>
          <p:nvPicPr>
            <p:cNvPr id="2151" name="图片 21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940" y="3490385"/>
              <a:ext cx="139361" cy="209853"/>
            </a:xfrm>
            <a:prstGeom prst="rect">
              <a:avLst/>
            </a:prstGeom>
          </p:spPr>
        </p:pic>
        <p:pic>
          <p:nvPicPr>
            <p:cNvPr id="2152" name="图片 21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10" y="3501067"/>
              <a:ext cx="139361" cy="209853"/>
            </a:xfrm>
            <a:prstGeom prst="rect">
              <a:avLst/>
            </a:prstGeom>
          </p:spPr>
        </p:pic>
        <p:pic>
          <p:nvPicPr>
            <p:cNvPr id="2153" name="图片 215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0592" y="2278973"/>
              <a:ext cx="139361" cy="209853"/>
            </a:xfrm>
            <a:prstGeom prst="rect">
              <a:avLst/>
            </a:prstGeom>
          </p:spPr>
        </p:pic>
        <p:pic>
          <p:nvPicPr>
            <p:cNvPr id="2154" name="图片 21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026" y="2101835"/>
              <a:ext cx="139361" cy="209853"/>
            </a:xfrm>
            <a:prstGeom prst="rect">
              <a:avLst/>
            </a:prstGeom>
          </p:spPr>
        </p:pic>
        <p:pic>
          <p:nvPicPr>
            <p:cNvPr id="2155" name="图片 215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0" y="1782134"/>
              <a:ext cx="139361" cy="209853"/>
            </a:xfrm>
            <a:prstGeom prst="rect">
              <a:avLst/>
            </a:prstGeom>
          </p:spPr>
        </p:pic>
        <p:pic>
          <p:nvPicPr>
            <p:cNvPr id="2156" name="图片 215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532" y="2312109"/>
              <a:ext cx="139361" cy="209853"/>
            </a:xfrm>
            <a:prstGeom prst="rect">
              <a:avLst/>
            </a:prstGeom>
          </p:spPr>
        </p:pic>
        <p:pic>
          <p:nvPicPr>
            <p:cNvPr id="2157" name="图片 21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336" y="2345470"/>
              <a:ext cx="139361" cy="209853"/>
            </a:xfrm>
            <a:prstGeom prst="rect">
              <a:avLst/>
            </a:prstGeom>
          </p:spPr>
        </p:pic>
        <p:pic>
          <p:nvPicPr>
            <p:cNvPr id="2158" name="图片 215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336" y="2532387"/>
              <a:ext cx="139361" cy="209853"/>
            </a:xfrm>
            <a:prstGeom prst="rect">
              <a:avLst/>
            </a:prstGeom>
          </p:spPr>
        </p:pic>
        <p:pic>
          <p:nvPicPr>
            <p:cNvPr id="2159" name="图片 215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136" y="2434347"/>
              <a:ext cx="139361" cy="209853"/>
            </a:xfrm>
            <a:prstGeom prst="rect">
              <a:avLst/>
            </a:prstGeom>
          </p:spPr>
        </p:pic>
        <p:pic>
          <p:nvPicPr>
            <p:cNvPr id="2160" name="图片 21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9795" y="2588294"/>
              <a:ext cx="139361" cy="209853"/>
            </a:xfrm>
            <a:prstGeom prst="rect">
              <a:avLst/>
            </a:prstGeom>
          </p:spPr>
        </p:pic>
        <p:pic>
          <p:nvPicPr>
            <p:cNvPr id="2161" name="图片 216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166" y="3150130"/>
              <a:ext cx="139361" cy="209853"/>
            </a:xfrm>
            <a:prstGeom prst="rect">
              <a:avLst/>
            </a:prstGeom>
          </p:spPr>
        </p:pic>
        <p:pic>
          <p:nvPicPr>
            <p:cNvPr id="2162" name="图片 216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7" y="3448250"/>
              <a:ext cx="139361" cy="209853"/>
            </a:xfrm>
            <a:prstGeom prst="rect">
              <a:avLst/>
            </a:prstGeom>
          </p:spPr>
        </p:pic>
        <p:pic>
          <p:nvPicPr>
            <p:cNvPr id="2163" name="图片 216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089" y="3394082"/>
              <a:ext cx="139361" cy="209853"/>
            </a:xfrm>
            <a:prstGeom prst="rect">
              <a:avLst/>
            </a:prstGeom>
          </p:spPr>
        </p:pic>
        <p:pic>
          <p:nvPicPr>
            <p:cNvPr id="2164" name="图片 216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659" y="3549374"/>
              <a:ext cx="139361" cy="209853"/>
            </a:xfrm>
            <a:prstGeom prst="rect">
              <a:avLst/>
            </a:prstGeom>
          </p:spPr>
        </p:pic>
        <p:pic>
          <p:nvPicPr>
            <p:cNvPr id="2165" name="图片 216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457" y="3571431"/>
              <a:ext cx="139361" cy="209853"/>
            </a:xfrm>
            <a:prstGeom prst="rect">
              <a:avLst/>
            </a:prstGeom>
          </p:spPr>
        </p:pic>
        <p:pic>
          <p:nvPicPr>
            <p:cNvPr id="2166" name="图片 21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66" y="3747774"/>
              <a:ext cx="139361" cy="209853"/>
            </a:xfrm>
            <a:prstGeom prst="rect">
              <a:avLst/>
            </a:prstGeom>
          </p:spPr>
        </p:pic>
        <p:pic>
          <p:nvPicPr>
            <p:cNvPr id="2167" name="图片 21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94" y="3967394"/>
              <a:ext cx="139361" cy="209853"/>
            </a:xfrm>
            <a:prstGeom prst="rect">
              <a:avLst/>
            </a:prstGeom>
          </p:spPr>
        </p:pic>
        <p:pic>
          <p:nvPicPr>
            <p:cNvPr id="2168" name="图片 21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631" y="4056654"/>
              <a:ext cx="139361" cy="209853"/>
            </a:xfrm>
            <a:prstGeom prst="rect">
              <a:avLst/>
            </a:prstGeom>
          </p:spPr>
        </p:pic>
        <p:pic>
          <p:nvPicPr>
            <p:cNvPr id="2169" name="图片 21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035" y="4133791"/>
              <a:ext cx="139361" cy="209853"/>
            </a:xfrm>
            <a:prstGeom prst="rect">
              <a:avLst/>
            </a:prstGeom>
          </p:spPr>
        </p:pic>
        <p:pic>
          <p:nvPicPr>
            <p:cNvPr id="2170" name="图片 21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626" y="3968594"/>
              <a:ext cx="139361" cy="209853"/>
            </a:xfrm>
            <a:prstGeom prst="rect">
              <a:avLst/>
            </a:prstGeom>
          </p:spPr>
        </p:pic>
        <p:pic>
          <p:nvPicPr>
            <p:cNvPr id="2171" name="图片 21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981" y="3792123"/>
              <a:ext cx="139361" cy="209853"/>
            </a:xfrm>
            <a:prstGeom prst="rect">
              <a:avLst/>
            </a:prstGeom>
          </p:spPr>
        </p:pic>
        <p:pic>
          <p:nvPicPr>
            <p:cNvPr id="2172" name="图片 21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383" y="4233081"/>
              <a:ext cx="139361" cy="209853"/>
            </a:xfrm>
            <a:prstGeom prst="rect">
              <a:avLst/>
            </a:prstGeom>
          </p:spPr>
        </p:pic>
        <p:pic>
          <p:nvPicPr>
            <p:cNvPr id="2173" name="图片 21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763" y="4067242"/>
              <a:ext cx="139361" cy="209853"/>
            </a:xfrm>
            <a:prstGeom prst="rect">
              <a:avLst/>
            </a:prstGeom>
          </p:spPr>
        </p:pic>
        <p:pic>
          <p:nvPicPr>
            <p:cNvPr id="2174" name="图片 21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357" y="3988910"/>
              <a:ext cx="139361" cy="209853"/>
            </a:xfrm>
            <a:prstGeom prst="rect">
              <a:avLst/>
            </a:prstGeom>
          </p:spPr>
        </p:pic>
        <p:pic>
          <p:nvPicPr>
            <p:cNvPr id="2175" name="图片 21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771" y="4286759"/>
              <a:ext cx="139361" cy="209853"/>
            </a:xfrm>
            <a:prstGeom prst="rect">
              <a:avLst/>
            </a:prstGeom>
          </p:spPr>
        </p:pic>
        <p:pic>
          <p:nvPicPr>
            <p:cNvPr id="2176" name="图片 21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49" y="4374823"/>
              <a:ext cx="139361" cy="209853"/>
            </a:xfrm>
            <a:prstGeom prst="rect">
              <a:avLst/>
            </a:prstGeom>
          </p:spPr>
        </p:pic>
        <p:pic>
          <p:nvPicPr>
            <p:cNvPr id="2177" name="图片 21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819" y="4762905"/>
              <a:ext cx="139361" cy="209853"/>
            </a:xfrm>
            <a:prstGeom prst="rect">
              <a:avLst/>
            </a:prstGeom>
          </p:spPr>
        </p:pic>
        <p:pic>
          <p:nvPicPr>
            <p:cNvPr id="2178" name="图片 21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216" y="5049969"/>
              <a:ext cx="139361" cy="209853"/>
            </a:xfrm>
            <a:prstGeom prst="rect">
              <a:avLst/>
            </a:prstGeom>
          </p:spPr>
        </p:pic>
        <p:pic>
          <p:nvPicPr>
            <p:cNvPr id="2179" name="图片 21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526" y="5622526"/>
              <a:ext cx="139361" cy="209853"/>
            </a:xfrm>
            <a:prstGeom prst="rect">
              <a:avLst/>
            </a:prstGeom>
          </p:spPr>
        </p:pic>
        <p:pic>
          <p:nvPicPr>
            <p:cNvPr id="2180" name="图片 21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935" y="5799020"/>
              <a:ext cx="139361" cy="209853"/>
            </a:xfrm>
            <a:prstGeom prst="rect">
              <a:avLst/>
            </a:prstGeom>
          </p:spPr>
        </p:pic>
        <p:pic>
          <p:nvPicPr>
            <p:cNvPr id="2181" name="图片 21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530" y="6327494"/>
              <a:ext cx="139361" cy="209853"/>
            </a:xfrm>
            <a:prstGeom prst="rect">
              <a:avLst/>
            </a:prstGeom>
          </p:spPr>
        </p:pic>
        <p:pic>
          <p:nvPicPr>
            <p:cNvPr id="2182" name="图片 21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436" y="6470665"/>
              <a:ext cx="139361" cy="209853"/>
            </a:xfrm>
            <a:prstGeom prst="rect">
              <a:avLst/>
            </a:prstGeom>
          </p:spPr>
        </p:pic>
        <p:pic>
          <p:nvPicPr>
            <p:cNvPr id="2183" name="图片 21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129" y="6371397"/>
              <a:ext cx="139361" cy="209853"/>
            </a:xfrm>
            <a:prstGeom prst="rect">
              <a:avLst/>
            </a:prstGeom>
          </p:spPr>
        </p:pic>
        <p:pic>
          <p:nvPicPr>
            <p:cNvPr id="2184" name="图片 21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74" y="6173861"/>
              <a:ext cx="139361" cy="209853"/>
            </a:xfrm>
            <a:prstGeom prst="rect">
              <a:avLst/>
            </a:prstGeom>
          </p:spPr>
        </p:pic>
        <p:pic>
          <p:nvPicPr>
            <p:cNvPr id="2185" name="图片 21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715" y="6606767"/>
              <a:ext cx="139361" cy="209853"/>
            </a:xfrm>
            <a:prstGeom prst="rect">
              <a:avLst/>
            </a:prstGeom>
          </p:spPr>
        </p:pic>
        <p:pic>
          <p:nvPicPr>
            <p:cNvPr id="2186" name="图片 21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124" y="5725022"/>
              <a:ext cx="139361" cy="209853"/>
            </a:xfrm>
            <a:prstGeom prst="rect">
              <a:avLst/>
            </a:prstGeom>
          </p:spPr>
        </p:pic>
        <p:pic>
          <p:nvPicPr>
            <p:cNvPr id="2187" name="图片 21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43" y="5472982"/>
              <a:ext cx="139361" cy="209853"/>
            </a:xfrm>
            <a:prstGeom prst="rect">
              <a:avLst/>
            </a:prstGeom>
          </p:spPr>
        </p:pic>
        <p:pic>
          <p:nvPicPr>
            <p:cNvPr id="2188" name="图片 21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306" y="5087670"/>
              <a:ext cx="139361" cy="209853"/>
            </a:xfrm>
            <a:prstGeom prst="rect">
              <a:avLst/>
            </a:prstGeom>
          </p:spPr>
        </p:pic>
        <p:pic>
          <p:nvPicPr>
            <p:cNvPr id="2189" name="图片 21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21" y="4755610"/>
              <a:ext cx="139361" cy="209853"/>
            </a:xfrm>
            <a:prstGeom prst="rect">
              <a:avLst/>
            </a:prstGeom>
          </p:spPr>
        </p:pic>
        <p:pic>
          <p:nvPicPr>
            <p:cNvPr id="2190" name="图片 21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563" y="4502107"/>
              <a:ext cx="139361" cy="209853"/>
            </a:xfrm>
            <a:prstGeom prst="rect">
              <a:avLst/>
            </a:prstGeom>
          </p:spPr>
        </p:pic>
        <p:pic>
          <p:nvPicPr>
            <p:cNvPr id="2191" name="图片 21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845" y="4336671"/>
              <a:ext cx="139361" cy="209853"/>
            </a:xfrm>
            <a:prstGeom prst="rect">
              <a:avLst/>
            </a:prstGeom>
          </p:spPr>
        </p:pic>
        <p:pic>
          <p:nvPicPr>
            <p:cNvPr id="2192" name="图片 21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92" y="3875548"/>
              <a:ext cx="139361" cy="209853"/>
            </a:xfrm>
            <a:prstGeom prst="rect">
              <a:avLst/>
            </a:prstGeom>
          </p:spPr>
        </p:pic>
        <p:pic>
          <p:nvPicPr>
            <p:cNvPr id="2193" name="图片 21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03" y="4072414"/>
              <a:ext cx="139361" cy="209853"/>
            </a:xfrm>
            <a:prstGeom prst="rect">
              <a:avLst/>
            </a:prstGeom>
          </p:spPr>
        </p:pic>
        <p:pic>
          <p:nvPicPr>
            <p:cNvPr id="2194" name="图片 21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842" y="3995380"/>
              <a:ext cx="139361" cy="209853"/>
            </a:xfrm>
            <a:prstGeom prst="rect">
              <a:avLst/>
            </a:prstGeom>
          </p:spPr>
        </p:pic>
        <p:pic>
          <p:nvPicPr>
            <p:cNvPr id="2195" name="图片 21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669" y="4294735"/>
              <a:ext cx="139361" cy="209853"/>
            </a:xfrm>
            <a:prstGeom prst="rect">
              <a:avLst/>
            </a:prstGeom>
          </p:spPr>
        </p:pic>
        <p:pic>
          <p:nvPicPr>
            <p:cNvPr id="2196" name="图片 21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928" y="4284514"/>
              <a:ext cx="139361" cy="209853"/>
            </a:xfrm>
            <a:prstGeom prst="rect">
              <a:avLst/>
            </a:prstGeom>
          </p:spPr>
        </p:pic>
        <p:pic>
          <p:nvPicPr>
            <p:cNvPr id="2198" name="图片 21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67" y="4116350"/>
              <a:ext cx="139361" cy="209853"/>
            </a:xfrm>
            <a:prstGeom prst="rect">
              <a:avLst/>
            </a:prstGeom>
          </p:spPr>
        </p:pic>
        <p:pic>
          <p:nvPicPr>
            <p:cNvPr id="2199" name="图片 21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610" y="4391498"/>
              <a:ext cx="139361" cy="209853"/>
            </a:xfrm>
            <a:prstGeom prst="rect">
              <a:avLst/>
            </a:prstGeom>
          </p:spPr>
        </p:pic>
        <p:pic>
          <p:nvPicPr>
            <p:cNvPr id="2200" name="图片 21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452" y="4535668"/>
              <a:ext cx="139361" cy="209853"/>
            </a:xfrm>
            <a:prstGeom prst="rect">
              <a:avLst/>
            </a:prstGeom>
          </p:spPr>
        </p:pic>
        <p:pic>
          <p:nvPicPr>
            <p:cNvPr id="2201" name="图片 22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602" y="3147014"/>
              <a:ext cx="139361" cy="209853"/>
            </a:xfrm>
            <a:prstGeom prst="rect">
              <a:avLst/>
            </a:prstGeom>
          </p:spPr>
        </p:pic>
        <p:pic>
          <p:nvPicPr>
            <p:cNvPr id="2202" name="图片 22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1453" y="3236096"/>
              <a:ext cx="139361" cy="209853"/>
            </a:xfrm>
            <a:prstGeom prst="rect">
              <a:avLst/>
            </a:prstGeom>
          </p:spPr>
        </p:pic>
        <p:pic>
          <p:nvPicPr>
            <p:cNvPr id="2203" name="图片 22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33" y="2730026"/>
              <a:ext cx="139361" cy="209853"/>
            </a:xfrm>
            <a:prstGeom prst="rect">
              <a:avLst/>
            </a:prstGeom>
          </p:spPr>
        </p:pic>
        <p:pic>
          <p:nvPicPr>
            <p:cNvPr id="2204" name="图片 22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692" y="2487731"/>
              <a:ext cx="139361" cy="209853"/>
            </a:xfrm>
            <a:prstGeom prst="rect">
              <a:avLst/>
            </a:prstGeom>
          </p:spPr>
        </p:pic>
        <p:pic>
          <p:nvPicPr>
            <p:cNvPr id="2205" name="图片 22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421" y="2399921"/>
              <a:ext cx="139361" cy="209853"/>
            </a:xfrm>
            <a:prstGeom prst="rect">
              <a:avLst/>
            </a:prstGeom>
          </p:spPr>
        </p:pic>
        <p:pic>
          <p:nvPicPr>
            <p:cNvPr id="2206" name="图片 22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128" y="6307999"/>
              <a:ext cx="139361" cy="209853"/>
            </a:xfrm>
            <a:prstGeom prst="rect">
              <a:avLst/>
            </a:prstGeom>
          </p:spPr>
        </p:pic>
        <p:pic>
          <p:nvPicPr>
            <p:cNvPr id="2207" name="图片 22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7772" y="6351446"/>
              <a:ext cx="139361" cy="209853"/>
            </a:xfrm>
            <a:prstGeom prst="rect">
              <a:avLst/>
            </a:prstGeom>
          </p:spPr>
        </p:pic>
        <p:pic>
          <p:nvPicPr>
            <p:cNvPr id="2208" name="图片 22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658" y="5889013"/>
              <a:ext cx="139361" cy="209853"/>
            </a:xfrm>
            <a:prstGeom prst="rect">
              <a:avLst/>
            </a:prstGeom>
          </p:spPr>
        </p:pic>
        <p:pic>
          <p:nvPicPr>
            <p:cNvPr id="2209" name="图片 22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219" y="6066187"/>
              <a:ext cx="139361" cy="209853"/>
            </a:xfrm>
            <a:prstGeom prst="rect">
              <a:avLst/>
            </a:prstGeom>
          </p:spPr>
        </p:pic>
        <p:pic>
          <p:nvPicPr>
            <p:cNvPr id="2210" name="图片 22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932" y="5283796"/>
              <a:ext cx="139361" cy="209853"/>
            </a:xfrm>
            <a:prstGeom prst="rect">
              <a:avLst/>
            </a:prstGeom>
          </p:spPr>
        </p:pic>
        <p:pic>
          <p:nvPicPr>
            <p:cNvPr id="2211" name="图片 22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7333" y="4667750"/>
              <a:ext cx="139361" cy="209853"/>
            </a:xfrm>
            <a:prstGeom prst="rect">
              <a:avLst/>
            </a:prstGeom>
          </p:spPr>
        </p:pic>
        <p:pic>
          <p:nvPicPr>
            <p:cNvPr id="2212" name="图片 22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8" y="4470281"/>
              <a:ext cx="139361" cy="209853"/>
            </a:xfrm>
            <a:prstGeom prst="rect">
              <a:avLst/>
            </a:prstGeom>
          </p:spPr>
        </p:pic>
        <p:pic>
          <p:nvPicPr>
            <p:cNvPr id="2213" name="图片 22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8" y="3732108"/>
              <a:ext cx="139361" cy="209853"/>
            </a:xfrm>
            <a:prstGeom prst="rect">
              <a:avLst/>
            </a:prstGeom>
          </p:spPr>
        </p:pic>
        <p:pic>
          <p:nvPicPr>
            <p:cNvPr id="2214" name="图片 22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164" y="3366449"/>
              <a:ext cx="139361" cy="209853"/>
            </a:xfrm>
            <a:prstGeom prst="rect">
              <a:avLst/>
            </a:prstGeom>
          </p:spPr>
        </p:pic>
        <p:pic>
          <p:nvPicPr>
            <p:cNvPr id="2215" name="图片 22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380" y="2879738"/>
              <a:ext cx="139361" cy="209853"/>
            </a:xfrm>
            <a:prstGeom prst="rect">
              <a:avLst/>
            </a:prstGeom>
          </p:spPr>
        </p:pic>
        <p:pic>
          <p:nvPicPr>
            <p:cNvPr id="2216" name="图片 221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6871" y="2802618"/>
              <a:ext cx="139361" cy="209853"/>
            </a:xfrm>
            <a:prstGeom prst="rect">
              <a:avLst/>
            </a:prstGeom>
          </p:spPr>
        </p:pic>
        <p:pic>
          <p:nvPicPr>
            <p:cNvPr id="2217" name="图片 22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551" y="2395092"/>
              <a:ext cx="139361" cy="209853"/>
            </a:xfrm>
            <a:prstGeom prst="rect">
              <a:avLst/>
            </a:prstGeom>
          </p:spPr>
        </p:pic>
        <p:pic>
          <p:nvPicPr>
            <p:cNvPr id="2218" name="图片 221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456" y="2197003"/>
              <a:ext cx="139361" cy="209853"/>
            </a:xfrm>
            <a:prstGeom prst="rect">
              <a:avLst/>
            </a:prstGeom>
          </p:spPr>
        </p:pic>
        <p:pic>
          <p:nvPicPr>
            <p:cNvPr id="2219" name="图片 22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1185" y="2405928"/>
              <a:ext cx="139361" cy="209853"/>
            </a:xfrm>
            <a:prstGeom prst="rect">
              <a:avLst/>
            </a:prstGeom>
          </p:spPr>
        </p:pic>
        <p:pic>
          <p:nvPicPr>
            <p:cNvPr id="2220" name="图片 22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426" y="1846325"/>
              <a:ext cx="139361" cy="209853"/>
            </a:xfrm>
            <a:prstGeom prst="rect">
              <a:avLst/>
            </a:prstGeom>
          </p:spPr>
        </p:pic>
        <p:pic>
          <p:nvPicPr>
            <p:cNvPr id="2221" name="图片 22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494" y="1913108"/>
              <a:ext cx="139361" cy="209853"/>
            </a:xfrm>
            <a:prstGeom prst="rect">
              <a:avLst/>
            </a:prstGeom>
          </p:spPr>
        </p:pic>
        <p:pic>
          <p:nvPicPr>
            <p:cNvPr id="2222" name="图片 22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246" y="2884291"/>
              <a:ext cx="139361" cy="209853"/>
            </a:xfrm>
            <a:prstGeom prst="rect">
              <a:avLst/>
            </a:prstGeom>
          </p:spPr>
        </p:pic>
        <p:pic>
          <p:nvPicPr>
            <p:cNvPr id="2223" name="图片 22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716" y="2752107"/>
              <a:ext cx="139361" cy="209853"/>
            </a:xfrm>
            <a:prstGeom prst="rect">
              <a:avLst/>
            </a:prstGeom>
          </p:spPr>
        </p:pic>
        <p:pic>
          <p:nvPicPr>
            <p:cNvPr id="2224" name="图片 22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666" y="2882056"/>
              <a:ext cx="139361" cy="209853"/>
            </a:xfrm>
            <a:prstGeom prst="rect">
              <a:avLst/>
            </a:prstGeom>
          </p:spPr>
        </p:pic>
        <p:pic>
          <p:nvPicPr>
            <p:cNvPr id="2225" name="图片 22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966" y="2606356"/>
              <a:ext cx="139361" cy="209853"/>
            </a:xfrm>
            <a:prstGeom prst="rect">
              <a:avLst/>
            </a:prstGeom>
          </p:spPr>
        </p:pic>
        <p:pic>
          <p:nvPicPr>
            <p:cNvPr id="2226" name="图片 22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7562" y="2496108"/>
              <a:ext cx="139361" cy="209853"/>
            </a:xfrm>
            <a:prstGeom prst="rect">
              <a:avLst/>
            </a:prstGeom>
          </p:spPr>
        </p:pic>
        <p:pic>
          <p:nvPicPr>
            <p:cNvPr id="2227" name="图片 22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7557" y="3576302"/>
              <a:ext cx="139361" cy="209853"/>
            </a:xfrm>
            <a:prstGeom prst="rect">
              <a:avLst/>
            </a:prstGeom>
          </p:spPr>
        </p:pic>
        <p:pic>
          <p:nvPicPr>
            <p:cNvPr id="2228" name="图片 22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062" y="3587171"/>
              <a:ext cx="139361" cy="209853"/>
            </a:xfrm>
            <a:prstGeom prst="rect">
              <a:avLst/>
            </a:prstGeom>
          </p:spPr>
        </p:pic>
        <p:pic>
          <p:nvPicPr>
            <p:cNvPr id="2229" name="图片 22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129" y="3595629"/>
              <a:ext cx="139361" cy="209853"/>
            </a:xfrm>
            <a:prstGeom prst="rect">
              <a:avLst/>
            </a:prstGeom>
          </p:spPr>
        </p:pic>
        <p:pic>
          <p:nvPicPr>
            <p:cNvPr id="2230" name="图片 222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5285" y="5304765"/>
              <a:ext cx="139361" cy="209853"/>
            </a:xfrm>
            <a:prstGeom prst="rect">
              <a:avLst/>
            </a:prstGeom>
          </p:spPr>
        </p:pic>
        <p:pic>
          <p:nvPicPr>
            <p:cNvPr id="2231" name="图片 22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270" y="5064175"/>
              <a:ext cx="139361" cy="209853"/>
            </a:xfrm>
            <a:prstGeom prst="rect">
              <a:avLst/>
            </a:prstGeom>
          </p:spPr>
        </p:pic>
        <p:pic>
          <p:nvPicPr>
            <p:cNvPr id="2232" name="图片 22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67" y="4908950"/>
              <a:ext cx="139361" cy="209853"/>
            </a:xfrm>
            <a:prstGeom prst="rect">
              <a:avLst/>
            </a:prstGeom>
          </p:spPr>
        </p:pic>
        <p:pic>
          <p:nvPicPr>
            <p:cNvPr id="2233" name="图片 223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603" y="4558207"/>
              <a:ext cx="139361" cy="209853"/>
            </a:xfrm>
            <a:prstGeom prst="rect">
              <a:avLst/>
            </a:prstGeom>
          </p:spPr>
        </p:pic>
        <p:pic>
          <p:nvPicPr>
            <p:cNvPr id="2234" name="图片 22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125" y="4084704"/>
              <a:ext cx="139361" cy="209853"/>
            </a:xfrm>
            <a:prstGeom prst="rect">
              <a:avLst/>
            </a:prstGeom>
          </p:spPr>
        </p:pic>
        <p:pic>
          <p:nvPicPr>
            <p:cNvPr id="2235" name="图片 22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16" y="4424664"/>
              <a:ext cx="139361" cy="209853"/>
            </a:xfrm>
            <a:prstGeom prst="rect">
              <a:avLst/>
            </a:prstGeom>
          </p:spPr>
        </p:pic>
        <p:pic>
          <p:nvPicPr>
            <p:cNvPr id="2236" name="图片 223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266" y="4931145"/>
              <a:ext cx="139361" cy="209853"/>
            </a:xfrm>
            <a:prstGeom prst="rect">
              <a:avLst/>
            </a:prstGeom>
          </p:spPr>
        </p:pic>
        <p:pic>
          <p:nvPicPr>
            <p:cNvPr id="2237" name="图片 22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835" y="3127575"/>
              <a:ext cx="139361" cy="209853"/>
            </a:xfrm>
            <a:prstGeom prst="rect">
              <a:avLst/>
            </a:prstGeom>
          </p:spPr>
        </p:pic>
        <p:pic>
          <p:nvPicPr>
            <p:cNvPr id="2238" name="图片 22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531" y="3123029"/>
              <a:ext cx="139361" cy="209853"/>
            </a:xfrm>
            <a:prstGeom prst="rect">
              <a:avLst/>
            </a:prstGeom>
          </p:spPr>
        </p:pic>
        <p:pic>
          <p:nvPicPr>
            <p:cNvPr id="2239" name="图片 223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912" y="2347349"/>
              <a:ext cx="139361" cy="209853"/>
            </a:xfrm>
            <a:prstGeom prst="rect">
              <a:avLst/>
            </a:prstGeom>
          </p:spPr>
        </p:pic>
        <p:pic>
          <p:nvPicPr>
            <p:cNvPr id="2240" name="图片 22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933" y="2280175"/>
              <a:ext cx="139361" cy="209853"/>
            </a:xfrm>
            <a:prstGeom prst="rect">
              <a:avLst/>
            </a:prstGeom>
          </p:spPr>
        </p:pic>
        <p:pic>
          <p:nvPicPr>
            <p:cNvPr id="2241" name="图片 22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977" y="2148168"/>
              <a:ext cx="139361" cy="209853"/>
            </a:xfrm>
            <a:prstGeom prst="rect">
              <a:avLst/>
            </a:prstGeom>
          </p:spPr>
        </p:pic>
        <p:pic>
          <p:nvPicPr>
            <p:cNvPr id="2242" name="图片 224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975" y="2019247"/>
              <a:ext cx="139361" cy="209853"/>
            </a:xfrm>
            <a:prstGeom prst="rect">
              <a:avLst/>
            </a:prstGeom>
          </p:spPr>
        </p:pic>
        <p:pic>
          <p:nvPicPr>
            <p:cNvPr id="2243" name="图片 224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549" y="2157506"/>
              <a:ext cx="139361" cy="209853"/>
            </a:xfrm>
            <a:prstGeom prst="rect">
              <a:avLst/>
            </a:prstGeom>
          </p:spPr>
        </p:pic>
        <p:pic>
          <p:nvPicPr>
            <p:cNvPr id="2244" name="图片 22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057" y="1944539"/>
              <a:ext cx="139361" cy="209853"/>
            </a:xfrm>
            <a:prstGeom prst="rect">
              <a:avLst/>
            </a:prstGeom>
          </p:spPr>
        </p:pic>
        <p:pic>
          <p:nvPicPr>
            <p:cNvPr id="2245" name="图片 22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890" y="2065460"/>
              <a:ext cx="139361" cy="209853"/>
            </a:xfrm>
            <a:prstGeom prst="rect">
              <a:avLst/>
            </a:prstGeom>
          </p:spPr>
        </p:pic>
        <p:pic>
          <p:nvPicPr>
            <p:cNvPr id="2246" name="图片 22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272" y="2245538"/>
              <a:ext cx="139361" cy="209853"/>
            </a:xfrm>
            <a:prstGeom prst="rect">
              <a:avLst/>
            </a:prstGeom>
          </p:spPr>
        </p:pic>
        <p:pic>
          <p:nvPicPr>
            <p:cNvPr id="2247" name="图片 22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114" y="2272852"/>
              <a:ext cx="139361" cy="209853"/>
            </a:xfrm>
            <a:prstGeom prst="rect">
              <a:avLst/>
            </a:prstGeom>
          </p:spPr>
        </p:pic>
        <p:pic>
          <p:nvPicPr>
            <p:cNvPr id="2248" name="图片 22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942" y="2118479"/>
              <a:ext cx="139361" cy="209853"/>
            </a:xfrm>
            <a:prstGeom prst="rect">
              <a:avLst/>
            </a:prstGeom>
          </p:spPr>
        </p:pic>
        <p:pic>
          <p:nvPicPr>
            <p:cNvPr id="2249" name="图片 224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259" y="2031309"/>
              <a:ext cx="139361" cy="209853"/>
            </a:xfrm>
            <a:prstGeom prst="rect">
              <a:avLst/>
            </a:prstGeom>
          </p:spPr>
        </p:pic>
        <p:pic>
          <p:nvPicPr>
            <p:cNvPr id="2250" name="图片 224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299" y="1839612"/>
              <a:ext cx="139361" cy="209853"/>
            </a:xfrm>
            <a:prstGeom prst="rect">
              <a:avLst/>
            </a:prstGeom>
          </p:spPr>
        </p:pic>
        <p:pic>
          <p:nvPicPr>
            <p:cNvPr id="2251" name="图片 22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117" y="1899603"/>
              <a:ext cx="139361" cy="209853"/>
            </a:xfrm>
            <a:prstGeom prst="rect">
              <a:avLst/>
            </a:prstGeom>
          </p:spPr>
        </p:pic>
        <p:pic>
          <p:nvPicPr>
            <p:cNvPr id="2252" name="图片 22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633" y="2148437"/>
              <a:ext cx="139361" cy="209853"/>
            </a:xfrm>
            <a:prstGeom prst="rect">
              <a:avLst/>
            </a:prstGeom>
          </p:spPr>
        </p:pic>
        <p:pic>
          <p:nvPicPr>
            <p:cNvPr id="2253" name="图片 225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988" y="2980073"/>
              <a:ext cx="139361" cy="209853"/>
            </a:xfrm>
            <a:prstGeom prst="rect">
              <a:avLst/>
            </a:prstGeom>
          </p:spPr>
        </p:pic>
        <p:pic>
          <p:nvPicPr>
            <p:cNvPr id="2254" name="图片 22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95" y="2811165"/>
              <a:ext cx="139361" cy="209853"/>
            </a:xfrm>
            <a:prstGeom prst="rect">
              <a:avLst/>
            </a:prstGeom>
          </p:spPr>
        </p:pic>
        <p:pic>
          <p:nvPicPr>
            <p:cNvPr id="2255" name="图片 225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685" y="2972969"/>
              <a:ext cx="139361" cy="209853"/>
            </a:xfrm>
            <a:prstGeom prst="rect">
              <a:avLst/>
            </a:prstGeom>
          </p:spPr>
        </p:pic>
        <p:pic>
          <p:nvPicPr>
            <p:cNvPr id="2256" name="图片 225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259" y="2839201"/>
              <a:ext cx="139361" cy="209853"/>
            </a:xfrm>
            <a:prstGeom prst="rect">
              <a:avLst/>
            </a:prstGeom>
          </p:spPr>
        </p:pic>
        <p:pic>
          <p:nvPicPr>
            <p:cNvPr id="2257" name="图片 22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214" y="2973755"/>
              <a:ext cx="139361" cy="209853"/>
            </a:xfrm>
            <a:prstGeom prst="rect">
              <a:avLst/>
            </a:prstGeom>
          </p:spPr>
        </p:pic>
        <p:pic>
          <p:nvPicPr>
            <p:cNvPr id="2258" name="图片 225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430" y="2736126"/>
              <a:ext cx="139361" cy="209853"/>
            </a:xfrm>
            <a:prstGeom prst="rect">
              <a:avLst/>
            </a:prstGeom>
          </p:spPr>
        </p:pic>
        <p:pic>
          <p:nvPicPr>
            <p:cNvPr id="2259" name="图片 225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55" y="2871088"/>
              <a:ext cx="139361" cy="209853"/>
            </a:xfrm>
            <a:prstGeom prst="rect">
              <a:avLst/>
            </a:prstGeom>
          </p:spPr>
        </p:pic>
        <p:pic>
          <p:nvPicPr>
            <p:cNvPr id="2260" name="图片 22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088" y="2715290"/>
              <a:ext cx="139361" cy="209853"/>
            </a:xfrm>
            <a:prstGeom prst="rect">
              <a:avLst/>
            </a:prstGeom>
          </p:spPr>
        </p:pic>
        <p:pic>
          <p:nvPicPr>
            <p:cNvPr id="2261" name="图片 226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098" y="2595350"/>
              <a:ext cx="139361" cy="209853"/>
            </a:xfrm>
            <a:prstGeom prst="rect">
              <a:avLst/>
            </a:prstGeom>
          </p:spPr>
        </p:pic>
        <p:pic>
          <p:nvPicPr>
            <p:cNvPr id="2262" name="图片 226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078" y="2773152"/>
              <a:ext cx="139361" cy="209853"/>
            </a:xfrm>
            <a:prstGeom prst="rect">
              <a:avLst/>
            </a:prstGeom>
          </p:spPr>
        </p:pic>
        <p:pic>
          <p:nvPicPr>
            <p:cNvPr id="2263" name="图片 226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424" y="2584126"/>
              <a:ext cx="139361" cy="209853"/>
            </a:xfrm>
            <a:prstGeom prst="rect">
              <a:avLst/>
            </a:prstGeom>
          </p:spPr>
        </p:pic>
        <p:pic>
          <p:nvPicPr>
            <p:cNvPr id="2264" name="图片 226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333" y="2443721"/>
              <a:ext cx="139361" cy="209853"/>
            </a:xfrm>
            <a:prstGeom prst="rect">
              <a:avLst/>
            </a:prstGeom>
          </p:spPr>
        </p:pic>
        <p:pic>
          <p:nvPicPr>
            <p:cNvPr id="2265" name="图片 226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610" y="2618844"/>
              <a:ext cx="139361" cy="209853"/>
            </a:xfrm>
            <a:prstGeom prst="rect">
              <a:avLst/>
            </a:prstGeom>
          </p:spPr>
        </p:pic>
        <p:pic>
          <p:nvPicPr>
            <p:cNvPr id="2266" name="图片 22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340" y="2746144"/>
              <a:ext cx="139361" cy="209853"/>
            </a:xfrm>
            <a:prstGeom prst="rect">
              <a:avLst/>
            </a:prstGeom>
          </p:spPr>
        </p:pic>
        <p:pic>
          <p:nvPicPr>
            <p:cNvPr id="2267" name="图片 22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042" y="2551138"/>
              <a:ext cx="139361" cy="209853"/>
            </a:xfrm>
            <a:prstGeom prst="rect">
              <a:avLst/>
            </a:prstGeom>
          </p:spPr>
        </p:pic>
        <p:pic>
          <p:nvPicPr>
            <p:cNvPr id="2268" name="图片 22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4242" y="2436876"/>
              <a:ext cx="139361" cy="209853"/>
            </a:xfrm>
            <a:prstGeom prst="rect">
              <a:avLst/>
            </a:prstGeom>
          </p:spPr>
        </p:pic>
        <p:pic>
          <p:nvPicPr>
            <p:cNvPr id="2269" name="图片 22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889" y="2471795"/>
              <a:ext cx="139361" cy="209853"/>
            </a:xfrm>
            <a:prstGeom prst="rect">
              <a:avLst/>
            </a:prstGeom>
          </p:spPr>
        </p:pic>
        <p:pic>
          <p:nvPicPr>
            <p:cNvPr id="2270" name="图片 22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688" y="2424532"/>
              <a:ext cx="139361" cy="209853"/>
            </a:xfrm>
            <a:prstGeom prst="rect">
              <a:avLst/>
            </a:prstGeom>
          </p:spPr>
        </p:pic>
        <p:pic>
          <p:nvPicPr>
            <p:cNvPr id="2271" name="图片 22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468" y="2359092"/>
              <a:ext cx="139361" cy="209853"/>
            </a:xfrm>
            <a:prstGeom prst="rect">
              <a:avLst/>
            </a:prstGeom>
          </p:spPr>
        </p:pic>
        <p:pic>
          <p:nvPicPr>
            <p:cNvPr id="2272" name="图片 22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168" y="2090133"/>
              <a:ext cx="139361" cy="209853"/>
            </a:xfrm>
            <a:prstGeom prst="rect">
              <a:avLst/>
            </a:prstGeom>
          </p:spPr>
        </p:pic>
        <p:pic>
          <p:nvPicPr>
            <p:cNvPr id="2273" name="图片 22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594" y="2103717"/>
              <a:ext cx="139361" cy="209853"/>
            </a:xfrm>
            <a:prstGeom prst="rect">
              <a:avLst/>
            </a:prstGeom>
          </p:spPr>
        </p:pic>
        <p:pic>
          <p:nvPicPr>
            <p:cNvPr id="2274" name="图片 22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664" y="2096881"/>
              <a:ext cx="139361" cy="209853"/>
            </a:xfrm>
            <a:prstGeom prst="rect">
              <a:avLst/>
            </a:prstGeom>
          </p:spPr>
        </p:pic>
        <p:pic>
          <p:nvPicPr>
            <p:cNvPr id="2275" name="图片 22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817" y="1848993"/>
              <a:ext cx="139361" cy="209853"/>
            </a:xfrm>
            <a:prstGeom prst="rect">
              <a:avLst/>
            </a:prstGeom>
          </p:spPr>
        </p:pic>
        <p:pic>
          <p:nvPicPr>
            <p:cNvPr id="2276" name="图片 22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255" y="1909206"/>
              <a:ext cx="139361" cy="209853"/>
            </a:xfrm>
            <a:prstGeom prst="rect">
              <a:avLst/>
            </a:prstGeom>
          </p:spPr>
        </p:pic>
        <p:pic>
          <p:nvPicPr>
            <p:cNvPr id="2277" name="图片 22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651" y="2541042"/>
              <a:ext cx="139361" cy="209853"/>
            </a:xfrm>
            <a:prstGeom prst="rect">
              <a:avLst/>
            </a:prstGeom>
          </p:spPr>
        </p:pic>
        <p:pic>
          <p:nvPicPr>
            <p:cNvPr id="2278" name="图片 22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497" y="2635743"/>
              <a:ext cx="139361" cy="209853"/>
            </a:xfrm>
            <a:prstGeom prst="rect">
              <a:avLst/>
            </a:prstGeom>
          </p:spPr>
        </p:pic>
        <p:pic>
          <p:nvPicPr>
            <p:cNvPr id="2279" name="图片 22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404" y="2702632"/>
              <a:ext cx="139361" cy="209853"/>
            </a:xfrm>
            <a:prstGeom prst="rect">
              <a:avLst/>
            </a:prstGeom>
          </p:spPr>
        </p:pic>
        <p:pic>
          <p:nvPicPr>
            <p:cNvPr id="2280" name="图片 22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940" y="2929439"/>
              <a:ext cx="139361" cy="209853"/>
            </a:xfrm>
            <a:prstGeom prst="rect">
              <a:avLst/>
            </a:prstGeom>
          </p:spPr>
        </p:pic>
        <p:pic>
          <p:nvPicPr>
            <p:cNvPr id="2281" name="图片 22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852" y="3045203"/>
              <a:ext cx="139361" cy="209853"/>
            </a:xfrm>
            <a:prstGeom prst="rect">
              <a:avLst/>
            </a:prstGeom>
          </p:spPr>
        </p:pic>
        <p:pic>
          <p:nvPicPr>
            <p:cNvPr id="2282" name="图片 22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83" y="3049435"/>
              <a:ext cx="139361" cy="209853"/>
            </a:xfrm>
            <a:prstGeom prst="rect">
              <a:avLst/>
            </a:prstGeom>
          </p:spPr>
        </p:pic>
        <p:pic>
          <p:nvPicPr>
            <p:cNvPr id="2283" name="图片 22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194" y="2996258"/>
              <a:ext cx="139361" cy="209853"/>
            </a:xfrm>
            <a:prstGeom prst="rect">
              <a:avLst/>
            </a:prstGeom>
          </p:spPr>
        </p:pic>
        <p:pic>
          <p:nvPicPr>
            <p:cNvPr id="2284" name="图片 22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089" y="3150129"/>
              <a:ext cx="139361" cy="209853"/>
            </a:xfrm>
            <a:prstGeom prst="rect">
              <a:avLst/>
            </a:prstGeom>
          </p:spPr>
        </p:pic>
        <p:pic>
          <p:nvPicPr>
            <p:cNvPr id="2285" name="图片 22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596" y="3358897"/>
              <a:ext cx="139361" cy="209853"/>
            </a:xfrm>
            <a:prstGeom prst="rect">
              <a:avLst/>
            </a:prstGeom>
          </p:spPr>
        </p:pic>
        <p:pic>
          <p:nvPicPr>
            <p:cNvPr id="2286" name="图片 22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446" y="3284519"/>
              <a:ext cx="139361" cy="209853"/>
            </a:xfrm>
            <a:prstGeom prst="rect">
              <a:avLst/>
            </a:prstGeom>
          </p:spPr>
        </p:pic>
        <p:pic>
          <p:nvPicPr>
            <p:cNvPr id="2287" name="图片 22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451" y="3613535"/>
              <a:ext cx="139361" cy="209853"/>
            </a:xfrm>
            <a:prstGeom prst="rect">
              <a:avLst/>
            </a:prstGeom>
          </p:spPr>
        </p:pic>
        <p:pic>
          <p:nvPicPr>
            <p:cNvPr id="2288" name="图片 22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066" y="3681192"/>
              <a:ext cx="139361" cy="209853"/>
            </a:xfrm>
            <a:prstGeom prst="rect">
              <a:avLst/>
            </a:prstGeom>
          </p:spPr>
        </p:pic>
        <p:pic>
          <p:nvPicPr>
            <p:cNvPr id="2289" name="图片 22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638" y="3642847"/>
              <a:ext cx="139361" cy="209853"/>
            </a:xfrm>
            <a:prstGeom prst="rect">
              <a:avLst/>
            </a:prstGeom>
          </p:spPr>
        </p:pic>
        <p:pic>
          <p:nvPicPr>
            <p:cNvPr id="2290" name="图片 22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433" y="3850601"/>
              <a:ext cx="139361" cy="209853"/>
            </a:xfrm>
            <a:prstGeom prst="rect">
              <a:avLst/>
            </a:prstGeom>
          </p:spPr>
        </p:pic>
        <p:pic>
          <p:nvPicPr>
            <p:cNvPr id="2291" name="图片 22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72" y="3777518"/>
              <a:ext cx="139361" cy="209853"/>
            </a:xfrm>
            <a:prstGeom prst="rect">
              <a:avLst/>
            </a:prstGeom>
          </p:spPr>
        </p:pic>
        <p:pic>
          <p:nvPicPr>
            <p:cNvPr id="2292" name="图片 22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633" y="3951727"/>
              <a:ext cx="139361" cy="209853"/>
            </a:xfrm>
            <a:prstGeom prst="rect">
              <a:avLst/>
            </a:prstGeom>
          </p:spPr>
        </p:pic>
        <p:pic>
          <p:nvPicPr>
            <p:cNvPr id="2293" name="图片 22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7879" y="3608357"/>
              <a:ext cx="139361" cy="209853"/>
            </a:xfrm>
            <a:prstGeom prst="rect">
              <a:avLst/>
            </a:prstGeom>
          </p:spPr>
        </p:pic>
        <p:pic>
          <p:nvPicPr>
            <p:cNvPr id="2294" name="图片 22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451" y="3730583"/>
              <a:ext cx="139361" cy="209853"/>
            </a:xfrm>
            <a:prstGeom prst="rect">
              <a:avLst/>
            </a:prstGeom>
          </p:spPr>
        </p:pic>
        <p:pic>
          <p:nvPicPr>
            <p:cNvPr id="2295" name="图片 22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483" y="3918034"/>
              <a:ext cx="139361" cy="209853"/>
            </a:xfrm>
            <a:prstGeom prst="rect">
              <a:avLst/>
            </a:prstGeom>
          </p:spPr>
        </p:pic>
        <p:pic>
          <p:nvPicPr>
            <p:cNvPr id="2296" name="图片 22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953" y="3608357"/>
              <a:ext cx="139361" cy="209853"/>
            </a:xfrm>
            <a:prstGeom prst="rect">
              <a:avLst/>
            </a:prstGeom>
          </p:spPr>
        </p:pic>
        <p:pic>
          <p:nvPicPr>
            <p:cNvPr id="2297" name="图片 22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765" y="3442725"/>
              <a:ext cx="139361" cy="209853"/>
            </a:xfrm>
            <a:prstGeom prst="rect">
              <a:avLst/>
            </a:prstGeom>
          </p:spPr>
        </p:pic>
        <p:pic>
          <p:nvPicPr>
            <p:cNvPr id="2298" name="图片 22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551" y="3227241"/>
              <a:ext cx="139361" cy="209853"/>
            </a:xfrm>
            <a:prstGeom prst="rect">
              <a:avLst/>
            </a:prstGeom>
          </p:spPr>
        </p:pic>
        <p:pic>
          <p:nvPicPr>
            <p:cNvPr id="2299" name="图片 22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924" y="3242564"/>
              <a:ext cx="139361" cy="209853"/>
            </a:xfrm>
            <a:prstGeom prst="rect">
              <a:avLst/>
            </a:prstGeom>
          </p:spPr>
        </p:pic>
        <p:pic>
          <p:nvPicPr>
            <p:cNvPr id="2300" name="图片 22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351" y="3176163"/>
              <a:ext cx="139361" cy="209853"/>
            </a:xfrm>
            <a:prstGeom prst="rect">
              <a:avLst/>
            </a:prstGeom>
          </p:spPr>
        </p:pic>
        <p:pic>
          <p:nvPicPr>
            <p:cNvPr id="2301" name="图片 23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126" y="3262912"/>
              <a:ext cx="139361" cy="209853"/>
            </a:xfrm>
            <a:prstGeom prst="rect">
              <a:avLst/>
            </a:prstGeom>
          </p:spPr>
        </p:pic>
        <p:pic>
          <p:nvPicPr>
            <p:cNvPr id="2302" name="图片 23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392" y="3225617"/>
              <a:ext cx="139361" cy="209853"/>
            </a:xfrm>
            <a:prstGeom prst="rect">
              <a:avLst/>
            </a:prstGeom>
          </p:spPr>
        </p:pic>
        <p:pic>
          <p:nvPicPr>
            <p:cNvPr id="2303" name="图片 23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91" y="3332882"/>
              <a:ext cx="139361" cy="209853"/>
            </a:xfrm>
            <a:prstGeom prst="rect">
              <a:avLst/>
            </a:prstGeom>
          </p:spPr>
        </p:pic>
        <p:pic>
          <p:nvPicPr>
            <p:cNvPr id="2304" name="图片 23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374" y="3440489"/>
              <a:ext cx="139361" cy="209853"/>
            </a:xfrm>
            <a:prstGeom prst="rect">
              <a:avLst/>
            </a:prstGeom>
          </p:spPr>
        </p:pic>
        <p:pic>
          <p:nvPicPr>
            <p:cNvPr id="2305" name="图片 23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210" y="3726069"/>
              <a:ext cx="139361" cy="209853"/>
            </a:xfrm>
            <a:prstGeom prst="rect">
              <a:avLst/>
            </a:prstGeom>
          </p:spPr>
        </p:pic>
        <p:pic>
          <p:nvPicPr>
            <p:cNvPr id="2306" name="图片 23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939" y="3683852"/>
              <a:ext cx="139361" cy="209853"/>
            </a:xfrm>
            <a:prstGeom prst="rect">
              <a:avLst/>
            </a:prstGeom>
          </p:spPr>
        </p:pic>
        <p:pic>
          <p:nvPicPr>
            <p:cNvPr id="2307" name="图片 23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17" y="2924313"/>
              <a:ext cx="139361" cy="209853"/>
            </a:xfrm>
            <a:prstGeom prst="rect">
              <a:avLst/>
            </a:prstGeom>
          </p:spPr>
        </p:pic>
        <p:pic>
          <p:nvPicPr>
            <p:cNvPr id="2308" name="图片 23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677" y="2824304"/>
              <a:ext cx="139361" cy="209853"/>
            </a:xfrm>
            <a:prstGeom prst="rect">
              <a:avLst/>
            </a:prstGeom>
          </p:spPr>
        </p:pic>
        <p:pic>
          <p:nvPicPr>
            <p:cNvPr id="2309" name="图片 23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47" y="2759192"/>
              <a:ext cx="139361" cy="209853"/>
            </a:xfrm>
            <a:prstGeom prst="rect">
              <a:avLst/>
            </a:prstGeom>
          </p:spPr>
        </p:pic>
        <p:pic>
          <p:nvPicPr>
            <p:cNvPr id="2310" name="图片 23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492" y="2754112"/>
              <a:ext cx="139361" cy="209853"/>
            </a:xfrm>
            <a:prstGeom prst="rect">
              <a:avLst/>
            </a:prstGeom>
          </p:spPr>
        </p:pic>
        <p:pic>
          <p:nvPicPr>
            <p:cNvPr id="2311" name="图片 23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912" y="2734130"/>
              <a:ext cx="139361" cy="209853"/>
            </a:xfrm>
            <a:prstGeom prst="rect">
              <a:avLst/>
            </a:prstGeom>
          </p:spPr>
        </p:pic>
        <p:pic>
          <p:nvPicPr>
            <p:cNvPr id="2312" name="图片 23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729" y="2943028"/>
              <a:ext cx="139361" cy="209853"/>
            </a:xfrm>
            <a:prstGeom prst="rect">
              <a:avLst/>
            </a:prstGeom>
          </p:spPr>
        </p:pic>
        <p:pic>
          <p:nvPicPr>
            <p:cNvPr id="2313" name="图片 23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536" y="2862255"/>
              <a:ext cx="139361" cy="209853"/>
            </a:xfrm>
            <a:prstGeom prst="rect">
              <a:avLst/>
            </a:prstGeom>
          </p:spPr>
        </p:pic>
        <p:pic>
          <p:nvPicPr>
            <p:cNvPr id="2314" name="图片 23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970" y="3098178"/>
              <a:ext cx="139361" cy="209853"/>
            </a:xfrm>
            <a:prstGeom prst="rect">
              <a:avLst/>
            </a:prstGeom>
          </p:spPr>
        </p:pic>
        <p:pic>
          <p:nvPicPr>
            <p:cNvPr id="2315" name="图片 23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759" y="3091220"/>
              <a:ext cx="139361" cy="209853"/>
            </a:xfrm>
            <a:prstGeom prst="rect">
              <a:avLst/>
            </a:prstGeom>
          </p:spPr>
        </p:pic>
      </p:grpSp>
      <p:sp>
        <p:nvSpPr>
          <p:cNvPr id="1144" name="文本框 1143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5.7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消费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购物商场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对比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sp>
        <p:nvSpPr>
          <p:cNvPr id="1145" name="文本框 114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297974" y="908720"/>
            <a:ext cx="1127063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到访万象城、爱琴海和周边人群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的平时喜欢去大型的知名的综合性购物商场为主；如东方商厦、七宝万科广场、汇金百货等周边知名的商场。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488" y="1686893"/>
            <a:ext cx="11763223" cy="5158085"/>
            <a:chOff x="33488" y="1686893"/>
            <a:chExt cx="11763223" cy="5158085"/>
          </a:xfrm>
        </p:grpSpPr>
        <p:pic>
          <p:nvPicPr>
            <p:cNvPr id="537" name="图片 5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334" y="6283395"/>
              <a:ext cx="139361" cy="209853"/>
            </a:xfrm>
            <a:prstGeom prst="rect">
              <a:avLst/>
            </a:prstGeom>
          </p:spPr>
        </p:pic>
        <p:pic>
          <p:nvPicPr>
            <p:cNvPr id="2316" name="图片 23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080" y="5924585"/>
              <a:ext cx="139361" cy="209853"/>
            </a:xfrm>
            <a:prstGeom prst="rect">
              <a:avLst/>
            </a:prstGeom>
          </p:spPr>
        </p:pic>
        <p:pic>
          <p:nvPicPr>
            <p:cNvPr id="2317" name="图片 23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205" y="5669871"/>
              <a:ext cx="139361" cy="209853"/>
            </a:xfrm>
            <a:prstGeom prst="rect">
              <a:avLst/>
            </a:prstGeom>
          </p:spPr>
        </p:pic>
        <p:pic>
          <p:nvPicPr>
            <p:cNvPr id="2318" name="图片 23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207" y="4087003"/>
              <a:ext cx="139361" cy="209853"/>
            </a:xfrm>
            <a:prstGeom prst="rect">
              <a:avLst/>
            </a:prstGeom>
          </p:spPr>
        </p:pic>
        <p:pic>
          <p:nvPicPr>
            <p:cNvPr id="2319" name="图片 23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550" y="3250910"/>
              <a:ext cx="139361" cy="209853"/>
            </a:xfrm>
            <a:prstGeom prst="rect">
              <a:avLst/>
            </a:prstGeom>
          </p:spPr>
        </p:pic>
        <p:pic>
          <p:nvPicPr>
            <p:cNvPr id="2320" name="图片 23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38" y="3396429"/>
              <a:ext cx="139361" cy="209853"/>
            </a:xfrm>
            <a:prstGeom prst="rect">
              <a:avLst/>
            </a:prstGeom>
          </p:spPr>
        </p:pic>
        <p:pic>
          <p:nvPicPr>
            <p:cNvPr id="2321" name="图片 23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9" y="3728092"/>
              <a:ext cx="139361" cy="209853"/>
            </a:xfrm>
            <a:prstGeom prst="rect">
              <a:avLst/>
            </a:prstGeom>
          </p:spPr>
        </p:pic>
        <p:pic>
          <p:nvPicPr>
            <p:cNvPr id="2322" name="图片 23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8" y="2769826"/>
              <a:ext cx="139361" cy="209853"/>
            </a:xfrm>
            <a:prstGeom prst="rect">
              <a:avLst/>
            </a:prstGeom>
          </p:spPr>
        </p:pic>
        <p:pic>
          <p:nvPicPr>
            <p:cNvPr id="2323" name="图片 23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686" y="1899603"/>
              <a:ext cx="139361" cy="209853"/>
            </a:xfrm>
            <a:prstGeom prst="rect">
              <a:avLst/>
            </a:prstGeom>
          </p:spPr>
        </p:pic>
        <p:pic>
          <p:nvPicPr>
            <p:cNvPr id="2324" name="图片 23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80" y="2278972"/>
              <a:ext cx="139361" cy="209853"/>
            </a:xfrm>
            <a:prstGeom prst="rect">
              <a:avLst/>
            </a:prstGeom>
          </p:spPr>
        </p:pic>
        <p:pic>
          <p:nvPicPr>
            <p:cNvPr id="2325" name="图片 23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425" y="2334998"/>
              <a:ext cx="139361" cy="209853"/>
            </a:xfrm>
            <a:prstGeom prst="rect">
              <a:avLst/>
            </a:prstGeom>
          </p:spPr>
        </p:pic>
        <p:pic>
          <p:nvPicPr>
            <p:cNvPr id="2326" name="图片 23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390" y="1744331"/>
              <a:ext cx="139361" cy="209853"/>
            </a:xfrm>
            <a:prstGeom prst="rect">
              <a:avLst/>
            </a:prstGeom>
          </p:spPr>
        </p:pic>
        <p:pic>
          <p:nvPicPr>
            <p:cNvPr id="2327" name="图片 23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872" y="1723702"/>
              <a:ext cx="139361" cy="209853"/>
            </a:xfrm>
            <a:prstGeom prst="rect">
              <a:avLst/>
            </a:prstGeom>
          </p:spPr>
        </p:pic>
        <p:pic>
          <p:nvPicPr>
            <p:cNvPr id="2328" name="图片 23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035" y="1753129"/>
              <a:ext cx="139361" cy="209853"/>
            </a:xfrm>
            <a:prstGeom prst="rect">
              <a:avLst/>
            </a:prstGeom>
          </p:spPr>
        </p:pic>
        <p:pic>
          <p:nvPicPr>
            <p:cNvPr id="2329" name="图片 23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611" y="1843508"/>
              <a:ext cx="139361" cy="209853"/>
            </a:xfrm>
            <a:prstGeom prst="rect">
              <a:avLst/>
            </a:prstGeom>
          </p:spPr>
        </p:pic>
        <p:pic>
          <p:nvPicPr>
            <p:cNvPr id="2330" name="图片 23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994" y="2880609"/>
              <a:ext cx="139361" cy="209853"/>
            </a:xfrm>
            <a:prstGeom prst="rect">
              <a:avLst/>
            </a:prstGeom>
          </p:spPr>
        </p:pic>
        <p:pic>
          <p:nvPicPr>
            <p:cNvPr id="2331" name="图片 23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021" y="3170257"/>
              <a:ext cx="139361" cy="209853"/>
            </a:xfrm>
            <a:prstGeom prst="rect">
              <a:avLst/>
            </a:prstGeom>
          </p:spPr>
        </p:pic>
        <p:pic>
          <p:nvPicPr>
            <p:cNvPr id="2332" name="图片 23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677" y="2879738"/>
              <a:ext cx="139361" cy="209853"/>
            </a:xfrm>
            <a:prstGeom prst="rect">
              <a:avLst/>
            </a:prstGeom>
          </p:spPr>
        </p:pic>
        <p:pic>
          <p:nvPicPr>
            <p:cNvPr id="2333" name="图片 23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254" y="4128154"/>
              <a:ext cx="139361" cy="209853"/>
            </a:xfrm>
            <a:prstGeom prst="rect">
              <a:avLst/>
            </a:prstGeom>
          </p:spPr>
        </p:pic>
        <p:pic>
          <p:nvPicPr>
            <p:cNvPr id="2334" name="图片 23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973" y="4984915"/>
              <a:ext cx="139361" cy="209853"/>
            </a:xfrm>
            <a:prstGeom prst="rect">
              <a:avLst/>
            </a:prstGeom>
          </p:spPr>
        </p:pic>
        <p:pic>
          <p:nvPicPr>
            <p:cNvPr id="2335" name="图片 23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662" y="4851097"/>
              <a:ext cx="139361" cy="209853"/>
            </a:xfrm>
            <a:prstGeom prst="rect">
              <a:avLst/>
            </a:prstGeom>
          </p:spPr>
        </p:pic>
        <p:pic>
          <p:nvPicPr>
            <p:cNvPr id="2336" name="图片 23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2766" y="5286103"/>
              <a:ext cx="139361" cy="209853"/>
            </a:xfrm>
            <a:prstGeom prst="rect">
              <a:avLst/>
            </a:prstGeom>
          </p:spPr>
        </p:pic>
        <p:pic>
          <p:nvPicPr>
            <p:cNvPr id="2337" name="图片 23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831" y="5206656"/>
              <a:ext cx="139361" cy="209853"/>
            </a:xfrm>
            <a:prstGeom prst="rect">
              <a:avLst/>
            </a:prstGeom>
          </p:spPr>
        </p:pic>
        <p:pic>
          <p:nvPicPr>
            <p:cNvPr id="2338" name="图片 23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088" y="5218275"/>
              <a:ext cx="139361" cy="209853"/>
            </a:xfrm>
            <a:prstGeom prst="rect">
              <a:avLst/>
            </a:prstGeom>
          </p:spPr>
        </p:pic>
        <p:pic>
          <p:nvPicPr>
            <p:cNvPr id="2339" name="图片 23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127" y="5419316"/>
              <a:ext cx="139361" cy="209853"/>
            </a:xfrm>
            <a:prstGeom prst="rect">
              <a:avLst/>
            </a:prstGeom>
          </p:spPr>
        </p:pic>
        <p:pic>
          <p:nvPicPr>
            <p:cNvPr id="2340" name="图片 23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172" y="6457401"/>
              <a:ext cx="139361" cy="209853"/>
            </a:xfrm>
            <a:prstGeom prst="rect">
              <a:avLst/>
            </a:prstGeom>
          </p:spPr>
        </p:pic>
        <p:pic>
          <p:nvPicPr>
            <p:cNvPr id="2341" name="图片 23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185" y="5543265"/>
              <a:ext cx="139361" cy="209853"/>
            </a:xfrm>
            <a:prstGeom prst="rect">
              <a:avLst/>
            </a:prstGeom>
          </p:spPr>
        </p:pic>
        <p:pic>
          <p:nvPicPr>
            <p:cNvPr id="2342" name="图片 23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561" y="5599681"/>
              <a:ext cx="139361" cy="209853"/>
            </a:xfrm>
            <a:prstGeom prst="rect">
              <a:avLst/>
            </a:prstGeom>
          </p:spPr>
        </p:pic>
        <p:pic>
          <p:nvPicPr>
            <p:cNvPr id="2343" name="图片 23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600" y="5488087"/>
              <a:ext cx="139361" cy="209853"/>
            </a:xfrm>
            <a:prstGeom prst="rect">
              <a:avLst/>
            </a:prstGeom>
          </p:spPr>
        </p:pic>
        <p:pic>
          <p:nvPicPr>
            <p:cNvPr id="2344" name="图片 23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252" y="5722799"/>
              <a:ext cx="139361" cy="209853"/>
            </a:xfrm>
            <a:prstGeom prst="rect">
              <a:avLst/>
            </a:prstGeom>
          </p:spPr>
        </p:pic>
        <p:pic>
          <p:nvPicPr>
            <p:cNvPr id="2345" name="图片 23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289" y="6068013"/>
              <a:ext cx="139361" cy="209853"/>
            </a:xfrm>
            <a:prstGeom prst="rect">
              <a:avLst/>
            </a:prstGeom>
          </p:spPr>
        </p:pic>
        <p:pic>
          <p:nvPicPr>
            <p:cNvPr id="2346" name="图片 23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266" y="6324738"/>
              <a:ext cx="139361" cy="209853"/>
            </a:xfrm>
            <a:prstGeom prst="rect">
              <a:avLst/>
            </a:prstGeom>
          </p:spPr>
        </p:pic>
        <p:pic>
          <p:nvPicPr>
            <p:cNvPr id="2347" name="图片 23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492" y="4541947"/>
              <a:ext cx="139361" cy="209853"/>
            </a:xfrm>
            <a:prstGeom prst="rect">
              <a:avLst/>
            </a:prstGeom>
          </p:spPr>
        </p:pic>
        <p:pic>
          <p:nvPicPr>
            <p:cNvPr id="2348" name="图片 23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940" y="4709151"/>
              <a:ext cx="139361" cy="209853"/>
            </a:xfrm>
            <a:prstGeom prst="rect">
              <a:avLst/>
            </a:prstGeom>
          </p:spPr>
        </p:pic>
        <p:pic>
          <p:nvPicPr>
            <p:cNvPr id="2349" name="图片 23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419" y="4767583"/>
              <a:ext cx="139361" cy="209853"/>
            </a:xfrm>
            <a:prstGeom prst="rect">
              <a:avLst/>
            </a:prstGeom>
          </p:spPr>
        </p:pic>
        <p:pic>
          <p:nvPicPr>
            <p:cNvPr id="2350" name="图片 23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565" y="5001259"/>
              <a:ext cx="139361" cy="209853"/>
            </a:xfrm>
            <a:prstGeom prst="rect">
              <a:avLst/>
            </a:prstGeom>
          </p:spPr>
        </p:pic>
        <p:pic>
          <p:nvPicPr>
            <p:cNvPr id="2351" name="图片 23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90" y="3161597"/>
              <a:ext cx="139361" cy="209853"/>
            </a:xfrm>
            <a:prstGeom prst="rect">
              <a:avLst/>
            </a:prstGeom>
          </p:spPr>
        </p:pic>
        <p:pic>
          <p:nvPicPr>
            <p:cNvPr id="2352" name="图片 23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116" y="3341022"/>
              <a:ext cx="139361" cy="209853"/>
            </a:xfrm>
            <a:prstGeom prst="rect">
              <a:avLst/>
            </a:prstGeom>
          </p:spPr>
        </p:pic>
        <p:pic>
          <p:nvPicPr>
            <p:cNvPr id="2353" name="图片 23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789" y="3486119"/>
              <a:ext cx="139361" cy="209853"/>
            </a:xfrm>
            <a:prstGeom prst="rect">
              <a:avLst/>
            </a:prstGeom>
          </p:spPr>
        </p:pic>
        <p:pic>
          <p:nvPicPr>
            <p:cNvPr id="2354" name="图片 23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03" y="3508608"/>
              <a:ext cx="139361" cy="209853"/>
            </a:xfrm>
            <a:prstGeom prst="rect">
              <a:avLst/>
            </a:prstGeom>
          </p:spPr>
        </p:pic>
        <p:pic>
          <p:nvPicPr>
            <p:cNvPr id="2355" name="图片 23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716" y="3665695"/>
              <a:ext cx="139361" cy="209853"/>
            </a:xfrm>
            <a:prstGeom prst="rect">
              <a:avLst/>
            </a:prstGeom>
          </p:spPr>
        </p:pic>
        <p:pic>
          <p:nvPicPr>
            <p:cNvPr id="2356" name="图片 23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356" y="2605850"/>
              <a:ext cx="139361" cy="209853"/>
            </a:xfrm>
            <a:prstGeom prst="rect">
              <a:avLst/>
            </a:prstGeom>
          </p:spPr>
        </p:pic>
        <p:pic>
          <p:nvPicPr>
            <p:cNvPr id="2357" name="图片 23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965" y="2551138"/>
              <a:ext cx="139361" cy="209853"/>
            </a:xfrm>
            <a:prstGeom prst="rect">
              <a:avLst/>
            </a:prstGeom>
          </p:spPr>
        </p:pic>
        <p:pic>
          <p:nvPicPr>
            <p:cNvPr id="2358" name="图片 23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707" y="2060492"/>
              <a:ext cx="139361" cy="209853"/>
            </a:xfrm>
            <a:prstGeom prst="rect">
              <a:avLst/>
            </a:prstGeom>
          </p:spPr>
        </p:pic>
        <p:pic>
          <p:nvPicPr>
            <p:cNvPr id="2359" name="图片 23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978" y="2148061"/>
              <a:ext cx="139361" cy="209853"/>
            </a:xfrm>
            <a:prstGeom prst="rect">
              <a:avLst/>
            </a:prstGeom>
          </p:spPr>
        </p:pic>
        <p:pic>
          <p:nvPicPr>
            <p:cNvPr id="2360" name="图片 23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085" y="1814919"/>
              <a:ext cx="139361" cy="209853"/>
            </a:xfrm>
            <a:prstGeom prst="rect">
              <a:avLst/>
            </a:prstGeom>
          </p:spPr>
        </p:pic>
        <p:pic>
          <p:nvPicPr>
            <p:cNvPr id="2361" name="图片 23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539" y="2004083"/>
              <a:ext cx="139361" cy="209853"/>
            </a:xfrm>
            <a:prstGeom prst="rect">
              <a:avLst/>
            </a:prstGeom>
          </p:spPr>
        </p:pic>
        <p:pic>
          <p:nvPicPr>
            <p:cNvPr id="2362" name="图片 23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891" y="2026021"/>
              <a:ext cx="139361" cy="209853"/>
            </a:xfrm>
            <a:prstGeom prst="rect">
              <a:avLst/>
            </a:prstGeom>
          </p:spPr>
        </p:pic>
        <p:pic>
          <p:nvPicPr>
            <p:cNvPr id="2363" name="图片 23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503" y="2211035"/>
              <a:ext cx="139361" cy="209853"/>
            </a:xfrm>
            <a:prstGeom prst="rect">
              <a:avLst/>
            </a:prstGeom>
          </p:spPr>
        </p:pic>
        <p:pic>
          <p:nvPicPr>
            <p:cNvPr id="2364" name="图片 23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089" y="3247550"/>
              <a:ext cx="139361" cy="209853"/>
            </a:xfrm>
            <a:prstGeom prst="rect">
              <a:avLst/>
            </a:prstGeom>
          </p:spPr>
        </p:pic>
        <p:pic>
          <p:nvPicPr>
            <p:cNvPr id="2365" name="图片 23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59" y="3358897"/>
              <a:ext cx="139361" cy="209853"/>
            </a:xfrm>
            <a:prstGeom prst="rect">
              <a:avLst/>
            </a:prstGeom>
          </p:spPr>
        </p:pic>
        <p:pic>
          <p:nvPicPr>
            <p:cNvPr id="2366" name="图片 23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554" y="3503198"/>
              <a:ext cx="139361" cy="209853"/>
            </a:xfrm>
            <a:prstGeom prst="rect">
              <a:avLst/>
            </a:prstGeom>
          </p:spPr>
        </p:pic>
        <p:pic>
          <p:nvPicPr>
            <p:cNvPr id="2367" name="图片 23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488" y="3813664"/>
              <a:ext cx="139361" cy="209853"/>
            </a:xfrm>
            <a:prstGeom prst="rect">
              <a:avLst/>
            </a:prstGeom>
          </p:spPr>
        </p:pic>
        <p:pic>
          <p:nvPicPr>
            <p:cNvPr id="2368" name="图片 23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554" y="3991759"/>
              <a:ext cx="139361" cy="209853"/>
            </a:xfrm>
            <a:prstGeom prst="rect">
              <a:avLst/>
            </a:prstGeom>
          </p:spPr>
        </p:pic>
        <p:pic>
          <p:nvPicPr>
            <p:cNvPr id="2369" name="图片 23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25" y="4080987"/>
              <a:ext cx="139361" cy="209853"/>
            </a:xfrm>
            <a:prstGeom prst="rect">
              <a:avLst/>
            </a:prstGeom>
          </p:spPr>
        </p:pic>
        <p:pic>
          <p:nvPicPr>
            <p:cNvPr id="2370" name="图片 23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863" y="4360235"/>
              <a:ext cx="139361" cy="209853"/>
            </a:xfrm>
            <a:prstGeom prst="rect">
              <a:avLst/>
            </a:prstGeom>
          </p:spPr>
        </p:pic>
        <p:pic>
          <p:nvPicPr>
            <p:cNvPr id="2371" name="图片 23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838" y="4193494"/>
              <a:ext cx="139361" cy="209853"/>
            </a:xfrm>
            <a:prstGeom prst="rect">
              <a:avLst/>
            </a:prstGeom>
          </p:spPr>
        </p:pic>
        <p:pic>
          <p:nvPicPr>
            <p:cNvPr id="2372" name="图片 23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872" y="4730357"/>
              <a:ext cx="139361" cy="209853"/>
            </a:xfrm>
            <a:prstGeom prst="rect">
              <a:avLst/>
            </a:prstGeom>
          </p:spPr>
        </p:pic>
        <p:pic>
          <p:nvPicPr>
            <p:cNvPr id="2373" name="图片 23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133" y="4941892"/>
              <a:ext cx="139361" cy="209853"/>
            </a:xfrm>
            <a:prstGeom prst="rect">
              <a:avLst/>
            </a:prstGeom>
          </p:spPr>
        </p:pic>
        <p:pic>
          <p:nvPicPr>
            <p:cNvPr id="2374" name="图片 23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513" y="5488087"/>
              <a:ext cx="139361" cy="209853"/>
            </a:xfrm>
            <a:prstGeom prst="rect">
              <a:avLst/>
            </a:prstGeom>
          </p:spPr>
        </p:pic>
        <p:pic>
          <p:nvPicPr>
            <p:cNvPr id="2375" name="图片 23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497" y="5701467"/>
              <a:ext cx="139361" cy="209853"/>
            </a:xfrm>
            <a:prstGeom prst="rect">
              <a:avLst/>
            </a:prstGeom>
          </p:spPr>
        </p:pic>
        <p:pic>
          <p:nvPicPr>
            <p:cNvPr id="2376" name="图片 23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661" y="6425272"/>
              <a:ext cx="139361" cy="209853"/>
            </a:xfrm>
            <a:prstGeom prst="rect">
              <a:avLst/>
            </a:prstGeom>
          </p:spPr>
        </p:pic>
        <p:pic>
          <p:nvPicPr>
            <p:cNvPr id="2377" name="图片 23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899" y="2066385"/>
              <a:ext cx="139361" cy="209853"/>
            </a:xfrm>
            <a:prstGeom prst="rect">
              <a:avLst/>
            </a:prstGeom>
          </p:spPr>
        </p:pic>
        <p:pic>
          <p:nvPicPr>
            <p:cNvPr id="2378" name="图片 237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029" y="1743985"/>
              <a:ext cx="139361" cy="209853"/>
            </a:xfrm>
            <a:prstGeom prst="rect">
              <a:avLst/>
            </a:prstGeom>
          </p:spPr>
        </p:pic>
        <p:pic>
          <p:nvPicPr>
            <p:cNvPr id="2379" name="图片 23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838" y="1688897"/>
              <a:ext cx="139361" cy="209853"/>
            </a:xfrm>
            <a:prstGeom prst="rect">
              <a:avLst/>
            </a:prstGeom>
          </p:spPr>
        </p:pic>
        <p:pic>
          <p:nvPicPr>
            <p:cNvPr id="2380" name="图片 237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909" y="1789660"/>
              <a:ext cx="139361" cy="209853"/>
            </a:xfrm>
            <a:prstGeom prst="rect">
              <a:avLst/>
            </a:prstGeom>
          </p:spPr>
        </p:pic>
        <p:pic>
          <p:nvPicPr>
            <p:cNvPr id="2381" name="图片 238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734" y="1967453"/>
              <a:ext cx="139361" cy="209853"/>
            </a:xfrm>
            <a:prstGeom prst="rect">
              <a:avLst/>
            </a:prstGeom>
          </p:spPr>
        </p:pic>
        <p:pic>
          <p:nvPicPr>
            <p:cNvPr id="2382" name="图片 238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670" y="2089946"/>
              <a:ext cx="139361" cy="209853"/>
            </a:xfrm>
            <a:prstGeom prst="rect">
              <a:avLst/>
            </a:prstGeom>
          </p:spPr>
        </p:pic>
        <p:pic>
          <p:nvPicPr>
            <p:cNvPr id="2383" name="图片 23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138" y="2101555"/>
              <a:ext cx="139361" cy="209853"/>
            </a:xfrm>
            <a:prstGeom prst="rect">
              <a:avLst/>
            </a:prstGeom>
          </p:spPr>
        </p:pic>
        <p:pic>
          <p:nvPicPr>
            <p:cNvPr id="2384" name="图片 238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616" y="1911591"/>
              <a:ext cx="139361" cy="209853"/>
            </a:xfrm>
            <a:prstGeom prst="rect">
              <a:avLst/>
            </a:prstGeom>
          </p:spPr>
        </p:pic>
        <p:pic>
          <p:nvPicPr>
            <p:cNvPr id="2385" name="图片 238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408" y="1989742"/>
              <a:ext cx="139361" cy="209853"/>
            </a:xfrm>
            <a:prstGeom prst="rect">
              <a:avLst/>
            </a:prstGeom>
          </p:spPr>
        </p:pic>
        <p:pic>
          <p:nvPicPr>
            <p:cNvPr id="2386" name="图片 238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35" y="2076056"/>
              <a:ext cx="139361" cy="209853"/>
            </a:xfrm>
            <a:prstGeom prst="rect">
              <a:avLst/>
            </a:prstGeom>
          </p:spPr>
        </p:pic>
        <p:pic>
          <p:nvPicPr>
            <p:cNvPr id="2387" name="图片 238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079" y="2096290"/>
              <a:ext cx="139361" cy="209853"/>
            </a:xfrm>
            <a:prstGeom prst="rect">
              <a:avLst/>
            </a:prstGeom>
          </p:spPr>
        </p:pic>
        <p:pic>
          <p:nvPicPr>
            <p:cNvPr id="2388" name="图片 238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37" y="1872511"/>
              <a:ext cx="139361" cy="209853"/>
            </a:xfrm>
            <a:prstGeom prst="rect">
              <a:avLst/>
            </a:prstGeom>
          </p:spPr>
        </p:pic>
        <p:pic>
          <p:nvPicPr>
            <p:cNvPr id="2389" name="图片 238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892" y="2174841"/>
              <a:ext cx="139361" cy="209853"/>
            </a:xfrm>
            <a:prstGeom prst="rect">
              <a:avLst/>
            </a:prstGeom>
          </p:spPr>
        </p:pic>
        <p:pic>
          <p:nvPicPr>
            <p:cNvPr id="2390" name="图片 238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75" y="1996623"/>
              <a:ext cx="139361" cy="209853"/>
            </a:xfrm>
            <a:prstGeom prst="rect">
              <a:avLst/>
            </a:prstGeom>
          </p:spPr>
        </p:pic>
        <p:pic>
          <p:nvPicPr>
            <p:cNvPr id="2391" name="图片 239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997" y="2308943"/>
              <a:ext cx="139361" cy="209853"/>
            </a:xfrm>
            <a:prstGeom prst="rect">
              <a:avLst/>
            </a:prstGeom>
          </p:spPr>
        </p:pic>
        <p:pic>
          <p:nvPicPr>
            <p:cNvPr id="2392" name="图片 239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265" y="2140827"/>
              <a:ext cx="139361" cy="209853"/>
            </a:xfrm>
            <a:prstGeom prst="rect">
              <a:avLst/>
            </a:prstGeom>
          </p:spPr>
        </p:pic>
        <p:pic>
          <p:nvPicPr>
            <p:cNvPr id="2393" name="图片 239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35" y="2386925"/>
              <a:ext cx="139361" cy="209853"/>
            </a:xfrm>
            <a:prstGeom prst="rect">
              <a:avLst/>
            </a:prstGeom>
          </p:spPr>
        </p:pic>
        <p:pic>
          <p:nvPicPr>
            <p:cNvPr id="2394" name="图片 23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942" y="2676138"/>
              <a:ext cx="139361" cy="209853"/>
            </a:xfrm>
            <a:prstGeom prst="rect">
              <a:avLst/>
            </a:prstGeom>
          </p:spPr>
        </p:pic>
        <p:pic>
          <p:nvPicPr>
            <p:cNvPr id="2395" name="图片 239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409" y="2340778"/>
              <a:ext cx="139361" cy="209853"/>
            </a:xfrm>
            <a:prstGeom prst="rect">
              <a:avLst/>
            </a:prstGeom>
          </p:spPr>
        </p:pic>
        <p:pic>
          <p:nvPicPr>
            <p:cNvPr id="2396" name="图片 23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156" y="2171311"/>
              <a:ext cx="139361" cy="209853"/>
            </a:xfrm>
            <a:prstGeom prst="rect">
              <a:avLst/>
            </a:prstGeom>
          </p:spPr>
        </p:pic>
        <p:pic>
          <p:nvPicPr>
            <p:cNvPr id="2397" name="图片 239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104" y="2361033"/>
              <a:ext cx="139361" cy="209853"/>
            </a:xfrm>
            <a:prstGeom prst="rect">
              <a:avLst/>
            </a:prstGeom>
          </p:spPr>
        </p:pic>
        <p:pic>
          <p:nvPicPr>
            <p:cNvPr id="2398" name="图片 239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74" y="2295535"/>
              <a:ext cx="139361" cy="209853"/>
            </a:xfrm>
            <a:prstGeom prst="rect">
              <a:avLst/>
            </a:prstGeom>
          </p:spPr>
        </p:pic>
        <p:pic>
          <p:nvPicPr>
            <p:cNvPr id="2399" name="图片 239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487" y="2585126"/>
              <a:ext cx="139361" cy="209853"/>
            </a:xfrm>
            <a:prstGeom prst="rect">
              <a:avLst/>
            </a:prstGeom>
          </p:spPr>
        </p:pic>
        <p:pic>
          <p:nvPicPr>
            <p:cNvPr id="2400" name="图片 239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773" y="3365951"/>
              <a:ext cx="139361" cy="209853"/>
            </a:xfrm>
            <a:prstGeom prst="rect">
              <a:avLst/>
            </a:prstGeom>
          </p:spPr>
        </p:pic>
        <p:pic>
          <p:nvPicPr>
            <p:cNvPr id="2401" name="图片 240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361" y="3364439"/>
              <a:ext cx="139361" cy="209853"/>
            </a:xfrm>
            <a:prstGeom prst="rect">
              <a:avLst/>
            </a:prstGeom>
          </p:spPr>
        </p:pic>
        <p:pic>
          <p:nvPicPr>
            <p:cNvPr id="2402" name="图片 240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704" y="3699786"/>
              <a:ext cx="139361" cy="209853"/>
            </a:xfrm>
            <a:prstGeom prst="rect">
              <a:avLst/>
            </a:prstGeom>
          </p:spPr>
        </p:pic>
        <p:pic>
          <p:nvPicPr>
            <p:cNvPr id="2403" name="图片 240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734" y="3463823"/>
              <a:ext cx="139361" cy="209853"/>
            </a:xfrm>
            <a:prstGeom prst="rect">
              <a:avLst/>
            </a:prstGeom>
          </p:spPr>
        </p:pic>
        <p:pic>
          <p:nvPicPr>
            <p:cNvPr id="2404" name="图片 24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314" y="3642309"/>
              <a:ext cx="139361" cy="209853"/>
            </a:xfrm>
            <a:prstGeom prst="rect">
              <a:avLst/>
            </a:prstGeom>
          </p:spPr>
        </p:pic>
        <p:pic>
          <p:nvPicPr>
            <p:cNvPr id="2405" name="图片 24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880" y="3887763"/>
              <a:ext cx="139361" cy="209853"/>
            </a:xfrm>
            <a:prstGeom prst="rect">
              <a:avLst/>
            </a:prstGeom>
          </p:spPr>
        </p:pic>
        <p:pic>
          <p:nvPicPr>
            <p:cNvPr id="2406" name="图片 24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779" y="4043266"/>
              <a:ext cx="139361" cy="209853"/>
            </a:xfrm>
            <a:prstGeom prst="rect">
              <a:avLst/>
            </a:prstGeom>
          </p:spPr>
        </p:pic>
        <p:pic>
          <p:nvPicPr>
            <p:cNvPr id="2407" name="图片 24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679" y="4399661"/>
              <a:ext cx="139361" cy="209853"/>
            </a:xfrm>
            <a:prstGeom prst="rect">
              <a:avLst/>
            </a:prstGeom>
          </p:spPr>
        </p:pic>
        <p:pic>
          <p:nvPicPr>
            <p:cNvPr id="2408" name="图片 24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855" y="4243185"/>
              <a:ext cx="139361" cy="209853"/>
            </a:xfrm>
            <a:prstGeom prst="rect">
              <a:avLst/>
            </a:prstGeom>
          </p:spPr>
        </p:pic>
        <p:pic>
          <p:nvPicPr>
            <p:cNvPr id="2409" name="图片 24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209" y="3964561"/>
              <a:ext cx="139361" cy="209853"/>
            </a:xfrm>
            <a:prstGeom prst="rect">
              <a:avLst/>
            </a:prstGeom>
          </p:spPr>
        </p:pic>
        <p:pic>
          <p:nvPicPr>
            <p:cNvPr id="2410" name="图片 240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954" y="4007721"/>
              <a:ext cx="139361" cy="209853"/>
            </a:xfrm>
            <a:prstGeom prst="rect">
              <a:avLst/>
            </a:prstGeom>
          </p:spPr>
        </p:pic>
        <p:pic>
          <p:nvPicPr>
            <p:cNvPr id="2411" name="图片 24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156" y="4242964"/>
              <a:ext cx="139361" cy="209853"/>
            </a:xfrm>
            <a:prstGeom prst="rect">
              <a:avLst/>
            </a:prstGeom>
          </p:spPr>
        </p:pic>
        <p:pic>
          <p:nvPicPr>
            <p:cNvPr id="2412" name="图片 24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254" y="4712318"/>
              <a:ext cx="139361" cy="209853"/>
            </a:xfrm>
            <a:prstGeom prst="rect">
              <a:avLst/>
            </a:prstGeom>
          </p:spPr>
        </p:pic>
        <p:pic>
          <p:nvPicPr>
            <p:cNvPr id="2413" name="图片 24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616" y="5003756"/>
              <a:ext cx="139361" cy="209853"/>
            </a:xfrm>
            <a:prstGeom prst="rect">
              <a:avLst/>
            </a:prstGeom>
          </p:spPr>
        </p:pic>
        <p:pic>
          <p:nvPicPr>
            <p:cNvPr id="2414" name="图片 24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002" y="5583468"/>
              <a:ext cx="139361" cy="209853"/>
            </a:xfrm>
            <a:prstGeom prst="rect">
              <a:avLst/>
            </a:prstGeom>
          </p:spPr>
        </p:pic>
        <p:pic>
          <p:nvPicPr>
            <p:cNvPr id="2415" name="图片 24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868" y="5828083"/>
              <a:ext cx="139361" cy="209853"/>
            </a:xfrm>
            <a:prstGeom prst="rect">
              <a:avLst/>
            </a:prstGeom>
          </p:spPr>
        </p:pic>
        <p:pic>
          <p:nvPicPr>
            <p:cNvPr id="2416" name="图片 24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369" y="5560782"/>
              <a:ext cx="139361" cy="209853"/>
            </a:xfrm>
            <a:prstGeom prst="rect">
              <a:avLst/>
            </a:prstGeom>
          </p:spPr>
        </p:pic>
        <p:pic>
          <p:nvPicPr>
            <p:cNvPr id="2417" name="图片 24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837" y="5145876"/>
              <a:ext cx="139361" cy="209853"/>
            </a:xfrm>
            <a:prstGeom prst="rect">
              <a:avLst/>
            </a:prstGeom>
          </p:spPr>
        </p:pic>
        <p:pic>
          <p:nvPicPr>
            <p:cNvPr id="2418" name="图片 24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359" y="5870922"/>
              <a:ext cx="139361" cy="209853"/>
            </a:xfrm>
            <a:prstGeom prst="rect">
              <a:avLst/>
            </a:prstGeom>
          </p:spPr>
        </p:pic>
        <p:pic>
          <p:nvPicPr>
            <p:cNvPr id="2419" name="图片 24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216" y="6016285"/>
              <a:ext cx="139361" cy="209853"/>
            </a:xfrm>
            <a:prstGeom prst="rect">
              <a:avLst/>
            </a:prstGeom>
          </p:spPr>
        </p:pic>
        <p:pic>
          <p:nvPicPr>
            <p:cNvPr id="2420" name="图片 24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79" y="6206163"/>
              <a:ext cx="139361" cy="209853"/>
            </a:xfrm>
            <a:prstGeom prst="rect">
              <a:avLst/>
            </a:prstGeom>
          </p:spPr>
        </p:pic>
        <p:pic>
          <p:nvPicPr>
            <p:cNvPr id="2421" name="图片 24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054" y="1686893"/>
              <a:ext cx="139361" cy="209853"/>
            </a:xfrm>
            <a:prstGeom prst="rect">
              <a:avLst/>
            </a:prstGeom>
          </p:spPr>
        </p:pic>
        <p:pic>
          <p:nvPicPr>
            <p:cNvPr id="2422" name="图片 24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075" y="1887039"/>
              <a:ext cx="139361" cy="209853"/>
            </a:xfrm>
            <a:prstGeom prst="rect">
              <a:avLst/>
            </a:prstGeom>
          </p:spPr>
        </p:pic>
        <p:pic>
          <p:nvPicPr>
            <p:cNvPr id="2423" name="图片 24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495" y="2076425"/>
              <a:ext cx="139361" cy="209853"/>
            </a:xfrm>
            <a:prstGeom prst="rect">
              <a:avLst/>
            </a:prstGeom>
          </p:spPr>
        </p:pic>
        <p:pic>
          <p:nvPicPr>
            <p:cNvPr id="2424" name="图片 24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221" y="2053343"/>
              <a:ext cx="139361" cy="209853"/>
            </a:xfrm>
            <a:prstGeom prst="rect">
              <a:avLst/>
            </a:prstGeom>
          </p:spPr>
        </p:pic>
        <p:pic>
          <p:nvPicPr>
            <p:cNvPr id="2425" name="图片 24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8" y="2343148"/>
              <a:ext cx="139361" cy="209853"/>
            </a:xfrm>
            <a:prstGeom prst="rect">
              <a:avLst/>
            </a:prstGeom>
          </p:spPr>
        </p:pic>
        <p:pic>
          <p:nvPicPr>
            <p:cNvPr id="2426" name="图片 24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504" y="1841669"/>
              <a:ext cx="139361" cy="209853"/>
            </a:xfrm>
            <a:prstGeom prst="rect">
              <a:avLst/>
            </a:prstGeom>
          </p:spPr>
        </p:pic>
        <p:pic>
          <p:nvPicPr>
            <p:cNvPr id="2427" name="图片 24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04" y="1772816"/>
              <a:ext cx="139361" cy="209853"/>
            </a:xfrm>
            <a:prstGeom prst="rect">
              <a:avLst/>
            </a:prstGeom>
          </p:spPr>
        </p:pic>
        <p:pic>
          <p:nvPicPr>
            <p:cNvPr id="2428" name="图片 24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7350" y="1709098"/>
              <a:ext cx="139361" cy="209853"/>
            </a:xfrm>
            <a:prstGeom prst="rect">
              <a:avLst/>
            </a:prstGeom>
          </p:spPr>
        </p:pic>
        <p:pic>
          <p:nvPicPr>
            <p:cNvPr id="2429" name="图片 24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550" y="2290165"/>
              <a:ext cx="139361" cy="209853"/>
            </a:xfrm>
            <a:prstGeom prst="rect">
              <a:avLst/>
            </a:prstGeom>
          </p:spPr>
        </p:pic>
        <p:pic>
          <p:nvPicPr>
            <p:cNvPr id="2430" name="图片 24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551" y="2290165"/>
              <a:ext cx="139361" cy="209853"/>
            </a:xfrm>
            <a:prstGeom prst="rect">
              <a:avLst/>
            </a:prstGeom>
          </p:spPr>
        </p:pic>
        <p:pic>
          <p:nvPicPr>
            <p:cNvPr id="2431" name="图片 24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0325" y="2625099"/>
              <a:ext cx="139361" cy="209853"/>
            </a:xfrm>
            <a:prstGeom prst="rect">
              <a:avLst/>
            </a:prstGeom>
          </p:spPr>
        </p:pic>
        <p:pic>
          <p:nvPicPr>
            <p:cNvPr id="2432" name="图片 24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169" y="2781064"/>
              <a:ext cx="139361" cy="209853"/>
            </a:xfrm>
            <a:prstGeom prst="rect">
              <a:avLst/>
            </a:prstGeom>
          </p:spPr>
        </p:pic>
        <p:pic>
          <p:nvPicPr>
            <p:cNvPr id="2433" name="图片 24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235" y="2859038"/>
              <a:ext cx="139361" cy="209853"/>
            </a:xfrm>
            <a:prstGeom prst="rect">
              <a:avLst/>
            </a:prstGeom>
          </p:spPr>
        </p:pic>
        <p:pic>
          <p:nvPicPr>
            <p:cNvPr id="2434" name="图片 24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047" y="3451081"/>
              <a:ext cx="139361" cy="209853"/>
            </a:xfrm>
            <a:prstGeom prst="rect">
              <a:avLst/>
            </a:prstGeom>
          </p:spPr>
        </p:pic>
        <p:pic>
          <p:nvPicPr>
            <p:cNvPr id="2435" name="图片 24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088" y="3652154"/>
              <a:ext cx="139361" cy="209853"/>
            </a:xfrm>
            <a:prstGeom prst="rect">
              <a:avLst/>
            </a:prstGeom>
          </p:spPr>
        </p:pic>
        <p:pic>
          <p:nvPicPr>
            <p:cNvPr id="2436" name="图片 24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877" y="3518086"/>
              <a:ext cx="139361" cy="209853"/>
            </a:xfrm>
            <a:prstGeom prst="rect">
              <a:avLst/>
            </a:prstGeom>
          </p:spPr>
        </p:pic>
        <p:pic>
          <p:nvPicPr>
            <p:cNvPr id="2437" name="图片 24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885" y="4443873"/>
              <a:ext cx="139361" cy="209853"/>
            </a:xfrm>
            <a:prstGeom prst="rect">
              <a:avLst/>
            </a:prstGeom>
          </p:spPr>
        </p:pic>
        <p:pic>
          <p:nvPicPr>
            <p:cNvPr id="2438" name="图片 24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931" y="4712318"/>
              <a:ext cx="139361" cy="209853"/>
            </a:xfrm>
            <a:prstGeom prst="rect">
              <a:avLst/>
            </a:prstGeom>
          </p:spPr>
        </p:pic>
        <p:pic>
          <p:nvPicPr>
            <p:cNvPr id="2439" name="图片 24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3360" y="4612028"/>
              <a:ext cx="139361" cy="209853"/>
            </a:xfrm>
            <a:prstGeom prst="rect">
              <a:avLst/>
            </a:prstGeom>
          </p:spPr>
        </p:pic>
        <p:pic>
          <p:nvPicPr>
            <p:cNvPr id="2440" name="图片 24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306" y="5304156"/>
              <a:ext cx="139361" cy="209853"/>
            </a:xfrm>
            <a:prstGeom prst="rect">
              <a:avLst/>
            </a:prstGeom>
          </p:spPr>
        </p:pic>
        <p:pic>
          <p:nvPicPr>
            <p:cNvPr id="2441" name="图片 24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826" y="5013876"/>
              <a:ext cx="139361" cy="209853"/>
            </a:xfrm>
            <a:prstGeom prst="rect">
              <a:avLst/>
            </a:prstGeom>
          </p:spPr>
        </p:pic>
        <p:pic>
          <p:nvPicPr>
            <p:cNvPr id="2442" name="图片 24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389" y="4823818"/>
              <a:ext cx="139361" cy="209853"/>
            </a:xfrm>
            <a:prstGeom prst="rect">
              <a:avLst/>
            </a:prstGeom>
          </p:spPr>
        </p:pic>
        <p:pic>
          <p:nvPicPr>
            <p:cNvPr id="2443" name="图片 24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2950" y="6363161"/>
              <a:ext cx="139361" cy="209853"/>
            </a:xfrm>
            <a:prstGeom prst="rect">
              <a:avLst/>
            </a:prstGeom>
          </p:spPr>
        </p:pic>
        <p:pic>
          <p:nvPicPr>
            <p:cNvPr id="2444" name="图片 24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337" y="6042159"/>
              <a:ext cx="139361" cy="209853"/>
            </a:xfrm>
            <a:prstGeom prst="rect">
              <a:avLst/>
            </a:prstGeom>
          </p:spPr>
        </p:pic>
        <p:pic>
          <p:nvPicPr>
            <p:cNvPr id="2445" name="图片 24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044" y="5984254"/>
              <a:ext cx="139361" cy="209853"/>
            </a:xfrm>
            <a:prstGeom prst="rect">
              <a:avLst/>
            </a:prstGeom>
          </p:spPr>
        </p:pic>
        <p:pic>
          <p:nvPicPr>
            <p:cNvPr id="2446" name="图片 24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527" y="6324738"/>
              <a:ext cx="139361" cy="209853"/>
            </a:xfrm>
            <a:prstGeom prst="rect">
              <a:avLst/>
            </a:prstGeom>
          </p:spPr>
        </p:pic>
        <p:pic>
          <p:nvPicPr>
            <p:cNvPr id="2447" name="图片 24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542" y="6391824"/>
              <a:ext cx="139361" cy="209853"/>
            </a:xfrm>
            <a:prstGeom prst="rect">
              <a:avLst/>
            </a:prstGeom>
          </p:spPr>
        </p:pic>
        <p:pic>
          <p:nvPicPr>
            <p:cNvPr id="2448" name="图片 24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444" y="6417348"/>
              <a:ext cx="139361" cy="209853"/>
            </a:xfrm>
            <a:prstGeom prst="rect">
              <a:avLst/>
            </a:prstGeom>
          </p:spPr>
        </p:pic>
        <p:pic>
          <p:nvPicPr>
            <p:cNvPr id="2449" name="图片 24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06" y="6551084"/>
              <a:ext cx="139361" cy="209853"/>
            </a:xfrm>
            <a:prstGeom prst="rect">
              <a:avLst/>
            </a:prstGeom>
          </p:spPr>
        </p:pic>
        <p:pic>
          <p:nvPicPr>
            <p:cNvPr id="2450" name="图片 24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409" y="6185304"/>
              <a:ext cx="139361" cy="209853"/>
            </a:xfrm>
            <a:prstGeom prst="rect">
              <a:avLst/>
            </a:prstGeom>
          </p:spPr>
        </p:pic>
        <p:pic>
          <p:nvPicPr>
            <p:cNvPr id="2451" name="图片 24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287" y="5694801"/>
              <a:ext cx="139361" cy="209853"/>
            </a:xfrm>
            <a:prstGeom prst="rect">
              <a:avLst/>
            </a:prstGeom>
          </p:spPr>
        </p:pic>
        <p:pic>
          <p:nvPicPr>
            <p:cNvPr id="2452" name="图片 24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055" y="5369610"/>
              <a:ext cx="139361" cy="209853"/>
            </a:xfrm>
            <a:prstGeom prst="rect">
              <a:avLst/>
            </a:prstGeom>
          </p:spPr>
        </p:pic>
        <p:pic>
          <p:nvPicPr>
            <p:cNvPr id="2453" name="图片 24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93" y="5012765"/>
              <a:ext cx="139361" cy="209853"/>
            </a:xfrm>
            <a:prstGeom prst="rect">
              <a:avLst/>
            </a:prstGeom>
          </p:spPr>
        </p:pic>
        <p:pic>
          <p:nvPicPr>
            <p:cNvPr id="2454" name="图片 24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640" y="4667749"/>
              <a:ext cx="139361" cy="209853"/>
            </a:xfrm>
            <a:prstGeom prst="rect">
              <a:avLst/>
            </a:prstGeom>
          </p:spPr>
        </p:pic>
        <p:pic>
          <p:nvPicPr>
            <p:cNvPr id="2455" name="图片 24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891" y="4400156"/>
              <a:ext cx="139361" cy="209853"/>
            </a:xfrm>
            <a:prstGeom prst="rect">
              <a:avLst/>
            </a:prstGeom>
          </p:spPr>
        </p:pic>
        <p:pic>
          <p:nvPicPr>
            <p:cNvPr id="2456" name="图片 24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970" y="4189235"/>
              <a:ext cx="139361" cy="209853"/>
            </a:xfrm>
            <a:prstGeom prst="rect">
              <a:avLst/>
            </a:prstGeom>
          </p:spPr>
        </p:pic>
        <p:pic>
          <p:nvPicPr>
            <p:cNvPr id="2457" name="图片 24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307" y="4992215"/>
              <a:ext cx="139361" cy="209853"/>
            </a:xfrm>
            <a:prstGeom prst="rect">
              <a:avLst/>
            </a:prstGeom>
          </p:spPr>
        </p:pic>
        <p:pic>
          <p:nvPicPr>
            <p:cNvPr id="2458" name="图片 24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030" y="4881418"/>
              <a:ext cx="139361" cy="209853"/>
            </a:xfrm>
            <a:prstGeom prst="rect">
              <a:avLst/>
            </a:prstGeom>
          </p:spPr>
        </p:pic>
        <p:pic>
          <p:nvPicPr>
            <p:cNvPr id="2459" name="图片 24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104" y="4290065"/>
              <a:ext cx="139361" cy="209853"/>
            </a:xfrm>
            <a:prstGeom prst="rect">
              <a:avLst/>
            </a:prstGeom>
          </p:spPr>
        </p:pic>
        <p:pic>
          <p:nvPicPr>
            <p:cNvPr id="2460" name="图片 24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180" y="4514010"/>
              <a:ext cx="139361" cy="209853"/>
            </a:xfrm>
            <a:prstGeom prst="rect">
              <a:avLst/>
            </a:prstGeom>
          </p:spPr>
        </p:pic>
        <p:pic>
          <p:nvPicPr>
            <p:cNvPr id="2461" name="图片 24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8107" y="4067113"/>
              <a:ext cx="139361" cy="209853"/>
            </a:xfrm>
            <a:prstGeom prst="rect">
              <a:avLst/>
            </a:prstGeom>
          </p:spPr>
        </p:pic>
        <p:pic>
          <p:nvPicPr>
            <p:cNvPr id="2462" name="图片 24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818" y="4123856"/>
              <a:ext cx="139361" cy="209853"/>
            </a:xfrm>
            <a:prstGeom prst="rect">
              <a:avLst/>
            </a:prstGeom>
          </p:spPr>
        </p:pic>
        <p:pic>
          <p:nvPicPr>
            <p:cNvPr id="2463" name="图片 24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748" y="3788386"/>
              <a:ext cx="139361" cy="209853"/>
            </a:xfrm>
            <a:prstGeom prst="rect">
              <a:avLst/>
            </a:prstGeom>
          </p:spPr>
        </p:pic>
        <p:pic>
          <p:nvPicPr>
            <p:cNvPr id="2464" name="图片 24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662" y="3932836"/>
              <a:ext cx="139361" cy="209853"/>
            </a:xfrm>
            <a:prstGeom prst="rect">
              <a:avLst/>
            </a:prstGeom>
          </p:spPr>
        </p:pic>
        <p:pic>
          <p:nvPicPr>
            <p:cNvPr id="2465" name="图片 24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245" y="2995860"/>
              <a:ext cx="139361" cy="209853"/>
            </a:xfrm>
            <a:prstGeom prst="rect">
              <a:avLst/>
            </a:prstGeom>
          </p:spPr>
        </p:pic>
        <p:pic>
          <p:nvPicPr>
            <p:cNvPr id="2466" name="图片 24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083" y="3063140"/>
              <a:ext cx="139361" cy="209853"/>
            </a:xfrm>
            <a:prstGeom prst="rect">
              <a:avLst/>
            </a:prstGeom>
          </p:spPr>
        </p:pic>
        <p:pic>
          <p:nvPicPr>
            <p:cNvPr id="2467" name="图片 24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499" y="3075262"/>
              <a:ext cx="139361" cy="209853"/>
            </a:xfrm>
            <a:prstGeom prst="rect">
              <a:avLst/>
            </a:prstGeom>
          </p:spPr>
        </p:pic>
        <p:pic>
          <p:nvPicPr>
            <p:cNvPr id="2468" name="图片 24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480" y="3165730"/>
              <a:ext cx="139361" cy="209853"/>
            </a:xfrm>
            <a:prstGeom prst="rect">
              <a:avLst/>
            </a:prstGeom>
          </p:spPr>
        </p:pic>
        <p:pic>
          <p:nvPicPr>
            <p:cNvPr id="2469" name="图片 24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774" y="3209655"/>
              <a:ext cx="139361" cy="209853"/>
            </a:xfrm>
            <a:prstGeom prst="rect">
              <a:avLst/>
            </a:prstGeom>
          </p:spPr>
        </p:pic>
        <p:pic>
          <p:nvPicPr>
            <p:cNvPr id="2470" name="图片 24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08" y="3098178"/>
              <a:ext cx="139361" cy="209853"/>
            </a:xfrm>
            <a:prstGeom prst="rect">
              <a:avLst/>
            </a:prstGeom>
          </p:spPr>
        </p:pic>
        <p:pic>
          <p:nvPicPr>
            <p:cNvPr id="2471" name="图片 24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336" y="3064533"/>
              <a:ext cx="139361" cy="209853"/>
            </a:xfrm>
            <a:prstGeom prst="rect">
              <a:avLst/>
            </a:prstGeom>
          </p:spPr>
        </p:pic>
        <p:pic>
          <p:nvPicPr>
            <p:cNvPr id="2472" name="图片 24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403" y="4391498"/>
              <a:ext cx="139361" cy="209853"/>
            </a:xfrm>
            <a:prstGeom prst="rect">
              <a:avLst/>
            </a:prstGeom>
          </p:spPr>
        </p:pic>
        <p:pic>
          <p:nvPicPr>
            <p:cNvPr id="2473" name="图片 24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930" y="3889889"/>
              <a:ext cx="139361" cy="209853"/>
            </a:xfrm>
            <a:prstGeom prst="rect">
              <a:avLst/>
            </a:prstGeom>
          </p:spPr>
        </p:pic>
        <p:pic>
          <p:nvPicPr>
            <p:cNvPr id="2474" name="图片 24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963" y="3689117"/>
              <a:ext cx="139361" cy="209853"/>
            </a:xfrm>
            <a:prstGeom prst="rect">
              <a:avLst/>
            </a:prstGeom>
          </p:spPr>
        </p:pic>
        <p:pic>
          <p:nvPicPr>
            <p:cNvPr id="2475" name="图片 24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55" y="3645794"/>
              <a:ext cx="139361" cy="209853"/>
            </a:xfrm>
            <a:prstGeom prst="rect">
              <a:avLst/>
            </a:prstGeom>
          </p:spPr>
        </p:pic>
        <p:pic>
          <p:nvPicPr>
            <p:cNvPr id="2476" name="图片 24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489" y="3889888"/>
              <a:ext cx="139361" cy="209853"/>
            </a:xfrm>
            <a:prstGeom prst="rect">
              <a:avLst/>
            </a:prstGeom>
          </p:spPr>
        </p:pic>
        <p:pic>
          <p:nvPicPr>
            <p:cNvPr id="2477" name="图片 24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445" y="3555373"/>
              <a:ext cx="139361" cy="209853"/>
            </a:xfrm>
            <a:prstGeom prst="rect">
              <a:avLst/>
            </a:prstGeom>
          </p:spPr>
        </p:pic>
        <p:pic>
          <p:nvPicPr>
            <p:cNvPr id="2478" name="图片 247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482" y="3688698"/>
              <a:ext cx="139361" cy="209853"/>
            </a:xfrm>
            <a:prstGeom prst="rect">
              <a:avLst/>
            </a:prstGeom>
          </p:spPr>
        </p:pic>
        <p:pic>
          <p:nvPicPr>
            <p:cNvPr id="2479" name="图片 24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2350" y="4166479"/>
              <a:ext cx="139361" cy="209853"/>
            </a:xfrm>
            <a:prstGeom prst="rect">
              <a:avLst/>
            </a:prstGeom>
          </p:spPr>
        </p:pic>
        <p:pic>
          <p:nvPicPr>
            <p:cNvPr id="2480" name="图片 247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208" y="3587163"/>
              <a:ext cx="139361" cy="209853"/>
            </a:xfrm>
            <a:prstGeom prst="rect">
              <a:avLst/>
            </a:prstGeom>
          </p:spPr>
        </p:pic>
        <p:pic>
          <p:nvPicPr>
            <p:cNvPr id="2481" name="图片 248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699" y="3498011"/>
              <a:ext cx="139361" cy="209853"/>
            </a:xfrm>
            <a:prstGeom prst="rect">
              <a:avLst/>
            </a:prstGeom>
          </p:spPr>
        </p:pic>
        <p:pic>
          <p:nvPicPr>
            <p:cNvPr id="2482" name="图片 248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86" y="5282573"/>
              <a:ext cx="139361" cy="209853"/>
            </a:xfrm>
            <a:prstGeom prst="rect">
              <a:avLst/>
            </a:prstGeom>
          </p:spPr>
        </p:pic>
        <p:pic>
          <p:nvPicPr>
            <p:cNvPr id="2483" name="图片 24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7772" y="2773151"/>
              <a:ext cx="139361" cy="209853"/>
            </a:xfrm>
            <a:prstGeom prst="rect">
              <a:avLst/>
            </a:prstGeom>
          </p:spPr>
        </p:pic>
        <p:pic>
          <p:nvPicPr>
            <p:cNvPr id="2484" name="图片 248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023" y="2783802"/>
              <a:ext cx="139361" cy="209853"/>
            </a:xfrm>
            <a:prstGeom prst="rect">
              <a:avLst/>
            </a:prstGeom>
          </p:spPr>
        </p:pic>
        <p:pic>
          <p:nvPicPr>
            <p:cNvPr id="2485" name="图片 248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436" y="2605211"/>
              <a:ext cx="139361" cy="209853"/>
            </a:xfrm>
            <a:prstGeom prst="rect">
              <a:avLst/>
            </a:prstGeom>
          </p:spPr>
        </p:pic>
        <p:pic>
          <p:nvPicPr>
            <p:cNvPr id="2486" name="图片 248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081" y="2762116"/>
              <a:ext cx="139361" cy="209853"/>
            </a:xfrm>
            <a:prstGeom prst="rect">
              <a:avLst/>
            </a:prstGeom>
          </p:spPr>
        </p:pic>
        <p:pic>
          <p:nvPicPr>
            <p:cNvPr id="2487" name="图片 248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994" y="2494531"/>
              <a:ext cx="139361" cy="209853"/>
            </a:xfrm>
            <a:prstGeom prst="rect">
              <a:avLst/>
            </a:prstGeom>
          </p:spPr>
        </p:pic>
        <p:pic>
          <p:nvPicPr>
            <p:cNvPr id="2488" name="图片 248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526" y="2436876"/>
              <a:ext cx="139361" cy="209853"/>
            </a:xfrm>
            <a:prstGeom prst="rect">
              <a:avLst/>
            </a:prstGeom>
          </p:spPr>
        </p:pic>
        <p:pic>
          <p:nvPicPr>
            <p:cNvPr id="2489" name="图片 248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373" y="2337358"/>
              <a:ext cx="139361" cy="209853"/>
            </a:xfrm>
            <a:prstGeom prst="rect">
              <a:avLst/>
            </a:prstGeom>
          </p:spPr>
        </p:pic>
        <p:pic>
          <p:nvPicPr>
            <p:cNvPr id="2490" name="图片 248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611" y="2181351"/>
              <a:ext cx="139361" cy="209853"/>
            </a:xfrm>
            <a:prstGeom prst="rect">
              <a:avLst/>
            </a:prstGeom>
          </p:spPr>
        </p:pic>
        <p:pic>
          <p:nvPicPr>
            <p:cNvPr id="2491" name="图片 249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341" y="2348700"/>
              <a:ext cx="139361" cy="209853"/>
            </a:xfrm>
            <a:prstGeom prst="rect">
              <a:avLst/>
            </a:prstGeom>
          </p:spPr>
        </p:pic>
        <p:pic>
          <p:nvPicPr>
            <p:cNvPr id="2492" name="图片 249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46" y="2448858"/>
              <a:ext cx="139361" cy="209853"/>
            </a:xfrm>
            <a:prstGeom prst="rect">
              <a:avLst/>
            </a:prstGeom>
          </p:spPr>
        </p:pic>
        <p:pic>
          <p:nvPicPr>
            <p:cNvPr id="2493" name="图片 249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951" y="2515786"/>
              <a:ext cx="139361" cy="209853"/>
            </a:xfrm>
            <a:prstGeom prst="rect">
              <a:avLst/>
            </a:prstGeom>
          </p:spPr>
        </p:pic>
        <p:pic>
          <p:nvPicPr>
            <p:cNvPr id="2494" name="图片 24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198" y="2547211"/>
              <a:ext cx="139361" cy="209853"/>
            </a:xfrm>
            <a:prstGeom prst="rect">
              <a:avLst/>
            </a:prstGeom>
          </p:spPr>
        </p:pic>
        <p:pic>
          <p:nvPicPr>
            <p:cNvPr id="2495" name="图片 249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8" y="2614476"/>
              <a:ext cx="139361" cy="209853"/>
            </a:xfrm>
            <a:prstGeom prst="rect">
              <a:avLst/>
            </a:prstGeom>
          </p:spPr>
        </p:pic>
        <p:pic>
          <p:nvPicPr>
            <p:cNvPr id="2496" name="图片 24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055" y="2592022"/>
              <a:ext cx="139361" cy="209853"/>
            </a:xfrm>
            <a:prstGeom prst="rect">
              <a:avLst/>
            </a:prstGeom>
          </p:spPr>
        </p:pic>
        <p:pic>
          <p:nvPicPr>
            <p:cNvPr id="2497" name="图片 249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21" y="2536291"/>
              <a:ext cx="139361" cy="209853"/>
            </a:xfrm>
            <a:prstGeom prst="rect">
              <a:avLst/>
            </a:prstGeom>
          </p:spPr>
        </p:pic>
        <p:pic>
          <p:nvPicPr>
            <p:cNvPr id="2498" name="图片 249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176" y="2692753"/>
              <a:ext cx="139361" cy="209853"/>
            </a:xfrm>
            <a:prstGeom prst="rect">
              <a:avLst/>
            </a:prstGeom>
          </p:spPr>
        </p:pic>
        <p:pic>
          <p:nvPicPr>
            <p:cNvPr id="2499" name="图片 249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33" y="2759743"/>
              <a:ext cx="139361" cy="209853"/>
            </a:xfrm>
            <a:prstGeom prst="rect">
              <a:avLst/>
            </a:prstGeom>
          </p:spPr>
        </p:pic>
        <p:pic>
          <p:nvPicPr>
            <p:cNvPr id="2500" name="图片 249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983" y="2916091"/>
              <a:ext cx="139361" cy="209853"/>
            </a:xfrm>
            <a:prstGeom prst="rect">
              <a:avLst/>
            </a:prstGeom>
          </p:spPr>
        </p:pic>
        <p:pic>
          <p:nvPicPr>
            <p:cNvPr id="2501" name="图片 250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412" y="2760489"/>
              <a:ext cx="139361" cy="209853"/>
            </a:xfrm>
            <a:prstGeom prst="rect">
              <a:avLst/>
            </a:prstGeom>
          </p:spPr>
        </p:pic>
        <p:pic>
          <p:nvPicPr>
            <p:cNvPr id="2502" name="图片 250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07" y="2365495"/>
              <a:ext cx="139361" cy="209853"/>
            </a:xfrm>
            <a:prstGeom prst="rect">
              <a:avLst/>
            </a:prstGeom>
          </p:spPr>
        </p:pic>
        <p:pic>
          <p:nvPicPr>
            <p:cNvPr id="2503" name="图片 250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365" y="5036223"/>
              <a:ext cx="139361" cy="209853"/>
            </a:xfrm>
            <a:prstGeom prst="rect">
              <a:avLst/>
            </a:prstGeom>
          </p:spPr>
        </p:pic>
        <p:pic>
          <p:nvPicPr>
            <p:cNvPr id="2504" name="图片 25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928" y="4846165"/>
              <a:ext cx="139361" cy="209853"/>
            </a:xfrm>
            <a:prstGeom prst="rect">
              <a:avLst/>
            </a:prstGeom>
          </p:spPr>
        </p:pic>
        <p:pic>
          <p:nvPicPr>
            <p:cNvPr id="2505" name="图片 25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489" y="6385508"/>
              <a:ext cx="139361" cy="209853"/>
            </a:xfrm>
            <a:prstGeom prst="rect">
              <a:avLst/>
            </a:prstGeom>
          </p:spPr>
        </p:pic>
        <p:pic>
          <p:nvPicPr>
            <p:cNvPr id="2506" name="图片 25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942" y="4413845"/>
              <a:ext cx="139361" cy="209853"/>
            </a:xfrm>
            <a:prstGeom prst="rect">
              <a:avLst/>
            </a:prstGeom>
          </p:spPr>
        </p:pic>
        <p:pic>
          <p:nvPicPr>
            <p:cNvPr id="2507" name="图片 25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469" y="3912236"/>
              <a:ext cx="139361" cy="209853"/>
            </a:xfrm>
            <a:prstGeom prst="rect">
              <a:avLst/>
            </a:prstGeom>
          </p:spPr>
        </p:pic>
        <p:pic>
          <p:nvPicPr>
            <p:cNvPr id="2508" name="图片 25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065" y="2459223"/>
              <a:ext cx="139361" cy="209853"/>
            </a:xfrm>
            <a:prstGeom prst="rect">
              <a:avLst/>
            </a:prstGeom>
          </p:spPr>
        </p:pic>
        <p:pic>
          <p:nvPicPr>
            <p:cNvPr id="2509" name="图片 25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912" y="2359705"/>
              <a:ext cx="139361" cy="209853"/>
            </a:xfrm>
            <a:prstGeom prst="rect">
              <a:avLst/>
            </a:prstGeom>
          </p:spPr>
        </p:pic>
        <p:pic>
          <p:nvPicPr>
            <p:cNvPr id="2510" name="图片 250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880" y="2371047"/>
              <a:ext cx="139361" cy="209853"/>
            </a:xfrm>
            <a:prstGeom prst="rect">
              <a:avLst/>
            </a:prstGeom>
          </p:spPr>
        </p:pic>
        <p:pic>
          <p:nvPicPr>
            <p:cNvPr id="2511" name="图片 25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985" y="2471205"/>
              <a:ext cx="139361" cy="209853"/>
            </a:xfrm>
            <a:prstGeom prst="rect">
              <a:avLst/>
            </a:prstGeom>
          </p:spPr>
        </p:pic>
        <p:pic>
          <p:nvPicPr>
            <p:cNvPr id="2512" name="图片 25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490" y="2538133"/>
              <a:ext cx="139361" cy="209853"/>
            </a:xfrm>
            <a:prstGeom prst="rect">
              <a:avLst/>
            </a:prstGeom>
          </p:spPr>
        </p:pic>
        <p:pic>
          <p:nvPicPr>
            <p:cNvPr id="2513" name="图片 25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737" y="2569558"/>
              <a:ext cx="139361" cy="209853"/>
            </a:xfrm>
            <a:prstGeom prst="rect">
              <a:avLst/>
            </a:prstGeom>
          </p:spPr>
        </p:pic>
        <p:pic>
          <p:nvPicPr>
            <p:cNvPr id="2514" name="图片 25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937" y="2636823"/>
              <a:ext cx="139361" cy="209853"/>
            </a:xfrm>
            <a:prstGeom prst="rect">
              <a:avLst/>
            </a:prstGeom>
          </p:spPr>
        </p:pic>
        <p:pic>
          <p:nvPicPr>
            <p:cNvPr id="2515" name="图片 25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594" y="2614369"/>
              <a:ext cx="139361" cy="209853"/>
            </a:xfrm>
            <a:prstGeom prst="rect">
              <a:avLst/>
            </a:prstGeom>
          </p:spPr>
        </p:pic>
        <p:pic>
          <p:nvPicPr>
            <p:cNvPr id="2516" name="图片 25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760" y="2558638"/>
              <a:ext cx="139361" cy="209853"/>
            </a:xfrm>
            <a:prstGeom prst="rect">
              <a:avLst/>
            </a:prstGeom>
          </p:spPr>
        </p:pic>
        <p:pic>
          <p:nvPicPr>
            <p:cNvPr id="2517" name="图片 25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791" y="2636588"/>
              <a:ext cx="139361" cy="209853"/>
            </a:xfrm>
            <a:prstGeom prst="rect">
              <a:avLst/>
            </a:prstGeom>
          </p:spPr>
        </p:pic>
        <p:pic>
          <p:nvPicPr>
            <p:cNvPr id="2518" name="图片 25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464" y="3351570"/>
              <a:ext cx="139361" cy="209853"/>
            </a:xfrm>
            <a:prstGeom prst="rect">
              <a:avLst/>
            </a:prstGeom>
          </p:spPr>
        </p:pic>
        <p:pic>
          <p:nvPicPr>
            <p:cNvPr id="2519" name="图片 25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37" y="3139431"/>
              <a:ext cx="139361" cy="209853"/>
            </a:xfrm>
            <a:prstGeom prst="rect">
              <a:avLst/>
            </a:prstGeom>
          </p:spPr>
        </p:pic>
        <p:pic>
          <p:nvPicPr>
            <p:cNvPr id="2520" name="图片 25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225" y="3651856"/>
              <a:ext cx="139361" cy="209853"/>
            </a:xfrm>
            <a:prstGeom prst="rect">
              <a:avLst/>
            </a:prstGeom>
          </p:spPr>
        </p:pic>
        <p:pic>
          <p:nvPicPr>
            <p:cNvPr id="2521" name="图片 25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542" y="2881668"/>
              <a:ext cx="139361" cy="209853"/>
            </a:xfrm>
            <a:prstGeom prst="rect">
              <a:avLst/>
            </a:prstGeom>
          </p:spPr>
        </p:pic>
        <p:pic>
          <p:nvPicPr>
            <p:cNvPr id="2522" name="图片 25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020" y="2691704"/>
              <a:ext cx="139361" cy="209853"/>
            </a:xfrm>
            <a:prstGeom prst="rect">
              <a:avLst/>
            </a:prstGeom>
          </p:spPr>
        </p:pic>
        <p:pic>
          <p:nvPicPr>
            <p:cNvPr id="2523" name="图片 25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812" y="2769855"/>
              <a:ext cx="139361" cy="209853"/>
            </a:xfrm>
            <a:prstGeom prst="rect">
              <a:avLst/>
            </a:prstGeom>
          </p:spPr>
        </p:pic>
        <p:pic>
          <p:nvPicPr>
            <p:cNvPr id="2524" name="图片 25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839" y="2856169"/>
              <a:ext cx="139361" cy="209853"/>
            </a:xfrm>
            <a:prstGeom prst="rect">
              <a:avLst/>
            </a:prstGeom>
          </p:spPr>
        </p:pic>
        <p:pic>
          <p:nvPicPr>
            <p:cNvPr id="2525" name="图片 25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3" y="2876403"/>
              <a:ext cx="139361" cy="209853"/>
            </a:xfrm>
            <a:prstGeom prst="rect">
              <a:avLst/>
            </a:prstGeom>
          </p:spPr>
        </p:pic>
        <p:pic>
          <p:nvPicPr>
            <p:cNvPr id="2526" name="图片 25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929" y="2619930"/>
              <a:ext cx="139361" cy="209853"/>
            </a:xfrm>
            <a:prstGeom prst="rect">
              <a:avLst/>
            </a:prstGeom>
          </p:spPr>
        </p:pic>
        <p:pic>
          <p:nvPicPr>
            <p:cNvPr id="2527" name="图片 25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614" y="2968687"/>
              <a:ext cx="139361" cy="209853"/>
            </a:xfrm>
            <a:prstGeom prst="rect">
              <a:avLst/>
            </a:prstGeom>
          </p:spPr>
        </p:pic>
        <p:pic>
          <p:nvPicPr>
            <p:cNvPr id="2528" name="图片 25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874" y="6635125"/>
              <a:ext cx="139361" cy="209853"/>
            </a:xfrm>
            <a:prstGeom prst="rect">
              <a:avLst/>
            </a:prstGeom>
          </p:spPr>
        </p:pic>
        <p:pic>
          <p:nvPicPr>
            <p:cNvPr id="2529" name="图片 25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801" y="3535870"/>
              <a:ext cx="139361" cy="209853"/>
            </a:xfrm>
            <a:prstGeom prst="rect">
              <a:avLst/>
            </a:prstGeom>
          </p:spPr>
        </p:pic>
        <p:pic>
          <p:nvPicPr>
            <p:cNvPr id="2530" name="图片 25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809" y="6635125"/>
              <a:ext cx="139361" cy="209853"/>
            </a:xfrm>
            <a:prstGeom prst="rect">
              <a:avLst/>
            </a:prstGeom>
          </p:spPr>
        </p:pic>
        <p:pic>
          <p:nvPicPr>
            <p:cNvPr id="2531" name="图片 25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245" y="3326017"/>
              <a:ext cx="139361" cy="209853"/>
            </a:xfrm>
            <a:prstGeom prst="rect">
              <a:avLst/>
            </a:prstGeom>
          </p:spPr>
        </p:pic>
        <p:pic>
          <p:nvPicPr>
            <p:cNvPr id="2532" name="图片 25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266" y="3526163"/>
              <a:ext cx="139361" cy="209853"/>
            </a:xfrm>
            <a:prstGeom prst="rect">
              <a:avLst/>
            </a:prstGeom>
          </p:spPr>
        </p:pic>
        <p:pic>
          <p:nvPicPr>
            <p:cNvPr id="2533" name="图片 25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686" y="3715549"/>
              <a:ext cx="139361" cy="209853"/>
            </a:xfrm>
            <a:prstGeom prst="rect">
              <a:avLst/>
            </a:prstGeom>
          </p:spPr>
        </p:pic>
        <p:pic>
          <p:nvPicPr>
            <p:cNvPr id="2534" name="图片 25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412" y="3692467"/>
              <a:ext cx="139361" cy="209853"/>
            </a:xfrm>
            <a:prstGeom prst="rect">
              <a:avLst/>
            </a:prstGeom>
          </p:spPr>
        </p:pic>
        <p:pic>
          <p:nvPicPr>
            <p:cNvPr id="2535" name="图片 25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041" y="2777979"/>
              <a:ext cx="139361" cy="209853"/>
            </a:xfrm>
            <a:prstGeom prst="rect">
              <a:avLst/>
            </a:prstGeom>
          </p:spPr>
        </p:pic>
        <p:pic>
          <p:nvPicPr>
            <p:cNvPr id="2536" name="图片 25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508" y="3076048"/>
              <a:ext cx="139361" cy="209853"/>
            </a:xfrm>
            <a:prstGeom prst="rect">
              <a:avLst/>
            </a:prstGeom>
          </p:spPr>
        </p:pic>
        <p:pic>
          <p:nvPicPr>
            <p:cNvPr id="2537" name="图片 25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446" y="2772189"/>
              <a:ext cx="139361" cy="209853"/>
            </a:xfrm>
            <a:prstGeom prst="rect">
              <a:avLst/>
            </a:prstGeom>
          </p:spPr>
        </p:pic>
        <p:pic>
          <p:nvPicPr>
            <p:cNvPr id="2538" name="图片 25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859" y="3843030"/>
              <a:ext cx="139361" cy="209853"/>
            </a:xfrm>
            <a:prstGeom prst="rect">
              <a:avLst/>
            </a:prstGeom>
          </p:spPr>
        </p:pic>
        <p:pic>
          <p:nvPicPr>
            <p:cNvPr id="2539" name="图片 25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414" y="2783531"/>
              <a:ext cx="139361" cy="209853"/>
            </a:xfrm>
            <a:prstGeom prst="rect">
              <a:avLst/>
            </a:prstGeom>
          </p:spPr>
        </p:pic>
        <p:pic>
          <p:nvPicPr>
            <p:cNvPr id="2540" name="图片 25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519" y="2883689"/>
              <a:ext cx="139361" cy="209853"/>
            </a:xfrm>
            <a:prstGeom prst="rect">
              <a:avLst/>
            </a:prstGeom>
          </p:spPr>
        </p:pic>
        <p:pic>
          <p:nvPicPr>
            <p:cNvPr id="2541" name="图片 25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024" y="2950617"/>
              <a:ext cx="139361" cy="209853"/>
            </a:xfrm>
            <a:prstGeom prst="rect">
              <a:avLst/>
            </a:prstGeom>
          </p:spPr>
        </p:pic>
        <p:pic>
          <p:nvPicPr>
            <p:cNvPr id="2542" name="图片 25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1" y="2982042"/>
              <a:ext cx="139361" cy="209853"/>
            </a:xfrm>
            <a:prstGeom prst="rect">
              <a:avLst/>
            </a:prstGeom>
          </p:spPr>
        </p:pic>
        <p:pic>
          <p:nvPicPr>
            <p:cNvPr id="2543" name="图片 25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471" y="3049307"/>
              <a:ext cx="139361" cy="209853"/>
            </a:xfrm>
            <a:prstGeom prst="rect">
              <a:avLst/>
            </a:prstGeom>
          </p:spPr>
        </p:pic>
        <p:pic>
          <p:nvPicPr>
            <p:cNvPr id="2544" name="图片 25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0128" y="3026853"/>
              <a:ext cx="139361" cy="209853"/>
            </a:xfrm>
            <a:prstGeom prst="rect">
              <a:avLst/>
            </a:prstGeom>
          </p:spPr>
        </p:pic>
        <p:pic>
          <p:nvPicPr>
            <p:cNvPr id="2545" name="图片 25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294" y="2971122"/>
              <a:ext cx="139361" cy="209853"/>
            </a:xfrm>
            <a:prstGeom prst="rect">
              <a:avLst/>
            </a:prstGeom>
          </p:spPr>
        </p:pic>
        <p:pic>
          <p:nvPicPr>
            <p:cNvPr id="2546" name="图片 25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249" y="3127584"/>
              <a:ext cx="139361" cy="209853"/>
            </a:xfrm>
            <a:prstGeom prst="rect">
              <a:avLst/>
            </a:prstGeom>
          </p:spPr>
        </p:pic>
        <p:pic>
          <p:nvPicPr>
            <p:cNvPr id="2547" name="图片 25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806" y="3194574"/>
              <a:ext cx="139361" cy="209853"/>
            </a:xfrm>
            <a:prstGeom prst="rect">
              <a:avLst/>
            </a:prstGeom>
          </p:spPr>
        </p:pic>
        <p:pic>
          <p:nvPicPr>
            <p:cNvPr id="2548" name="图片 25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963" y="3318487"/>
              <a:ext cx="139361" cy="209853"/>
            </a:xfrm>
            <a:prstGeom prst="rect">
              <a:avLst/>
            </a:prstGeom>
          </p:spPr>
        </p:pic>
        <p:pic>
          <p:nvPicPr>
            <p:cNvPr id="2549" name="图片 25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485" y="3195320"/>
              <a:ext cx="139361" cy="209853"/>
            </a:xfrm>
            <a:prstGeom prst="rect">
              <a:avLst/>
            </a:prstGeom>
          </p:spPr>
        </p:pic>
        <p:pic>
          <p:nvPicPr>
            <p:cNvPr id="2550" name="图片 25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580" y="2800326"/>
              <a:ext cx="139361" cy="209853"/>
            </a:xfrm>
            <a:prstGeom prst="rect">
              <a:avLst/>
            </a:prstGeom>
          </p:spPr>
        </p:pic>
        <p:pic>
          <p:nvPicPr>
            <p:cNvPr id="2551" name="图片 25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6985" y="2794536"/>
              <a:ext cx="139361" cy="209853"/>
            </a:xfrm>
            <a:prstGeom prst="rect">
              <a:avLst/>
            </a:prstGeom>
          </p:spPr>
        </p:pic>
        <p:pic>
          <p:nvPicPr>
            <p:cNvPr id="2552" name="图片 25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953" y="2805878"/>
              <a:ext cx="139361" cy="209853"/>
            </a:xfrm>
            <a:prstGeom prst="rect">
              <a:avLst/>
            </a:prstGeom>
          </p:spPr>
        </p:pic>
        <p:pic>
          <p:nvPicPr>
            <p:cNvPr id="2553" name="图片 25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058" y="2906036"/>
              <a:ext cx="139361" cy="209853"/>
            </a:xfrm>
            <a:prstGeom prst="rect">
              <a:avLst/>
            </a:prstGeom>
          </p:spPr>
        </p:pic>
        <p:pic>
          <p:nvPicPr>
            <p:cNvPr id="2554" name="图片 25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563" y="2972964"/>
              <a:ext cx="139361" cy="209853"/>
            </a:xfrm>
            <a:prstGeom prst="rect">
              <a:avLst/>
            </a:prstGeom>
          </p:spPr>
        </p:pic>
        <p:pic>
          <p:nvPicPr>
            <p:cNvPr id="2555" name="图片 25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810" y="3004389"/>
              <a:ext cx="139361" cy="209853"/>
            </a:xfrm>
            <a:prstGeom prst="rect">
              <a:avLst/>
            </a:prstGeom>
          </p:spPr>
        </p:pic>
        <p:pic>
          <p:nvPicPr>
            <p:cNvPr id="2556" name="图片 25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10" y="3071654"/>
              <a:ext cx="139361" cy="209853"/>
            </a:xfrm>
            <a:prstGeom prst="rect">
              <a:avLst/>
            </a:prstGeom>
          </p:spPr>
        </p:pic>
        <p:pic>
          <p:nvPicPr>
            <p:cNvPr id="2557" name="图片 25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667" y="3049200"/>
              <a:ext cx="139361" cy="209853"/>
            </a:xfrm>
            <a:prstGeom prst="rect">
              <a:avLst/>
            </a:prstGeom>
          </p:spPr>
        </p:pic>
        <p:pic>
          <p:nvPicPr>
            <p:cNvPr id="2558" name="图片 25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833" y="2993469"/>
              <a:ext cx="139361" cy="209853"/>
            </a:xfrm>
            <a:prstGeom prst="rect">
              <a:avLst/>
            </a:prstGeom>
          </p:spPr>
        </p:pic>
        <p:pic>
          <p:nvPicPr>
            <p:cNvPr id="2559" name="图片 25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774" y="3597928"/>
              <a:ext cx="139361" cy="209853"/>
            </a:xfrm>
            <a:prstGeom prst="rect">
              <a:avLst/>
            </a:prstGeom>
          </p:spPr>
        </p:pic>
        <p:pic>
          <p:nvPicPr>
            <p:cNvPr id="2560" name="图片 25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649" y="3219123"/>
              <a:ext cx="139361" cy="209853"/>
            </a:xfrm>
            <a:prstGeom prst="rect">
              <a:avLst/>
            </a:prstGeom>
          </p:spPr>
        </p:pic>
        <p:pic>
          <p:nvPicPr>
            <p:cNvPr id="2561" name="图片 25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662" y="3384967"/>
              <a:ext cx="139361" cy="209853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8913254" y="1590371"/>
            <a:ext cx="3269197" cy="3418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62" name="图片 256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07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63" name="图片 256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95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64" name="图片 256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14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65" name="文本框 2564"/>
          <p:cNvSpPr txBox="1"/>
          <p:nvPr/>
        </p:nvSpPr>
        <p:spPr>
          <a:xfrm>
            <a:off x="9303107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万象城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66" name="文本框 2565"/>
          <p:cNvSpPr txBox="1"/>
          <p:nvPr/>
        </p:nvSpPr>
        <p:spPr>
          <a:xfrm>
            <a:off x="1026291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爱琴海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67" name="文本框 2566"/>
          <p:cNvSpPr txBox="1"/>
          <p:nvPr/>
        </p:nvSpPr>
        <p:spPr>
          <a:xfrm>
            <a:off x="1128556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周边人群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89329" y="4359751"/>
            <a:ext cx="662286" cy="698290"/>
            <a:chOff x="3370581" y="4426733"/>
            <a:chExt cx="662286" cy="698290"/>
          </a:xfrm>
        </p:grpSpPr>
        <p:pic>
          <p:nvPicPr>
            <p:cNvPr id="2571" name="图片 25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320" y="4466503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73" name="文本框 2572"/>
            <p:cNvSpPr txBox="1"/>
            <p:nvPr/>
          </p:nvSpPr>
          <p:spPr>
            <a:xfrm>
              <a:off x="3370581" y="4426733"/>
              <a:ext cx="662286" cy="33983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爱琴海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158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259597" y="4637181"/>
            <a:ext cx="662286" cy="658520"/>
            <a:chOff x="3259597" y="4637181"/>
            <a:chExt cx="662286" cy="658520"/>
          </a:xfrm>
        </p:grpSpPr>
        <p:pic>
          <p:nvPicPr>
            <p:cNvPr id="2569" name="图片 25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994" y="4637181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72" name="文本框 2571"/>
            <p:cNvSpPr txBox="1"/>
            <p:nvPr/>
          </p:nvSpPr>
          <p:spPr>
            <a:xfrm>
              <a:off x="3259597" y="4660581"/>
              <a:ext cx="66228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万象城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87794" y="4135227"/>
            <a:ext cx="1204365" cy="334385"/>
            <a:chOff x="2740818" y="7164076"/>
            <a:chExt cx="1204365" cy="334385"/>
          </a:xfrm>
        </p:grpSpPr>
        <p:sp>
          <p:nvSpPr>
            <p:cNvPr id="677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3" name="矩形 2"/>
            <p:cNvSpPr/>
            <p:nvPr/>
          </p:nvSpPr>
          <p:spPr>
            <a:xfrm>
              <a:off x="2746851" y="7164076"/>
              <a:ext cx="11983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东方商厦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旗舰店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1625704" y="5450687"/>
            <a:ext cx="1259693" cy="334385"/>
            <a:chOff x="2685490" y="7164076"/>
            <a:chExt cx="1259693" cy="334385"/>
          </a:xfrm>
        </p:grpSpPr>
        <p:sp>
          <p:nvSpPr>
            <p:cNvPr id="682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83" name="矩形 682"/>
            <p:cNvSpPr/>
            <p:nvPr/>
          </p:nvSpPr>
          <p:spPr>
            <a:xfrm>
              <a:off x="2685490" y="7164076"/>
              <a:ext cx="12596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上海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七宝万科广场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4" name="组合 683"/>
          <p:cNvGrpSpPr/>
          <p:nvPr/>
        </p:nvGrpSpPr>
        <p:grpSpPr>
          <a:xfrm>
            <a:off x="1272751" y="5021154"/>
            <a:ext cx="1535858" cy="334385"/>
            <a:chOff x="2677366" y="7164076"/>
            <a:chExt cx="1267818" cy="334385"/>
          </a:xfrm>
        </p:grpSpPr>
        <p:sp>
          <p:nvSpPr>
            <p:cNvPr id="685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86" name="矩形 685"/>
            <p:cNvSpPr/>
            <p:nvPr/>
          </p:nvSpPr>
          <p:spPr>
            <a:xfrm>
              <a:off x="2677366" y="7164076"/>
              <a:ext cx="12678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汇宝购物广场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漕宝路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87" name="组合 686"/>
          <p:cNvGrpSpPr/>
          <p:nvPr/>
        </p:nvGrpSpPr>
        <p:grpSpPr>
          <a:xfrm>
            <a:off x="4058006" y="3582995"/>
            <a:ext cx="1317914" cy="334385"/>
            <a:chOff x="2687321" y="7164076"/>
            <a:chExt cx="1317914" cy="334385"/>
          </a:xfrm>
        </p:grpSpPr>
        <p:sp>
          <p:nvSpPr>
            <p:cNvPr id="688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89" name="矩形 688"/>
            <p:cNvSpPr/>
            <p:nvPr/>
          </p:nvSpPr>
          <p:spPr>
            <a:xfrm>
              <a:off x="2687321" y="7164076"/>
              <a:ext cx="13179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汇金百货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娄山关路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90" name="组合 689"/>
          <p:cNvGrpSpPr/>
          <p:nvPr/>
        </p:nvGrpSpPr>
        <p:grpSpPr>
          <a:xfrm>
            <a:off x="666353" y="3956118"/>
            <a:ext cx="1317914" cy="334385"/>
            <a:chOff x="2687321" y="7164076"/>
            <a:chExt cx="1317914" cy="334385"/>
          </a:xfrm>
        </p:grpSpPr>
        <p:sp>
          <p:nvSpPr>
            <p:cNvPr id="691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92" name="矩形 691"/>
            <p:cNvSpPr/>
            <p:nvPr/>
          </p:nvSpPr>
          <p:spPr>
            <a:xfrm>
              <a:off x="2687321" y="7164076"/>
              <a:ext cx="13179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虹桥天地购物中心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93" name="组合 692"/>
          <p:cNvGrpSpPr/>
          <p:nvPr/>
        </p:nvGrpSpPr>
        <p:grpSpPr>
          <a:xfrm>
            <a:off x="5857118" y="2393999"/>
            <a:ext cx="1317914" cy="334385"/>
            <a:chOff x="2687321" y="7164076"/>
            <a:chExt cx="1317914" cy="334385"/>
          </a:xfrm>
        </p:grpSpPr>
        <p:sp>
          <p:nvSpPr>
            <p:cNvPr id="694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95" name="矩形 694"/>
            <p:cNvSpPr/>
            <p:nvPr/>
          </p:nvSpPr>
          <p:spPr>
            <a:xfrm>
              <a:off x="2687321" y="7164076"/>
              <a:ext cx="13179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不夜城商厦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96" name="组合 695"/>
          <p:cNvGrpSpPr/>
          <p:nvPr/>
        </p:nvGrpSpPr>
        <p:grpSpPr>
          <a:xfrm>
            <a:off x="2199233" y="5213374"/>
            <a:ext cx="1317914" cy="334385"/>
            <a:chOff x="2687321" y="7164076"/>
            <a:chExt cx="1317914" cy="334385"/>
          </a:xfrm>
        </p:grpSpPr>
        <p:sp>
          <p:nvSpPr>
            <p:cNvPr id="697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98" name="矩形 697"/>
            <p:cNvSpPr/>
            <p:nvPr/>
          </p:nvSpPr>
          <p:spPr>
            <a:xfrm>
              <a:off x="2687321" y="7164076"/>
              <a:ext cx="13179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巴黎春天（七宝）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02" name="组合 701"/>
          <p:cNvGrpSpPr/>
          <p:nvPr/>
        </p:nvGrpSpPr>
        <p:grpSpPr>
          <a:xfrm>
            <a:off x="2654642" y="4221088"/>
            <a:ext cx="1535858" cy="334385"/>
            <a:chOff x="2677366" y="7164076"/>
            <a:chExt cx="1267818" cy="334385"/>
          </a:xfrm>
        </p:grpSpPr>
        <p:sp>
          <p:nvSpPr>
            <p:cNvPr id="703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704" name="矩形 703"/>
            <p:cNvSpPr/>
            <p:nvPr/>
          </p:nvSpPr>
          <p:spPr>
            <a:xfrm>
              <a:off x="2677366" y="7164076"/>
              <a:ext cx="12678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乐虹坊精致生活广场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05" name="组合 704"/>
          <p:cNvGrpSpPr/>
          <p:nvPr/>
        </p:nvGrpSpPr>
        <p:grpSpPr>
          <a:xfrm>
            <a:off x="1531730" y="2649163"/>
            <a:ext cx="1535858" cy="334385"/>
            <a:chOff x="2677366" y="7164076"/>
            <a:chExt cx="1267818" cy="334385"/>
          </a:xfrm>
        </p:grpSpPr>
        <p:sp>
          <p:nvSpPr>
            <p:cNvPr id="706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707" name="矩形 706"/>
            <p:cNvSpPr/>
            <p:nvPr/>
          </p:nvSpPr>
          <p:spPr>
            <a:xfrm>
              <a:off x="2677366" y="7164076"/>
              <a:ext cx="12678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万达百货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江桥万达店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08" name="组合 707"/>
          <p:cNvGrpSpPr/>
          <p:nvPr/>
        </p:nvGrpSpPr>
        <p:grpSpPr>
          <a:xfrm>
            <a:off x="5046198" y="1724940"/>
            <a:ext cx="1535858" cy="334385"/>
            <a:chOff x="2677366" y="7164076"/>
            <a:chExt cx="1267818" cy="334385"/>
          </a:xfrm>
        </p:grpSpPr>
        <p:sp>
          <p:nvSpPr>
            <p:cNvPr id="709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710" name="矩形 709"/>
            <p:cNvSpPr/>
            <p:nvPr/>
          </p:nvSpPr>
          <p:spPr>
            <a:xfrm>
              <a:off x="2677366" y="7164076"/>
              <a:ext cx="12678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大宁国际商业广场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619" y="1590371"/>
            <a:ext cx="12186070" cy="5273097"/>
          </a:xfrm>
          <a:custGeom>
            <a:avLst/>
            <a:gdLst>
              <a:gd name="connsiteX0" fmla="*/ 0 w 14473608"/>
              <a:gd name="connsiteY0" fmla="*/ 0 h 6362906"/>
              <a:gd name="connsiteX1" fmla="*/ 14473608 w 14473608"/>
              <a:gd name="connsiteY1" fmla="*/ 0 h 6362906"/>
              <a:gd name="connsiteX2" fmla="*/ 14473608 w 14473608"/>
              <a:gd name="connsiteY2" fmla="*/ 6362906 h 6362906"/>
              <a:gd name="connsiteX3" fmla="*/ 0 w 14473608"/>
              <a:gd name="connsiteY3" fmla="*/ 6362906 h 6362906"/>
              <a:gd name="connsiteX4" fmla="*/ 0 w 14473608"/>
              <a:gd name="connsiteY4" fmla="*/ 0 h 6362906"/>
              <a:gd name="connsiteX0-1" fmla="*/ 0 w 14473608"/>
              <a:gd name="connsiteY0-2" fmla="*/ 0 h 6379839"/>
              <a:gd name="connsiteX1-3" fmla="*/ 14473608 w 14473608"/>
              <a:gd name="connsiteY1-4" fmla="*/ 0 h 6379839"/>
              <a:gd name="connsiteX2-5" fmla="*/ 14473608 w 14473608"/>
              <a:gd name="connsiteY2-6" fmla="*/ 6362906 h 6379839"/>
              <a:gd name="connsiteX3-7" fmla="*/ 643466 w 14473608"/>
              <a:gd name="connsiteY3-8" fmla="*/ 6379839 h 6379839"/>
              <a:gd name="connsiteX4-9" fmla="*/ 0 w 14473608"/>
              <a:gd name="connsiteY4-10" fmla="*/ 0 h 6379839"/>
              <a:gd name="connsiteX0-11" fmla="*/ 0 w 13914808"/>
              <a:gd name="connsiteY0-12" fmla="*/ 1320800 h 6379839"/>
              <a:gd name="connsiteX1-13" fmla="*/ 13914808 w 13914808"/>
              <a:gd name="connsiteY1-14" fmla="*/ 0 h 6379839"/>
              <a:gd name="connsiteX2-15" fmla="*/ 13914808 w 13914808"/>
              <a:gd name="connsiteY2-16" fmla="*/ 6362906 h 6379839"/>
              <a:gd name="connsiteX3-17" fmla="*/ 84666 w 13914808"/>
              <a:gd name="connsiteY3-18" fmla="*/ 6379839 h 6379839"/>
              <a:gd name="connsiteX4-19" fmla="*/ 0 w 13914808"/>
              <a:gd name="connsiteY4-20" fmla="*/ 1320800 h 6379839"/>
              <a:gd name="connsiteX0-21" fmla="*/ 0 w 13914808"/>
              <a:gd name="connsiteY0-22" fmla="*/ 0 h 5059039"/>
              <a:gd name="connsiteX1-23" fmla="*/ 12153742 w 13914808"/>
              <a:gd name="connsiteY1-24" fmla="*/ 135466 h 5059039"/>
              <a:gd name="connsiteX2-25" fmla="*/ 13914808 w 13914808"/>
              <a:gd name="connsiteY2-26" fmla="*/ 5042106 h 5059039"/>
              <a:gd name="connsiteX3-27" fmla="*/ 84666 w 13914808"/>
              <a:gd name="connsiteY3-28" fmla="*/ 5059039 h 5059039"/>
              <a:gd name="connsiteX4-29" fmla="*/ 0 w 13914808"/>
              <a:gd name="connsiteY4-30" fmla="*/ 0 h 5059039"/>
              <a:gd name="connsiteX0-31" fmla="*/ 0 w 12306141"/>
              <a:gd name="connsiteY0-32" fmla="*/ 0 h 5075973"/>
              <a:gd name="connsiteX1-33" fmla="*/ 12153742 w 12306141"/>
              <a:gd name="connsiteY1-34" fmla="*/ 135466 h 5075973"/>
              <a:gd name="connsiteX2-35" fmla="*/ 12306141 w 12306141"/>
              <a:gd name="connsiteY2-36" fmla="*/ 5075973 h 5075973"/>
              <a:gd name="connsiteX3-37" fmla="*/ 84666 w 12306141"/>
              <a:gd name="connsiteY3-38" fmla="*/ 5059039 h 5075973"/>
              <a:gd name="connsiteX4-39" fmla="*/ 0 w 12306141"/>
              <a:gd name="connsiteY4-40" fmla="*/ 0 h 5075973"/>
              <a:gd name="connsiteX0-41" fmla="*/ 0 w 12323075"/>
              <a:gd name="connsiteY0-42" fmla="*/ 0 h 5075973"/>
              <a:gd name="connsiteX1-43" fmla="*/ 12323075 w 12323075"/>
              <a:gd name="connsiteY1-44" fmla="*/ 135466 h 5075973"/>
              <a:gd name="connsiteX2-45" fmla="*/ 12306141 w 12323075"/>
              <a:gd name="connsiteY2-46" fmla="*/ 5075973 h 5075973"/>
              <a:gd name="connsiteX3-47" fmla="*/ 84666 w 12323075"/>
              <a:gd name="connsiteY3-48" fmla="*/ 5059039 h 5075973"/>
              <a:gd name="connsiteX4-49" fmla="*/ 0 w 12323075"/>
              <a:gd name="connsiteY4-50" fmla="*/ 0 h 5075973"/>
              <a:gd name="connsiteX0-51" fmla="*/ 0 w 12289209"/>
              <a:gd name="connsiteY0-52" fmla="*/ 237067 h 4940507"/>
              <a:gd name="connsiteX1-53" fmla="*/ 12289209 w 12289209"/>
              <a:gd name="connsiteY1-54" fmla="*/ 0 h 4940507"/>
              <a:gd name="connsiteX2-55" fmla="*/ 12272275 w 12289209"/>
              <a:gd name="connsiteY2-56" fmla="*/ 4940507 h 4940507"/>
              <a:gd name="connsiteX3-57" fmla="*/ 50800 w 12289209"/>
              <a:gd name="connsiteY3-58" fmla="*/ 4923573 h 4940507"/>
              <a:gd name="connsiteX4-59" fmla="*/ 0 w 12289209"/>
              <a:gd name="connsiteY4-60" fmla="*/ 237067 h 4940507"/>
              <a:gd name="connsiteX0-61" fmla="*/ 50800 w 12238409"/>
              <a:gd name="connsiteY0-62" fmla="*/ 0 h 4974373"/>
              <a:gd name="connsiteX1-63" fmla="*/ 12238409 w 12238409"/>
              <a:gd name="connsiteY1-64" fmla="*/ 33866 h 4974373"/>
              <a:gd name="connsiteX2-65" fmla="*/ 12221475 w 12238409"/>
              <a:gd name="connsiteY2-66" fmla="*/ 4974373 h 4974373"/>
              <a:gd name="connsiteX3-67" fmla="*/ 0 w 12238409"/>
              <a:gd name="connsiteY3-68" fmla="*/ 4957439 h 4974373"/>
              <a:gd name="connsiteX4-69" fmla="*/ 50800 w 12238409"/>
              <a:gd name="connsiteY4-70" fmla="*/ 0 h 4974373"/>
              <a:gd name="connsiteX0-71" fmla="*/ 50800 w 12238409"/>
              <a:gd name="connsiteY0-72" fmla="*/ 16934 h 4940507"/>
              <a:gd name="connsiteX1-73" fmla="*/ 12238409 w 12238409"/>
              <a:gd name="connsiteY1-74" fmla="*/ 0 h 4940507"/>
              <a:gd name="connsiteX2-75" fmla="*/ 12221475 w 12238409"/>
              <a:gd name="connsiteY2-76" fmla="*/ 4940507 h 4940507"/>
              <a:gd name="connsiteX3-77" fmla="*/ 0 w 12238409"/>
              <a:gd name="connsiteY3-78" fmla="*/ 4923573 h 4940507"/>
              <a:gd name="connsiteX4-79" fmla="*/ 50800 w 12238409"/>
              <a:gd name="connsiteY4-80" fmla="*/ 16934 h 4940507"/>
              <a:gd name="connsiteX0-81" fmla="*/ 33867 w 12221476"/>
              <a:gd name="connsiteY0-82" fmla="*/ 16934 h 4940507"/>
              <a:gd name="connsiteX1-83" fmla="*/ 12221476 w 12221476"/>
              <a:gd name="connsiteY1-84" fmla="*/ 0 h 4940507"/>
              <a:gd name="connsiteX2-85" fmla="*/ 12204542 w 12221476"/>
              <a:gd name="connsiteY2-86" fmla="*/ 4940507 h 4940507"/>
              <a:gd name="connsiteX3-87" fmla="*/ 0 w 12221476"/>
              <a:gd name="connsiteY3-88" fmla="*/ 4940507 h 4940507"/>
              <a:gd name="connsiteX4-89" fmla="*/ 33867 w 12221476"/>
              <a:gd name="connsiteY4-90" fmla="*/ 16934 h 4940507"/>
              <a:gd name="connsiteX0-91" fmla="*/ 16933 w 12221476"/>
              <a:gd name="connsiteY0-92" fmla="*/ 16934 h 4940507"/>
              <a:gd name="connsiteX1-93" fmla="*/ 12221476 w 12221476"/>
              <a:gd name="connsiteY1-94" fmla="*/ 0 h 4940507"/>
              <a:gd name="connsiteX2-95" fmla="*/ 12204542 w 12221476"/>
              <a:gd name="connsiteY2-96" fmla="*/ 4940507 h 4940507"/>
              <a:gd name="connsiteX3-97" fmla="*/ 0 w 12221476"/>
              <a:gd name="connsiteY3-98" fmla="*/ 4940507 h 4940507"/>
              <a:gd name="connsiteX4-99" fmla="*/ 16933 w 12221476"/>
              <a:gd name="connsiteY4-100" fmla="*/ 16934 h 4940507"/>
              <a:gd name="connsiteX0-101" fmla="*/ 16933 w 12221476"/>
              <a:gd name="connsiteY0-102" fmla="*/ 33868 h 4940507"/>
              <a:gd name="connsiteX1-103" fmla="*/ 12221476 w 12221476"/>
              <a:gd name="connsiteY1-104" fmla="*/ 0 h 4940507"/>
              <a:gd name="connsiteX2-105" fmla="*/ 12204542 w 12221476"/>
              <a:gd name="connsiteY2-106" fmla="*/ 4940507 h 4940507"/>
              <a:gd name="connsiteX3-107" fmla="*/ 0 w 12221476"/>
              <a:gd name="connsiteY3-108" fmla="*/ 4940507 h 4940507"/>
              <a:gd name="connsiteX4-109" fmla="*/ 16933 w 12221476"/>
              <a:gd name="connsiteY4-110" fmla="*/ 33868 h 4940507"/>
              <a:gd name="connsiteX0-111" fmla="*/ 16933 w 12221476"/>
              <a:gd name="connsiteY0-112" fmla="*/ 0 h 4957439"/>
              <a:gd name="connsiteX1-113" fmla="*/ 12221476 w 12221476"/>
              <a:gd name="connsiteY1-114" fmla="*/ 16932 h 4957439"/>
              <a:gd name="connsiteX2-115" fmla="*/ 12204542 w 12221476"/>
              <a:gd name="connsiteY2-116" fmla="*/ 4957439 h 4957439"/>
              <a:gd name="connsiteX3-117" fmla="*/ 0 w 12221476"/>
              <a:gd name="connsiteY3-118" fmla="*/ 4957439 h 4957439"/>
              <a:gd name="connsiteX4-119" fmla="*/ 16933 w 12221476"/>
              <a:gd name="connsiteY4-120" fmla="*/ 0 h 4957439"/>
              <a:gd name="connsiteX0-121" fmla="*/ 16933 w 12221476"/>
              <a:gd name="connsiteY0-122" fmla="*/ 1 h 4940507"/>
              <a:gd name="connsiteX1-123" fmla="*/ 12221476 w 12221476"/>
              <a:gd name="connsiteY1-124" fmla="*/ 0 h 4940507"/>
              <a:gd name="connsiteX2-125" fmla="*/ 12204542 w 12221476"/>
              <a:gd name="connsiteY2-126" fmla="*/ 4940507 h 4940507"/>
              <a:gd name="connsiteX3-127" fmla="*/ 0 w 12221476"/>
              <a:gd name="connsiteY3-128" fmla="*/ 4940507 h 4940507"/>
              <a:gd name="connsiteX4-129" fmla="*/ 16933 w 12221476"/>
              <a:gd name="connsiteY4-130" fmla="*/ 1 h 4940507"/>
              <a:gd name="connsiteX0-131" fmla="*/ 16933 w 12223125"/>
              <a:gd name="connsiteY0-132" fmla="*/ 1 h 5431574"/>
              <a:gd name="connsiteX1-133" fmla="*/ 12221476 w 12223125"/>
              <a:gd name="connsiteY1-134" fmla="*/ 0 h 5431574"/>
              <a:gd name="connsiteX2-135" fmla="*/ 12221499 w 12223125"/>
              <a:gd name="connsiteY2-136" fmla="*/ 5431574 h 5431574"/>
              <a:gd name="connsiteX3-137" fmla="*/ 0 w 12223125"/>
              <a:gd name="connsiteY3-138" fmla="*/ 4940507 h 5431574"/>
              <a:gd name="connsiteX4-139" fmla="*/ 16933 w 12223125"/>
              <a:gd name="connsiteY4-140" fmla="*/ 1 h 5431574"/>
              <a:gd name="connsiteX0-141" fmla="*/ 240 w 12206432"/>
              <a:gd name="connsiteY0-142" fmla="*/ 1 h 5550107"/>
              <a:gd name="connsiteX1-143" fmla="*/ 12204783 w 12206432"/>
              <a:gd name="connsiteY1-144" fmla="*/ 0 h 5550107"/>
              <a:gd name="connsiteX2-145" fmla="*/ 12204806 w 12206432"/>
              <a:gd name="connsiteY2-146" fmla="*/ 5431574 h 5550107"/>
              <a:gd name="connsiteX3-147" fmla="*/ 85050 w 12206432"/>
              <a:gd name="connsiteY3-148" fmla="*/ 5550107 h 5550107"/>
              <a:gd name="connsiteX4-149" fmla="*/ 240 w 12206432"/>
              <a:gd name="connsiteY4-150" fmla="*/ 1 h 5550107"/>
              <a:gd name="connsiteX0-151" fmla="*/ 1626 w 12207818"/>
              <a:gd name="connsiteY0-152" fmla="*/ 1 h 5431574"/>
              <a:gd name="connsiteX1-153" fmla="*/ 12206169 w 12207818"/>
              <a:gd name="connsiteY1-154" fmla="*/ 0 h 5431574"/>
              <a:gd name="connsiteX2-155" fmla="*/ 12206192 w 12207818"/>
              <a:gd name="connsiteY2-156" fmla="*/ 5431574 h 5431574"/>
              <a:gd name="connsiteX3-157" fmla="*/ 1650 w 12207818"/>
              <a:gd name="connsiteY3-158" fmla="*/ 5313040 h 5431574"/>
              <a:gd name="connsiteX4-159" fmla="*/ 1626 w 12207818"/>
              <a:gd name="connsiteY4-160" fmla="*/ 1 h 5431574"/>
              <a:gd name="connsiteX0-161" fmla="*/ 1626 w 12223897"/>
              <a:gd name="connsiteY0-162" fmla="*/ 1 h 5313040"/>
              <a:gd name="connsiteX1-163" fmla="*/ 12206169 w 12223897"/>
              <a:gd name="connsiteY1-164" fmla="*/ 0 h 5313040"/>
              <a:gd name="connsiteX2-165" fmla="*/ 12223148 w 12223897"/>
              <a:gd name="connsiteY2-166" fmla="*/ 5211440 h 5313040"/>
              <a:gd name="connsiteX3-167" fmla="*/ 1650 w 12223897"/>
              <a:gd name="connsiteY3-168" fmla="*/ 5313040 h 5313040"/>
              <a:gd name="connsiteX4-169" fmla="*/ 1626 w 12223897"/>
              <a:gd name="connsiteY4-170" fmla="*/ 1 h 5313040"/>
              <a:gd name="connsiteX0-171" fmla="*/ 1626 w 12223897"/>
              <a:gd name="connsiteY0-172" fmla="*/ 1 h 5313040"/>
              <a:gd name="connsiteX1-173" fmla="*/ 12206169 w 12223897"/>
              <a:gd name="connsiteY1-174" fmla="*/ 0 h 5313040"/>
              <a:gd name="connsiteX2-175" fmla="*/ 12223148 w 12223897"/>
              <a:gd name="connsiteY2-176" fmla="*/ 5296107 h 5313040"/>
              <a:gd name="connsiteX3-177" fmla="*/ 1650 w 12223897"/>
              <a:gd name="connsiteY3-178" fmla="*/ 5313040 h 5313040"/>
              <a:gd name="connsiteX4-179" fmla="*/ 1626 w 12223897"/>
              <a:gd name="connsiteY4-180" fmla="*/ 1 h 5313040"/>
              <a:gd name="connsiteX0-181" fmla="*/ 1626 w 12213140"/>
              <a:gd name="connsiteY0-182" fmla="*/ 1 h 5313040"/>
              <a:gd name="connsiteX1-183" fmla="*/ 12206169 w 12213140"/>
              <a:gd name="connsiteY1-184" fmla="*/ 0 h 5313040"/>
              <a:gd name="connsiteX2-185" fmla="*/ 12211981 w 12213140"/>
              <a:gd name="connsiteY2-186" fmla="*/ 5296107 h 5313040"/>
              <a:gd name="connsiteX3-187" fmla="*/ 1650 w 12213140"/>
              <a:gd name="connsiteY3-188" fmla="*/ 5313040 h 5313040"/>
              <a:gd name="connsiteX4-189" fmla="*/ 1626 w 12213140"/>
              <a:gd name="connsiteY4-190" fmla="*/ 1 h 5313040"/>
              <a:gd name="connsiteX0-191" fmla="*/ 1626 w 12206169"/>
              <a:gd name="connsiteY0-192" fmla="*/ 1 h 5329561"/>
              <a:gd name="connsiteX1-193" fmla="*/ 12206169 w 12206169"/>
              <a:gd name="connsiteY1-194" fmla="*/ 0 h 5329561"/>
              <a:gd name="connsiteX2-195" fmla="*/ 12189647 w 12206169"/>
              <a:gd name="connsiteY2-196" fmla="*/ 5329561 h 5329561"/>
              <a:gd name="connsiteX3-197" fmla="*/ 1650 w 12206169"/>
              <a:gd name="connsiteY3-198" fmla="*/ 5313040 h 5329561"/>
              <a:gd name="connsiteX4-199" fmla="*/ 1626 w 12206169"/>
              <a:gd name="connsiteY4-200" fmla="*/ 1 h 5329561"/>
              <a:gd name="connsiteX0-201" fmla="*/ 1626 w 12195001"/>
              <a:gd name="connsiteY0-202" fmla="*/ 0 h 5329560"/>
              <a:gd name="connsiteX1-203" fmla="*/ 12195001 w 12195001"/>
              <a:gd name="connsiteY1-204" fmla="*/ 267628 h 5329560"/>
              <a:gd name="connsiteX2-205" fmla="*/ 12189647 w 12195001"/>
              <a:gd name="connsiteY2-206" fmla="*/ 5329560 h 5329560"/>
              <a:gd name="connsiteX3-207" fmla="*/ 1650 w 12195001"/>
              <a:gd name="connsiteY3-208" fmla="*/ 5313039 h 5329560"/>
              <a:gd name="connsiteX4-209" fmla="*/ 1626 w 12195001"/>
              <a:gd name="connsiteY4-210" fmla="*/ 0 h 5329560"/>
              <a:gd name="connsiteX0-211" fmla="*/ 1626 w 12195001"/>
              <a:gd name="connsiteY0-212" fmla="*/ 111514 h 5061932"/>
              <a:gd name="connsiteX1-213" fmla="*/ 12195001 w 12195001"/>
              <a:gd name="connsiteY1-214" fmla="*/ 0 h 5061932"/>
              <a:gd name="connsiteX2-215" fmla="*/ 12189647 w 12195001"/>
              <a:gd name="connsiteY2-216" fmla="*/ 5061932 h 5061932"/>
              <a:gd name="connsiteX3-217" fmla="*/ 1650 w 12195001"/>
              <a:gd name="connsiteY3-218" fmla="*/ 5045411 h 5061932"/>
              <a:gd name="connsiteX4-219" fmla="*/ 1626 w 12195001"/>
              <a:gd name="connsiteY4-220" fmla="*/ 111514 h 5061932"/>
              <a:gd name="connsiteX0-221" fmla="*/ 11143 w 12193351"/>
              <a:gd name="connsiteY0-222" fmla="*/ 33455 h 5061932"/>
              <a:gd name="connsiteX1-223" fmla="*/ 12193351 w 12193351"/>
              <a:gd name="connsiteY1-224" fmla="*/ 0 h 5061932"/>
              <a:gd name="connsiteX2-225" fmla="*/ 12187997 w 12193351"/>
              <a:gd name="connsiteY2-226" fmla="*/ 5061932 h 5061932"/>
              <a:gd name="connsiteX3-227" fmla="*/ 0 w 12193351"/>
              <a:gd name="connsiteY3-228" fmla="*/ 5045411 h 5061932"/>
              <a:gd name="connsiteX4-229" fmla="*/ 11143 w 12193351"/>
              <a:gd name="connsiteY4-230" fmla="*/ 33455 h 5061932"/>
              <a:gd name="connsiteX0-231" fmla="*/ 11143 w 12193351"/>
              <a:gd name="connsiteY0-232" fmla="*/ 22304 h 5061932"/>
              <a:gd name="connsiteX1-233" fmla="*/ 12193351 w 12193351"/>
              <a:gd name="connsiteY1-234" fmla="*/ 0 h 5061932"/>
              <a:gd name="connsiteX2-235" fmla="*/ 12187997 w 12193351"/>
              <a:gd name="connsiteY2-236" fmla="*/ 5061932 h 5061932"/>
              <a:gd name="connsiteX3-237" fmla="*/ 0 w 12193351"/>
              <a:gd name="connsiteY3-238" fmla="*/ 5045411 h 5061932"/>
              <a:gd name="connsiteX4-239" fmla="*/ 11143 w 12193351"/>
              <a:gd name="connsiteY4-240" fmla="*/ 22304 h 5061932"/>
              <a:gd name="connsiteX0-241" fmla="*/ 1626 w 12195001"/>
              <a:gd name="connsiteY0-242" fmla="*/ 22304 h 5061932"/>
              <a:gd name="connsiteX1-243" fmla="*/ 12195001 w 12195001"/>
              <a:gd name="connsiteY1-244" fmla="*/ 0 h 5061932"/>
              <a:gd name="connsiteX2-245" fmla="*/ 12189647 w 12195001"/>
              <a:gd name="connsiteY2-246" fmla="*/ 5061932 h 5061932"/>
              <a:gd name="connsiteX3-247" fmla="*/ 1650 w 12195001"/>
              <a:gd name="connsiteY3-248" fmla="*/ 5045411 h 5061932"/>
              <a:gd name="connsiteX4-249" fmla="*/ 1626 w 12195001"/>
              <a:gd name="connsiteY4-250" fmla="*/ 22304 h 5061932"/>
              <a:gd name="connsiteX0-251" fmla="*/ 1626 w 12200446"/>
              <a:gd name="connsiteY0-252" fmla="*/ 22304 h 5452457"/>
              <a:gd name="connsiteX1-253" fmla="*/ 12195001 w 12200446"/>
              <a:gd name="connsiteY1-254" fmla="*/ 0 h 5452457"/>
              <a:gd name="connsiteX2-255" fmla="*/ 12199186 w 12200446"/>
              <a:gd name="connsiteY2-256" fmla="*/ 5452457 h 5452457"/>
              <a:gd name="connsiteX3-257" fmla="*/ 1650 w 12200446"/>
              <a:gd name="connsiteY3-258" fmla="*/ 5045411 h 5452457"/>
              <a:gd name="connsiteX4-259" fmla="*/ 1626 w 12200446"/>
              <a:gd name="connsiteY4-260" fmla="*/ 22304 h 5452457"/>
              <a:gd name="connsiteX0-261" fmla="*/ 1626 w 12200446"/>
              <a:gd name="connsiteY0-262" fmla="*/ 22304 h 5454986"/>
              <a:gd name="connsiteX1-263" fmla="*/ 12195001 w 12200446"/>
              <a:gd name="connsiteY1-264" fmla="*/ 0 h 5454986"/>
              <a:gd name="connsiteX2-265" fmla="*/ 12199186 w 12200446"/>
              <a:gd name="connsiteY2-266" fmla="*/ 5452457 h 5454986"/>
              <a:gd name="connsiteX3-267" fmla="*/ 1650 w 12200446"/>
              <a:gd name="connsiteY3-268" fmla="*/ 5454986 h 5454986"/>
              <a:gd name="connsiteX4-269" fmla="*/ 1626 w 12200446"/>
              <a:gd name="connsiteY4-270" fmla="*/ 22304 h 5454986"/>
              <a:gd name="connsiteX0-271" fmla="*/ 1626 w 12200446"/>
              <a:gd name="connsiteY0-272" fmla="*/ 3254 h 5435936"/>
              <a:gd name="connsiteX1-273" fmla="*/ 12195001 w 12200446"/>
              <a:gd name="connsiteY1-274" fmla="*/ 0 h 5435936"/>
              <a:gd name="connsiteX2-275" fmla="*/ 12199186 w 12200446"/>
              <a:gd name="connsiteY2-276" fmla="*/ 5433407 h 5435936"/>
              <a:gd name="connsiteX3-277" fmla="*/ 1650 w 12200446"/>
              <a:gd name="connsiteY3-278" fmla="*/ 5435936 h 5435936"/>
              <a:gd name="connsiteX4-279" fmla="*/ 1626 w 12200446"/>
              <a:gd name="connsiteY4-280" fmla="*/ 3254 h 5435936"/>
              <a:gd name="connsiteX0-281" fmla="*/ 9515 w 12198796"/>
              <a:gd name="connsiteY0-282" fmla="*/ 3254 h 5435936"/>
              <a:gd name="connsiteX1-283" fmla="*/ 12193351 w 12198796"/>
              <a:gd name="connsiteY1-284" fmla="*/ 0 h 5435936"/>
              <a:gd name="connsiteX2-285" fmla="*/ 12197536 w 12198796"/>
              <a:gd name="connsiteY2-286" fmla="*/ 5433407 h 5435936"/>
              <a:gd name="connsiteX3-287" fmla="*/ 0 w 12198796"/>
              <a:gd name="connsiteY3-288" fmla="*/ 5435936 h 5435936"/>
              <a:gd name="connsiteX4-289" fmla="*/ 9515 w 12198796"/>
              <a:gd name="connsiteY4-290" fmla="*/ 3254 h 5435936"/>
              <a:gd name="connsiteX0-291" fmla="*/ 1344 w 12203168"/>
              <a:gd name="connsiteY0-292" fmla="*/ 3254 h 5435936"/>
              <a:gd name="connsiteX1-293" fmla="*/ 12197723 w 12203168"/>
              <a:gd name="connsiteY1-294" fmla="*/ 0 h 5435936"/>
              <a:gd name="connsiteX2-295" fmla="*/ 12201908 w 12203168"/>
              <a:gd name="connsiteY2-296" fmla="*/ 5433407 h 5435936"/>
              <a:gd name="connsiteX3-297" fmla="*/ 4372 w 12203168"/>
              <a:gd name="connsiteY3-298" fmla="*/ 5435936 h 5435936"/>
              <a:gd name="connsiteX4-299" fmla="*/ 1344 w 12203168"/>
              <a:gd name="connsiteY4-300" fmla="*/ 3254 h 5435936"/>
              <a:gd name="connsiteX0-301" fmla="*/ 1344 w 12203168"/>
              <a:gd name="connsiteY0-302" fmla="*/ 0 h 5432682"/>
              <a:gd name="connsiteX1-303" fmla="*/ 12197723 w 12203168"/>
              <a:gd name="connsiteY1-304" fmla="*/ 159585 h 5432682"/>
              <a:gd name="connsiteX2-305" fmla="*/ 12201908 w 12203168"/>
              <a:gd name="connsiteY2-306" fmla="*/ 5430153 h 5432682"/>
              <a:gd name="connsiteX3-307" fmla="*/ 4372 w 12203168"/>
              <a:gd name="connsiteY3-308" fmla="*/ 5432682 h 5432682"/>
              <a:gd name="connsiteX4-309" fmla="*/ 1344 w 12203168"/>
              <a:gd name="connsiteY4-310" fmla="*/ 0 h 5432682"/>
              <a:gd name="connsiteX0-311" fmla="*/ 1344 w 12203168"/>
              <a:gd name="connsiteY0-312" fmla="*/ 40832 h 5273097"/>
              <a:gd name="connsiteX1-313" fmla="*/ 12197723 w 12203168"/>
              <a:gd name="connsiteY1-314" fmla="*/ 0 h 5273097"/>
              <a:gd name="connsiteX2-315" fmla="*/ 12201908 w 12203168"/>
              <a:gd name="connsiteY2-316" fmla="*/ 5270568 h 5273097"/>
              <a:gd name="connsiteX3-317" fmla="*/ 4372 w 12203168"/>
              <a:gd name="connsiteY3-318" fmla="*/ 5273097 h 5273097"/>
              <a:gd name="connsiteX4-319" fmla="*/ 1344 w 12203168"/>
              <a:gd name="connsiteY4-320" fmla="*/ 40832 h 5273097"/>
              <a:gd name="connsiteX0-321" fmla="*/ 1344 w 12203168"/>
              <a:gd name="connsiteY0-322" fmla="*/ 3254 h 5273097"/>
              <a:gd name="connsiteX1-323" fmla="*/ 12197723 w 12203168"/>
              <a:gd name="connsiteY1-324" fmla="*/ 0 h 5273097"/>
              <a:gd name="connsiteX2-325" fmla="*/ 12201908 w 12203168"/>
              <a:gd name="connsiteY2-326" fmla="*/ 5270568 h 5273097"/>
              <a:gd name="connsiteX3-327" fmla="*/ 4372 w 12203168"/>
              <a:gd name="connsiteY3-328" fmla="*/ 5273097 h 5273097"/>
              <a:gd name="connsiteX4-329" fmla="*/ 1344 w 12203168"/>
              <a:gd name="connsiteY4-330" fmla="*/ 3254 h 52730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3168" h="5273097">
                <a:moveTo>
                  <a:pt x="1344" y="3254"/>
                </a:moveTo>
                <a:lnTo>
                  <a:pt x="12197723" y="0"/>
                </a:lnTo>
                <a:cubicBezTo>
                  <a:pt x="12192078" y="1646836"/>
                  <a:pt x="12207553" y="3623732"/>
                  <a:pt x="12201908" y="5270568"/>
                </a:cubicBezTo>
                <a:lnTo>
                  <a:pt x="4372" y="5273097"/>
                </a:lnTo>
                <a:cubicBezTo>
                  <a:pt x="10016" y="3631906"/>
                  <a:pt x="-4300" y="1644445"/>
                  <a:pt x="1344" y="3254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196" y="2276872"/>
            <a:ext cx="10265613" cy="4548114"/>
            <a:chOff x="2196" y="2276872"/>
            <a:chExt cx="10265613" cy="4548114"/>
          </a:xfrm>
        </p:grpSpPr>
        <p:pic>
          <p:nvPicPr>
            <p:cNvPr id="148" name="图片 1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6237312"/>
              <a:ext cx="139361" cy="209853"/>
            </a:xfrm>
            <a:prstGeom prst="rect">
              <a:avLst/>
            </a:prstGeom>
          </p:spPr>
        </p:pic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51" y="5684208"/>
              <a:ext cx="139361" cy="209853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51" y="5245432"/>
              <a:ext cx="139361" cy="209853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56" y="4941168"/>
              <a:ext cx="139361" cy="209853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" y="4121992"/>
              <a:ext cx="139361" cy="209853"/>
            </a:xfrm>
            <a:prstGeom prst="rect">
              <a:avLst/>
            </a:prstGeom>
          </p:spPr>
        </p:pic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3" y="3912139"/>
              <a:ext cx="139361" cy="209853"/>
            </a:xfrm>
            <a:prstGeom prst="rect">
              <a:avLst/>
            </a:prstGeom>
          </p:spPr>
        </p:pic>
        <p:pic>
          <p:nvPicPr>
            <p:cNvPr id="154" name="图片 1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45" y="3702286"/>
              <a:ext cx="139361" cy="209853"/>
            </a:xfrm>
            <a:prstGeom prst="rect">
              <a:avLst/>
            </a:prstGeom>
          </p:spPr>
        </p:pic>
        <p:pic>
          <p:nvPicPr>
            <p:cNvPr id="155" name="图片 1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525" y="3212976"/>
              <a:ext cx="139361" cy="209853"/>
            </a:xfrm>
            <a:prstGeom prst="rect">
              <a:avLst/>
            </a:prstGeom>
          </p:spPr>
        </p:pic>
        <p:pic>
          <p:nvPicPr>
            <p:cNvPr id="156" name="图片 1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470" y="4226918"/>
              <a:ext cx="139361" cy="209853"/>
            </a:xfrm>
            <a:prstGeom prst="rect">
              <a:avLst/>
            </a:prstGeom>
          </p:spPr>
        </p:pic>
        <p:pic>
          <p:nvPicPr>
            <p:cNvPr id="157" name="图片 1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698" y="3203440"/>
              <a:ext cx="139361" cy="209853"/>
            </a:xfrm>
            <a:prstGeom prst="rect">
              <a:avLst/>
            </a:prstGeom>
          </p:spPr>
        </p:pic>
        <p:pic>
          <p:nvPicPr>
            <p:cNvPr id="158" name="图片 1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391" y="5109412"/>
              <a:ext cx="139361" cy="209853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086" y="5245432"/>
              <a:ext cx="139361" cy="209853"/>
            </a:xfrm>
            <a:prstGeom prst="rect">
              <a:avLst/>
            </a:prstGeom>
          </p:spPr>
        </p:pic>
        <p:pic>
          <p:nvPicPr>
            <p:cNvPr id="160" name="图片 1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59" y="5766837"/>
              <a:ext cx="139361" cy="209853"/>
            </a:xfrm>
            <a:prstGeom prst="rect">
              <a:avLst/>
            </a:prstGeom>
          </p:spPr>
        </p:pic>
        <p:pic>
          <p:nvPicPr>
            <p:cNvPr id="161" name="图片 1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81" y="5474355"/>
              <a:ext cx="139361" cy="209853"/>
            </a:xfrm>
            <a:prstGeom prst="rect">
              <a:avLst/>
            </a:prstGeom>
          </p:spPr>
        </p:pic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453" y="5521317"/>
              <a:ext cx="139361" cy="209853"/>
            </a:xfrm>
            <a:prstGeom prst="rect">
              <a:avLst/>
            </a:prstGeom>
          </p:spPr>
        </p:pic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378" y="5753880"/>
              <a:ext cx="139361" cy="209853"/>
            </a:xfrm>
            <a:prstGeom prst="rect">
              <a:avLst/>
            </a:prstGeom>
          </p:spPr>
        </p:pic>
        <p:pic>
          <p:nvPicPr>
            <p:cNvPr id="164" name="图片 1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233" y="6099549"/>
              <a:ext cx="139361" cy="209853"/>
            </a:xfrm>
            <a:prstGeom prst="rect">
              <a:avLst/>
            </a:prstGeom>
          </p:spPr>
        </p:pic>
        <p:pic>
          <p:nvPicPr>
            <p:cNvPr id="165" name="图片 16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351" y="4830098"/>
              <a:ext cx="139361" cy="209853"/>
            </a:xfrm>
            <a:prstGeom prst="rect">
              <a:avLst/>
            </a:prstGeom>
          </p:spPr>
        </p:pic>
        <p:pic>
          <p:nvPicPr>
            <p:cNvPr id="166" name="图片 16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875" y="4725171"/>
              <a:ext cx="139361" cy="209853"/>
            </a:xfrm>
            <a:prstGeom prst="rect">
              <a:avLst/>
            </a:prstGeom>
          </p:spPr>
        </p:pic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514" y="4326831"/>
              <a:ext cx="139361" cy="209853"/>
            </a:xfrm>
            <a:prstGeom prst="rect">
              <a:avLst/>
            </a:prstGeom>
          </p:spPr>
        </p:pic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392" y="3721681"/>
              <a:ext cx="139361" cy="209853"/>
            </a:xfrm>
            <a:prstGeom prst="rect">
              <a:avLst/>
            </a:prstGeom>
          </p:spPr>
        </p:pic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833" y="3663717"/>
              <a:ext cx="139361" cy="209853"/>
            </a:xfrm>
            <a:prstGeom prst="rect">
              <a:avLst/>
            </a:prstGeom>
          </p:spPr>
        </p:pic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913" y="3597359"/>
              <a:ext cx="139361" cy="209853"/>
            </a:xfrm>
            <a:prstGeom prst="rect">
              <a:avLst/>
            </a:prstGeom>
          </p:spPr>
        </p:pic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476" y="3807212"/>
              <a:ext cx="139361" cy="209853"/>
            </a:xfrm>
            <a:prstGeom prst="rect">
              <a:avLst/>
            </a:prstGeom>
          </p:spPr>
        </p:pic>
        <p:pic>
          <p:nvPicPr>
            <p:cNvPr id="172" name="图片 1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753" y="3377920"/>
              <a:ext cx="139361" cy="209853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753" y="3530975"/>
              <a:ext cx="139361" cy="209853"/>
            </a:xfrm>
            <a:prstGeom prst="rect">
              <a:avLst/>
            </a:prstGeom>
          </p:spPr>
        </p:pic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768" y="2852936"/>
              <a:ext cx="139361" cy="209853"/>
            </a:xfrm>
            <a:prstGeom prst="rect">
              <a:avLst/>
            </a:prstGeom>
          </p:spPr>
        </p:pic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767" y="2404759"/>
              <a:ext cx="139361" cy="209853"/>
            </a:xfrm>
            <a:prstGeom prst="rect">
              <a:avLst/>
            </a:prstGeom>
          </p:spPr>
        </p:pic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630" y="2276872"/>
              <a:ext cx="139361" cy="209853"/>
            </a:xfrm>
            <a:prstGeom prst="rect">
              <a:avLst/>
            </a:prstGeom>
          </p:spPr>
        </p:pic>
        <p:pic>
          <p:nvPicPr>
            <p:cNvPr id="177" name="图片 1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466" y="2519276"/>
              <a:ext cx="139361" cy="209853"/>
            </a:xfrm>
            <a:prstGeom prst="rect">
              <a:avLst/>
            </a:prstGeom>
          </p:spPr>
        </p:pic>
        <p:pic>
          <p:nvPicPr>
            <p:cNvPr id="178" name="图片 17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827" y="2627816"/>
              <a:ext cx="139361" cy="209853"/>
            </a:xfrm>
            <a:prstGeom prst="rect">
              <a:avLst/>
            </a:prstGeom>
          </p:spPr>
        </p:pic>
        <p:pic>
          <p:nvPicPr>
            <p:cNvPr id="179" name="图片 17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105" y="2837669"/>
              <a:ext cx="139361" cy="209853"/>
            </a:xfrm>
            <a:prstGeom prst="rect">
              <a:avLst/>
            </a:prstGeom>
          </p:spPr>
        </p:pic>
        <p:pic>
          <p:nvPicPr>
            <p:cNvPr id="180" name="图片 17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40" y="3359074"/>
              <a:ext cx="139361" cy="209853"/>
            </a:xfrm>
            <a:prstGeom prst="rect">
              <a:avLst/>
            </a:prstGeom>
          </p:spPr>
        </p:pic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574" y="3568927"/>
              <a:ext cx="139361" cy="209853"/>
            </a:xfrm>
            <a:prstGeom prst="rect">
              <a:avLst/>
            </a:prstGeom>
          </p:spPr>
        </p:pic>
        <p:pic>
          <p:nvPicPr>
            <p:cNvPr id="182" name="图片 18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649" y="3721681"/>
              <a:ext cx="139361" cy="209853"/>
            </a:xfrm>
            <a:prstGeom prst="rect">
              <a:avLst/>
            </a:prstGeom>
          </p:spPr>
        </p:pic>
        <p:pic>
          <p:nvPicPr>
            <p:cNvPr id="183" name="图片 18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893" y="3873570"/>
              <a:ext cx="139361" cy="209853"/>
            </a:xfrm>
            <a:prstGeom prst="rect">
              <a:avLst/>
            </a:prstGeom>
          </p:spPr>
        </p:pic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508" y="4017065"/>
              <a:ext cx="139361" cy="209853"/>
            </a:xfrm>
            <a:prstGeom prst="rect">
              <a:avLst/>
            </a:prstGeom>
          </p:spPr>
        </p:pic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864" y="4064027"/>
              <a:ext cx="139361" cy="209853"/>
            </a:xfrm>
            <a:prstGeom prst="rect">
              <a:avLst/>
            </a:prstGeom>
          </p:spPr>
        </p:pic>
        <p:pic>
          <p:nvPicPr>
            <p:cNvPr id="186" name="图片 18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47" y="4902690"/>
              <a:ext cx="139361" cy="209853"/>
            </a:xfrm>
            <a:prstGeom prst="rect">
              <a:avLst/>
            </a:prstGeom>
          </p:spPr>
        </p:pic>
        <p:pic>
          <p:nvPicPr>
            <p:cNvPr id="187" name="图片 18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70" y="4985242"/>
              <a:ext cx="139361" cy="209853"/>
            </a:xfrm>
            <a:prstGeom prst="rect">
              <a:avLst/>
            </a:prstGeom>
          </p:spPr>
        </p:pic>
        <p:pic>
          <p:nvPicPr>
            <p:cNvPr id="188" name="图片 18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544" y="5151021"/>
              <a:ext cx="139361" cy="209853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888" y="5080052"/>
              <a:ext cx="139361" cy="209853"/>
            </a:xfrm>
            <a:prstGeom prst="rect">
              <a:avLst/>
            </a:prstGeom>
          </p:spPr>
        </p:pic>
        <p:pic>
          <p:nvPicPr>
            <p:cNvPr id="190" name="图片 18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207" y="5544027"/>
              <a:ext cx="139361" cy="209853"/>
            </a:xfrm>
            <a:prstGeom prst="rect">
              <a:avLst/>
            </a:prstGeom>
          </p:spPr>
        </p:pic>
        <p:pic>
          <p:nvPicPr>
            <p:cNvPr id="191" name="图片 19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335" y="5497013"/>
              <a:ext cx="139361" cy="209853"/>
            </a:xfrm>
            <a:prstGeom prst="rect">
              <a:avLst/>
            </a:prstGeom>
          </p:spPr>
        </p:pic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463" y="5528958"/>
              <a:ext cx="139361" cy="209853"/>
            </a:xfrm>
            <a:prstGeom prst="rect">
              <a:avLst/>
            </a:prstGeom>
          </p:spPr>
        </p:pic>
        <p:pic>
          <p:nvPicPr>
            <p:cNvPr id="193" name="图片 19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279" y="5518617"/>
              <a:ext cx="139361" cy="209853"/>
            </a:xfrm>
            <a:prstGeom prst="rect">
              <a:avLst/>
            </a:prstGeom>
          </p:spPr>
        </p:pic>
        <p:pic>
          <p:nvPicPr>
            <p:cNvPr id="194" name="图片 19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869" y="5362676"/>
              <a:ext cx="139361" cy="209853"/>
            </a:xfrm>
            <a:prstGeom prst="rect">
              <a:avLst/>
            </a:prstGeom>
          </p:spPr>
        </p:pic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869" y="4890139"/>
              <a:ext cx="139361" cy="209853"/>
            </a:xfrm>
            <a:prstGeom prst="rect">
              <a:avLst/>
            </a:prstGeom>
          </p:spPr>
        </p:pic>
        <p:pic>
          <p:nvPicPr>
            <p:cNvPr id="196" name="图片 19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152" y="4808540"/>
              <a:ext cx="139361" cy="209853"/>
            </a:xfrm>
            <a:prstGeom prst="rect">
              <a:avLst/>
            </a:prstGeom>
          </p:spPr>
        </p:pic>
        <p:pic>
          <p:nvPicPr>
            <p:cNvPr id="197" name="图片 19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892" y="4431757"/>
              <a:ext cx="139361" cy="209853"/>
            </a:xfrm>
            <a:prstGeom prst="rect">
              <a:avLst/>
            </a:prstGeom>
          </p:spPr>
        </p:pic>
        <p:pic>
          <p:nvPicPr>
            <p:cNvPr id="198" name="图片 19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177" y="4082842"/>
              <a:ext cx="139361" cy="209853"/>
            </a:xfrm>
            <a:prstGeom prst="rect">
              <a:avLst/>
            </a:prstGeom>
          </p:spPr>
        </p:pic>
        <p:pic>
          <p:nvPicPr>
            <p:cNvPr id="199" name="图片 19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01" y="3606248"/>
              <a:ext cx="139361" cy="209853"/>
            </a:xfrm>
            <a:prstGeom prst="rect">
              <a:avLst/>
            </a:prstGeom>
          </p:spPr>
        </p:pic>
        <p:pic>
          <p:nvPicPr>
            <p:cNvPr id="200" name="图片 19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716" y="3353933"/>
              <a:ext cx="139361" cy="209853"/>
            </a:xfrm>
            <a:prstGeom prst="rect">
              <a:avLst/>
            </a:prstGeom>
          </p:spPr>
        </p:pic>
        <p:pic>
          <p:nvPicPr>
            <p:cNvPr id="201" name="图片 20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745" y="2924891"/>
              <a:ext cx="139361" cy="209853"/>
            </a:xfrm>
            <a:prstGeom prst="rect">
              <a:avLst/>
            </a:prstGeom>
          </p:spPr>
        </p:pic>
        <p:pic>
          <p:nvPicPr>
            <p:cNvPr id="202" name="图片 20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416" y="2643083"/>
              <a:ext cx="139361" cy="209853"/>
            </a:xfrm>
            <a:prstGeom prst="rect">
              <a:avLst/>
            </a:prstGeom>
          </p:spPr>
        </p:pic>
        <p:pic>
          <p:nvPicPr>
            <p:cNvPr id="203" name="图片 20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965" y="2549014"/>
              <a:ext cx="139361" cy="209853"/>
            </a:xfrm>
            <a:prstGeom prst="rect">
              <a:avLst/>
            </a:prstGeom>
          </p:spPr>
        </p:pic>
        <p:pic>
          <p:nvPicPr>
            <p:cNvPr id="204" name="图片 20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53" y="3539081"/>
              <a:ext cx="139361" cy="209853"/>
            </a:xfrm>
            <a:prstGeom prst="rect">
              <a:avLst/>
            </a:prstGeom>
          </p:spPr>
        </p:pic>
        <p:pic>
          <p:nvPicPr>
            <p:cNvPr id="205" name="图片 20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930" y="3266126"/>
              <a:ext cx="139361" cy="209853"/>
            </a:xfrm>
            <a:prstGeom prst="rect">
              <a:avLst/>
            </a:prstGeom>
          </p:spPr>
        </p:pic>
        <p:pic>
          <p:nvPicPr>
            <p:cNvPr id="206" name="图片 20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353" y="3740828"/>
              <a:ext cx="139361" cy="209853"/>
            </a:xfrm>
            <a:prstGeom prst="rect">
              <a:avLst/>
            </a:prstGeom>
          </p:spPr>
        </p:pic>
        <p:pic>
          <p:nvPicPr>
            <p:cNvPr id="207" name="图片 20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033" y="3882308"/>
              <a:ext cx="139361" cy="209853"/>
            </a:xfrm>
            <a:prstGeom prst="rect">
              <a:avLst/>
            </a:prstGeom>
          </p:spPr>
        </p:pic>
        <p:pic>
          <p:nvPicPr>
            <p:cNvPr id="208" name="图片 20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499" y="3990063"/>
              <a:ext cx="139361" cy="209853"/>
            </a:xfrm>
            <a:prstGeom prst="rect">
              <a:avLst/>
            </a:prstGeom>
          </p:spPr>
        </p:pic>
        <p:pic>
          <p:nvPicPr>
            <p:cNvPr id="209" name="图片 20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44" y="4121991"/>
              <a:ext cx="139361" cy="209853"/>
            </a:xfrm>
            <a:prstGeom prst="rect">
              <a:avLst/>
            </a:prstGeom>
          </p:spPr>
        </p:pic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035" y="4486211"/>
              <a:ext cx="139361" cy="209853"/>
            </a:xfrm>
            <a:prstGeom prst="rect">
              <a:avLst/>
            </a:prstGeom>
          </p:spPr>
        </p:pic>
        <p:pic>
          <p:nvPicPr>
            <p:cNvPr id="211" name="图片 2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466" y="4441276"/>
              <a:ext cx="139361" cy="209853"/>
            </a:xfrm>
            <a:prstGeom prst="rect">
              <a:avLst/>
            </a:prstGeom>
          </p:spPr>
        </p:pic>
        <p:pic>
          <p:nvPicPr>
            <p:cNvPr id="212" name="图片 2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284" y="4769343"/>
              <a:ext cx="139361" cy="209853"/>
            </a:xfrm>
            <a:prstGeom prst="rect">
              <a:avLst/>
            </a:prstGeom>
          </p:spPr>
        </p:pic>
        <p:pic>
          <p:nvPicPr>
            <p:cNvPr id="213" name="图片 2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359" y="5034229"/>
              <a:ext cx="139361" cy="209853"/>
            </a:xfrm>
            <a:prstGeom prst="rect">
              <a:avLst/>
            </a:prstGeom>
          </p:spPr>
        </p:pic>
        <p:pic>
          <p:nvPicPr>
            <p:cNvPr id="214" name="图片 2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669" y="4758642"/>
              <a:ext cx="139361" cy="209853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307" y="3526131"/>
              <a:ext cx="139361" cy="209853"/>
            </a:xfrm>
            <a:prstGeom prst="rect">
              <a:avLst/>
            </a:prstGeom>
          </p:spPr>
        </p:pic>
        <p:pic>
          <p:nvPicPr>
            <p:cNvPr id="216" name="图片 2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735" y="4938592"/>
              <a:ext cx="139361" cy="209853"/>
            </a:xfrm>
            <a:prstGeom prst="rect">
              <a:avLst/>
            </a:prstGeom>
          </p:spPr>
        </p:pic>
        <p:pic>
          <p:nvPicPr>
            <p:cNvPr id="217" name="图片 2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95" y="5413541"/>
              <a:ext cx="139361" cy="209853"/>
            </a:xfrm>
            <a:prstGeom prst="rect">
              <a:avLst/>
            </a:prstGeom>
          </p:spPr>
        </p:pic>
        <p:pic>
          <p:nvPicPr>
            <p:cNvPr id="218" name="图片 2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256" y="6201229"/>
              <a:ext cx="139361" cy="209853"/>
            </a:xfrm>
            <a:prstGeom prst="rect">
              <a:avLst/>
            </a:prstGeom>
          </p:spPr>
        </p:pic>
        <p:pic>
          <p:nvPicPr>
            <p:cNvPr id="219" name="图片 2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44" y="6201229"/>
              <a:ext cx="139361" cy="209853"/>
            </a:xfrm>
            <a:prstGeom prst="rect">
              <a:avLst/>
            </a:prstGeom>
          </p:spPr>
        </p:pic>
        <p:pic>
          <p:nvPicPr>
            <p:cNvPr id="220" name="图片 2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572" y="6429638"/>
              <a:ext cx="139361" cy="209853"/>
            </a:xfrm>
            <a:prstGeom prst="rect">
              <a:avLst/>
            </a:prstGeom>
          </p:spPr>
        </p:pic>
        <p:pic>
          <p:nvPicPr>
            <p:cNvPr id="221" name="图片 2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471" y="6514092"/>
              <a:ext cx="139361" cy="209853"/>
            </a:xfrm>
            <a:prstGeom prst="rect">
              <a:avLst/>
            </a:prstGeom>
          </p:spPr>
        </p:pic>
        <p:pic>
          <p:nvPicPr>
            <p:cNvPr id="222" name="图片 2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57" y="6615133"/>
              <a:ext cx="139361" cy="209853"/>
            </a:xfrm>
            <a:prstGeom prst="rect">
              <a:avLst/>
            </a:prstGeom>
          </p:spPr>
        </p:pic>
        <p:pic>
          <p:nvPicPr>
            <p:cNvPr id="223" name="图片 2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858" y="6529204"/>
              <a:ext cx="139361" cy="209853"/>
            </a:xfrm>
            <a:prstGeom prst="rect">
              <a:avLst/>
            </a:prstGeom>
          </p:spPr>
        </p:pic>
        <p:pic>
          <p:nvPicPr>
            <p:cNvPr id="224" name="图片 2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368" y="6295198"/>
              <a:ext cx="139361" cy="209853"/>
            </a:xfrm>
            <a:prstGeom prst="rect">
              <a:avLst/>
            </a:prstGeom>
          </p:spPr>
        </p:pic>
        <p:pic>
          <p:nvPicPr>
            <p:cNvPr id="225" name="图片 2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490" y="5438424"/>
              <a:ext cx="139361" cy="209853"/>
            </a:xfrm>
            <a:prstGeom prst="rect">
              <a:avLst/>
            </a:prstGeom>
          </p:spPr>
        </p:pic>
        <p:pic>
          <p:nvPicPr>
            <p:cNvPr id="226" name="图片 2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301" y="4600553"/>
              <a:ext cx="139361" cy="209853"/>
            </a:xfrm>
            <a:prstGeom prst="rect">
              <a:avLst/>
            </a:prstGeom>
          </p:spPr>
        </p:pic>
        <p:pic>
          <p:nvPicPr>
            <p:cNvPr id="227" name="图片 2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350" y="4292695"/>
              <a:ext cx="139361" cy="209853"/>
            </a:xfrm>
            <a:prstGeom prst="rect">
              <a:avLst/>
            </a:prstGeom>
          </p:spPr>
        </p:pic>
        <p:pic>
          <p:nvPicPr>
            <p:cNvPr id="228" name="图片 2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071" y="4094212"/>
              <a:ext cx="139361" cy="209853"/>
            </a:xfrm>
            <a:prstGeom prst="rect">
              <a:avLst/>
            </a:prstGeom>
          </p:spPr>
        </p:pic>
        <p:pic>
          <p:nvPicPr>
            <p:cNvPr id="229" name="图片 2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322" y="3807212"/>
              <a:ext cx="139361" cy="209853"/>
            </a:xfrm>
            <a:prstGeom prst="rect">
              <a:avLst/>
            </a:prstGeom>
          </p:spPr>
        </p:pic>
        <p:pic>
          <p:nvPicPr>
            <p:cNvPr id="230" name="图片 22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805" y="4018215"/>
              <a:ext cx="139361" cy="209853"/>
            </a:xfrm>
            <a:prstGeom prst="rect">
              <a:avLst/>
            </a:prstGeom>
          </p:spPr>
        </p:pic>
        <p:pic>
          <p:nvPicPr>
            <p:cNvPr id="231" name="图片 23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7293" y="3777381"/>
              <a:ext cx="139361" cy="209853"/>
            </a:xfrm>
            <a:prstGeom prst="rect">
              <a:avLst/>
            </a:prstGeom>
          </p:spPr>
        </p:pic>
        <p:pic>
          <p:nvPicPr>
            <p:cNvPr id="232" name="图片 2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729" y="3349566"/>
              <a:ext cx="139361" cy="209853"/>
            </a:xfrm>
            <a:prstGeom prst="rect">
              <a:avLst/>
            </a:prstGeom>
          </p:spPr>
        </p:pic>
        <p:pic>
          <p:nvPicPr>
            <p:cNvPr id="233" name="图片 23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604" y="2843881"/>
              <a:ext cx="139361" cy="209853"/>
            </a:xfrm>
            <a:prstGeom prst="rect">
              <a:avLst/>
            </a:prstGeom>
          </p:spPr>
        </p:pic>
        <p:pic>
          <p:nvPicPr>
            <p:cNvPr id="234" name="图片 23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401" y="2924890"/>
              <a:ext cx="139361" cy="209853"/>
            </a:xfrm>
            <a:prstGeom prst="rect">
              <a:avLst/>
            </a:prstGeom>
          </p:spPr>
        </p:pic>
        <p:pic>
          <p:nvPicPr>
            <p:cNvPr id="235" name="图片 2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005" y="2538156"/>
              <a:ext cx="139361" cy="209853"/>
            </a:xfrm>
            <a:prstGeom prst="rect">
              <a:avLst/>
            </a:prstGeom>
          </p:spPr>
        </p:pic>
        <p:pic>
          <p:nvPicPr>
            <p:cNvPr id="236" name="图片 23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049" y="2551202"/>
              <a:ext cx="139361" cy="209853"/>
            </a:xfrm>
            <a:prstGeom prst="rect">
              <a:avLst/>
            </a:prstGeom>
          </p:spPr>
        </p:pic>
        <p:pic>
          <p:nvPicPr>
            <p:cNvPr id="237" name="图片 23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360" y="2957862"/>
              <a:ext cx="139361" cy="209853"/>
            </a:xfrm>
            <a:prstGeom prst="rect">
              <a:avLst/>
            </a:prstGeom>
          </p:spPr>
        </p:pic>
        <p:pic>
          <p:nvPicPr>
            <p:cNvPr id="238" name="图片 23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712" y="2809045"/>
              <a:ext cx="139361" cy="209853"/>
            </a:xfrm>
            <a:prstGeom prst="rect">
              <a:avLst/>
            </a:prstGeom>
          </p:spPr>
        </p:pic>
        <p:pic>
          <p:nvPicPr>
            <p:cNvPr id="239" name="图片 23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037" y="2732742"/>
              <a:ext cx="139361" cy="209853"/>
            </a:xfrm>
            <a:prstGeom prst="rect">
              <a:avLst/>
            </a:prstGeom>
          </p:spPr>
        </p:pic>
        <p:pic>
          <p:nvPicPr>
            <p:cNvPr id="240" name="图片 23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864" y="2699434"/>
              <a:ext cx="139361" cy="209853"/>
            </a:xfrm>
            <a:prstGeom prst="rect">
              <a:avLst/>
            </a:prstGeom>
          </p:spPr>
        </p:pic>
        <p:pic>
          <p:nvPicPr>
            <p:cNvPr id="241" name="图片 2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563" y="2919949"/>
              <a:ext cx="139361" cy="209853"/>
            </a:xfrm>
            <a:prstGeom prst="rect">
              <a:avLst/>
            </a:prstGeom>
          </p:spPr>
        </p:pic>
        <p:pic>
          <p:nvPicPr>
            <p:cNvPr id="242" name="图片 24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83" y="3062788"/>
              <a:ext cx="139361" cy="209853"/>
            </a:xfrm>
            <a:prstGeom prst="rect">
              <a:avLst/>
            </a:prstGeom>
          </p:spPr>
        </p:pic>
        <p:pic>
          <p:nvPicPr>
            <p:cNvPr id="243" name="图片 24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823" y="3337772"/>
              <a:ext cx="139361" cy="209853"/>
            </a:xfrm>
            <a:prstGeom prst="rect">
              <a:avLst/>
            </a:prstGeom>
          </p:spPr>
        </p:pic>
        <p:pic>
          <p:nvPicPr>
            <p:cNvPr id="244" name="图片 24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2882" y="3635761"/>
              <a:ext cx="139361" cy="209853"/>
            </a:xfrm>
            <a:prstGeom prst="rect">
              <a:avLst/>
            </a:prstGeom>
          </p:spPr>
        </p:pic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821" y="3629038"/>
              <a:ext cx="139361" cy="209853"/>
            </a:xfrm>
            <a:prstGeom prst="rect">
              <a:avLst/>
            </a:prstGeom>
          </p:spPr>
        </p:pic>
        <p:pic>
          <p:nvPicPr>
            <p:cNvPr id="246" name="图片 2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695" y="3777381"/>
              <a:ext cx="139361" cy="209853"/>
            </a:xfrm>
            <a:prstGeom prst="rect">
              <a:avLst/>
            </a:prstGeom>
          </p:spPr>
        </p:pic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049" y="3919001"/>
              <a:ext cx="139361" cy="209853"/>
            </a:xfrm>
            <a:prstGeom prst="rect">
              <a:avLst/>
            </a:prstGeom>
          </p:spPr>
        </p:pic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554" y="4017065"/>
              <a:ext cx="139361" cy="209853"/>
            </a:xfrm>
            <a:prstGeom prst="rect">
              <a:avLst/>
            </a:prstGeom>
          </p:spPr>
        </p:pic>
        <p:pic>
          <p:nvPicPr>
            <p:cNvPr id="249" name="图片 2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12" y="4931827"/>
              <a:ext cx="139361" cy="209853"/>
            </a:xfrm>
            <a:prstGeom prst="rect">
              <a:avLst/>
            </a:prstGeom>
          </p:spPr>
        </p:pic>
        <p:pic>
          <p:nvPicPr>
            <p:cNvPr id="250" name="图片 2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749" y="5264502"/>
              <a:ext cx="139361" cy="209853"/>
            </a:xfrm>
            <a:prstGeom prst="rect">
              <a:avLst/>
            </a:prstGeom>
          </p:spPr>
        </p:pic>
        <p:pic>
          <p:nvPicPr>
            <p:cNvPr id="251" name="图片 2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230" y="5438424"/>
              <a:ext cx="139361" cy="209853"/>
            </a:xfrm>
            <a:prstGeom prst="rect">
              <a:avLst/>
            </a:prstGeom>
          </p:spPr>
        </p:pic>
        <p:pic>
          <p:nvPicPr>
            <p:cNvPr id="252" name="图片 2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812" y="4137865"/>
              <a:ext cx="139361" cy="209853"/>
            </a:xfrm>
            <a:prstGeom prst="rect">
              <a:avLst/>
            </a:prstGeom>
          </p:spPr>
        </p:pic>
        <p:pic>
          <p:nvPicPr>
            <p:cNvPr id="253" name="图片 2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779" y="3587108"/>
              <a:ext cx="139361" cy="209853"/>
            </a:xfrm>
            <a:prstGeom prst="rect">
              <a:avLst/>
            </a:prstGeom>
          </p:spPr>
        </p:pic>
        <p:pic>
          <p:nvPicPr>
            <p:cNvPr id="254" name="图片 2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762" y="3556770"/>
              <a:ext cx="139361" cy="209853"/>
            </a:xfrm>
            <a:prstGeom prst="rect">
              <a:avLst/>
            </a:prstGeom>
          </p:spPr>
        </p:pic>
        <p:pic>
          <p:nvPicPr>
            <p:cNvPr id="255" name="图片 2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799" y="3062787"/>
              <a:ext cx="139361" cy="209853"/>
            </a:xfrm>
            <a:prstGeom prst="rect">
              <a:avLst/>
            </a:prstGeom>
          </p:spPr>
        </p:pic>
        <p:pic>
          <p:nvPicPr>
            <p:cNvPr id="256" name="图片 2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689" y="2919949"/>
              <a:ext cx="139361" cy="209853"/>
            </a:xfrm>
            <a:prstGeom prst="rect">
              <a:avLst/>
            </a:prstGeom>
          </p:spPr>
        </p:pic>
        <p:pic>
          <p:nvPicPr>
            <p:cNvPr id="257" name="图片 2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658" y="2653940"/>
              <a:ext cx="139361" cy="209853"/>
            </a:xfrm>
            <a:prstGeom prst="rect">
              <a:avLst/>
            </a:prstGeom>
          </p:spPr>
        </p:pic>
        <p:pic>
          <p:nvPicPr>
            <p:cNvPr id="258" name="图片 2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448" y="3316278"/>
              <a:ext cx="139361" cy="209853"/>
            </a:xfrm>
            <a:prstGeom prst="rect">
              <a:avLst/>
            </a:prstGeom>
          </p:spPr>
        </p:pic>
        <p:pic>
          <p:nvPicPr>
            <p:cNvPr id="259" name="图片 2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354" y="3018898"/>
              <a:ext cx="139361" cy="209853"/>
            </a:xfrm>
            <a:prstGeom prst="rect">
              <a:avLst/>
            </a:prstGeom>
          </p:spPr>
        </p:pic>
        <p:pic>
          <p:nvPicPr>
            <p:cNvPr id="260" name="图片 2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737" y="3603231"/>
              <a:ext cx="139361" cy="209853"/>
            </a:xfrm>
            <a:prstGeom prst="rect">
              <a:avLst/>
            </a:prstGeom>
          </p:spPr>
        </p:pic>
        <p:pic>
          <p:nvPicPr>
            <p:cNvPr id="261" name="图片 2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907" y="3922200"/>
              <a:ext cx="139361" cy="209853"/>
            </a:xfrm>
            <a:prstGeom prst="rect">
              <a:avLst/>
            </a:prstGeom>
          </p:spPr>
        </p:pic>
        <p:pic>
          <p:nvPicPr>
            <p:cNvPr id="262" name="图片 2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586" y="4048919"/>
              <a:ext cx="139361" cy="209853"/>
            </a:xfrm>
            <a:prstGeom prst="rect">
              <a:avLst/>
            </a:prstGeom>
          </p:spPr>
        </p:pic>
        <p:pic>
          <p:nvPicPr>
            <p:cNvPr id="263" name="图片 2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225" y="5287160"/>
              <a:ext cx="139361" cy="209853"/>
            </a:xfrm>
            <a:prstGeom prst="rect">
              <a:avLst/>
            </a:prstGeom>
          </p:spPr>
        </p:pic>
        <p:pic>
          <p:nvPicPr>
            <p:cNvPr id="264" name="图片 2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397" y="6564179"/>
              <a:ext cx="139361" cy="209853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22194" y="1838937"/>
            <a:ext cx="10982476" cy="4920168"/>
            <a:chOff x="122194" y="1838937"/>
            <a:chExt cx="10982476" cy="4920168"/>
          </a:xfrm>
        </p:grpSpPr>
        <p:pic>
          <p:nvPicPr>
            <p:cNvPr id="266" name="图片 2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761" y="6201229"/>
              <a:ext cx="139361" cy="209853"/>
            </a:xfrm>
            <a:prstGeom prst="rect">
              <a:avLst/>
            </a:prstGeom>
          </p:spPr>
        </p:pic>
        <p:pic>
          <p:nvPicPr>
            <p:cNvPr id="267" name="图片 2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632" y="5579281"/>
              <a:ext cx="139361" cy="209853"/>
            </a:xfrm>
            <a:prstGeom prst="rect">
              <a:avLst/>
            </a:prstGeom>
          </p:spPr>
        </p:pic>
        <p:pic>
          <p:nvPicPr>
            <p:cNvPr id="268" name="图片 2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632" y="5195095"/>
              <a:ext cx="139361" cy="209853"/>
            </a:xfrm>
            <a:prstGeom prst="rect">
              <a:avLst/>
            </a:prstGeom>
          </p:spPr>
        </p:pic>
        <p:pic>
          <p:nvPicPr>
            <p:cNvPr id="269" name="图片 2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32" y="4808540"/>
              <a:ext cx="139361" cy="209853"/>
            </a:xfrm>
            <a:prstGeom prst="rect">
              <a:avLst/>
            </a:prstGeom>
          </p:spPr>
        </p:pic>
        <p:pic>
          <p:nvPicPr>
            <p:cNvPr id="270" name="图片 2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64" y="3568926"/>
              <a:ext cx="139361" cy="209853"/>
            </a:xfrm>
            <a:prstGeom prst="rect">
              <a:avLst/>
            </a:prstGeom>
          </p:spPr>
        </p:pic>
        <p:pic>
          <p:nvPicPr>
            <p:cNvPr id="271" name="图片 2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94" y="3777381"/>
              <a:ext cx="139361" cy="209853"/>
            </a:xfrm>
            <a:prstGeom prst="rect">
              <a:avLst/>
            </a:prstGeom>
          </p:spPr>
        </p:pic>
        <p:pic>
          <p:nvPicPr>
            <p:cNvPr id="272" name="图片 2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848" y="3108049"/>
              <a:ext cx="139361" cy="209853"/>
            </a:xfrm>
            <a:prstGeom prst="rect">
              <a:avLst/>
            </a:prstGeom>
          </p:spPr>
        </p:pic>
        <p:pic>
          <p:nvPicPr>
            <p:cNvPr id="273" name="图片 2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999" y="4132491"/>
              <a:ext cx="139361" cy="209853"/>
            </a:xfrm>
            <a:prstGeom prst="rect">
              <a:avLst/>
            </a:prstGeom>
          </p:spPr>
        </p:pic>
        <p:pic>
          <p:nvPicPr>
            <p:cNvPr id="274" name="图片 2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937" y="5098216"/>
              <a:ext cx="139361" cy="209853"/>
            </a:xfrm>
            <a:prstGeom prst="rect">
              <a:avLst/>
            </a:prstGeom>
          </p:spPr>
        </p:pic>
        <p:pic>
          <p:nvPicPr>
            <p:cNvPr id="275" name="图片 2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945" y="5184978"/>
              <a:ext cx="139361" cy="209853"/>
            </a:xfrm>
            <a:prstGeom prst="rect">
              <a:avLst/>
            </a:prstGeom>
          </p:spPr>
        </p:pic>
        <p:pic>
          <p:nvPicPr>
            <p:cNvPr id="276" name="图片 2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566" y="5753880"/>
              <a:ext cx="139361" cy="209853"/>
            </a:xfrm>
            <a:prstGeom prst="rect">
              <a:avLst/>
            </a:prstGeom>
          </p:spPr>
        </p:pic>
        <p:pic>
          <p:nvPicPr>
            <p:cNvPr id="277" name="图片 2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387" y="3047522"/>
              <a:ext cx="139361" cy="209853"/>
            </a:xfrm>
            <a:prstGeom prst="rect">
              <a:avLst/>
            </a:prstGeom>
          </p:spPr>
        </p:pic>
        <p:pic>
          <p:nvPicPr>
            <p:cNvPr id="278" name="图片 2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537" y="3515025"/>
              <a:ext cx="139361" cy="209853"/>
            </a:xfrm>
            <a:prstGeom prst="rect">
              <a:avLst/>
            </a:prstGeom>
          </p:spPr>
        </p:pic>
        <p:pic>
          <p:nvPicPr>
            <p:cNvPr id="279" name="图片 2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256" y="3715761"/>
              <a:ext cx="139361" cy="209853"/>
            </a:xfrm>
            <a:prstGeom prst="rect">
              <a:avLst/>
            </a:prstGeom>
          </p:spPr>
        </p:pic>
        <p:pic>
          <p:nvPicPr>
            <p:cNvPr id="280" name="图片 2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33" y="3616754"/>
              <a:ext cx="139361" cy="209853"/>
            </a:xfrm>
            <a:prstGeom prst="rect">
              <a:avLst/>
            </a:prstGeom>
          </p:spPr>
        </p:pic>
        <p:pic>
          <p:nvPicPr>
            <p:cNvPr id="281" name="图片 2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3" y="3505468"/>
              <a:ext cx="139361" cy="209853"/>
            </a:xfrm>
            <a:prstGeom prst="rect">
              <a:avLst/>
            </a:prstGeom>
          </p:spPr>
        </p:pic>
        <p:pic>
          <p:nvPicPr>
            <p:cNvPr id="282" name="图片 2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526" y="3281020"/>
              <a:ext cx="139361" cy="209853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669" y="3452901"/>
              <a:ext cx="139361" cy="209853"/>
            </a:xfrm>
            <a:prstGeom prst="rect">
              <a:avLst/>
            </a:prstGeom>
          </p:spPr>
        </p:pic>
        <p:pic>
          <p:nvPicPr>
            <p:cNvPr id="284" name="图片 2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737" y="4181269"/>
              <a:ext cx="139361" cy="209853"/>
            </a:xfrm>
            <a:prstGeom prst="rect">
              <a:avLst/>
            </a:prstGeom>
          </p:spPr>
        </p:pic>
        <p:pic>
          <p:nvPicPr>
            <p:cNvPr id="285" name="图片 2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525" y="4616292"/>
              <a:ext cx="139361" cy="209853"/>
            </a:xfrm>
            <a:prstGeom prst="rect">
              <a:avLst/>
            </a:prstGeom>
          </p:spPr>
        </p:pic>
        <p:pic>
          <p:nvPicPr>
            <p:cNvPr id="286" name="图片 2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903" y="4702733"/>
              <a:ext cx="139361" cy="209853"/>
            </a:xfrm>
            <a:prstGeom prst="rect">
              <a:avLst/>
            </a:prstGeom>
          </p:spPr>
        </p:pic>
        <p:pic>
          <p:nvPicPr>
            <p:cNvPr id="287" name="图片 2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948" y="4766325"/>
              <a:ext cx="139361" cy="209853"/>
            </a:xfrm>
            <a:prstGeom prst="rect">
              <a:avLst/>
            </a:prstGeom>
          </p:spPr>
        </p:pic>
        <p:pic>
          <p:nvPicPr>
            <p:cNvPr id="288" name="图片 2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558" y="5494953"/>
              <a:ext cx="139361" cy="209853"/>
            </a:xfrm>
            <a:prstGeom prst="rect">
              <a:avLst/>
            </a:prstGeom>
          </p:spPr>
        </p:pic>
        <p:pic>
          <p:nvPicPr>
            <p:cNvPr id="289" name="图片 2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479" y="5407720"/>
              <a:ext cx="139361" cy="209853"/>
            </a:xfrm>
            <a:prstGeom prst="rect">
              <a:avLst/>
            </a:prstGeom>
          </p:spPr>
        </p:pic>
        <p:pic>
          <p:nvPicPr>
            <p:cNvPr id="290" name="图片 2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333" y="5741423"/>
              <a:ext cx="139361" cy="209853"/>
            </a:xfrm>
            <a:prstGeom prst="rect">
              <a:avLst/>
            </a:prstGeom>
          </p:spPr>
        </p:pic>
        <p:pic>
          <p:nvPicPr>
            <p:cNvPr id="291" name="图片 2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910" y="6099549"/>
              <a:ext cx="139361" cy="209853"/>
            </a:xfrm>
            <a:prstGeom prst="rect">
              <a:avLst/>
            </a:prstGeom>
          </p:spPr>
        </p:pic>
        <p:pic>
          <p:nvPicPr>
            <p:cNvPr id="292" name="图片 2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097" y="5467645"/>
              <a:ext cx="139361" cy="209853"/>
            </a:xfrm>
            <a:prstGeom prst="rect">
              <a:avLst/>
            </a:prstGeom>
          </p:spPr>
        </p:pic>
        <p:pic>
          <p:nvPicPr>
            <p:cNvPr id="293" name="图片 2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333" y="5455285"/>
              <a:ext cx="139361" cy="209853"/>
            </a:xfrm>
            <a:prstGeom prst="rect">
              <a:avLst/>
            </a:prstGeom>
          </p:spPr>
        </p:pic>
        <p:pic>
          <p:nvPicPr>
            <p:cNvPr id="294" name="图片 2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009" y="5528958"/>
              <a:ext cx="139361" cy="209853"/>
            </a:xfrm>
            <a:prstGeom prst="rect">
              <a:avLst/>
            </a:prstGeom>
          </p:spPr>
        </p:pic>
        <p:pic>
          <p:nvPicPr>
            <p:cNvPr id="295" name="图片 2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723" y="5057713"/>
              <a:ext cx="139361" cy="209853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29" y="5119870"/>
              <a:ext cx="139361" cy="209853"/>
            </a:xfrm>
            <a:prstGeom prst="rect">
              <a:avLst/>
            </a:prstGeom>
          </p:spPr>
        </p:pic>
        <p:pic>
          <p:nvPicPr>
            <p:cNvPr id="297" name="图片 2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607" y="4871251"/>
              <a:ext cx="139361" cy="209853"/>
            </a:xfrm>
            <a:prstGeom prst="rect">
              <a:avLst/>
            </a:prstGeom>
          </p:spPr>
        </p:pic>
        <p:pic>
          <p:nvPicPr>
            <p:cNvPr id="298" name="图片 2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958" y="4871251"/>
              <a:ext cx="139361" cy="209853"/>
            </a:xfrm>
            <a:prstGeom prst="rect">
              <a:avLst/>
            </a:prstGeom>
          </p:spPr>
        </p:pic>
        <p:pic>
          <p:nvPicPr>
            <p:cNvPr id="299" name="图片 2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827" y="3992502"/>
              <a:ext cx="139361" cy="209853"/>
            </a:xfrm>
            <a:prstGeom prst="rect">
              <a:avLst/>
            </a:prstGeom>
          </p:spPr>
        </p:pic>
        <p:pic>
          <p:nvPicPr>
            <p:cNvPr id="300" name="图片 2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013" y="3907124"/>
              <a:ext cx="139361" cy="209853"/>
            </a:xfrm>
            <a:prstGeom prst="rect">
              <a:avLst/>
            </a:prstGeom>
          </p:spPr>
        </p:pic>
        <p:pic>
          <p:nvPicPr>
            <p:cNvPr id="301" name="图片 3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269" y="3412140"/>
              <a:ext cx="139361" cy="209853"/>
            </a:xfrm>
            <a:prstGeom prst="rect">
              <a:avLst/>
            </a:prstGeom>
          </p:spPr>
        </p:pic>
        <p:pic>
          <p:nvPicPr>
            <p:cNvPr id="302" name="图片 3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036" y="2695583"/>
              <a:ext cx="139361" cy="209853"/>
            </a:xfrm>
            <a:prstGeom prst="rect">
              <a:avLst/>
            </a:prstGeom>
          </p:spPr>
        </p:pic>
        <p:pic>
          <p:nvPicPr>
            <p:cNvPr id="303" name="图片 3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086" y="2323844"/>
              <a:ext cx="139361" cy="209853"/>
            </a:xfrm>
            <a:prstGeom prst="rect">
              <a:avLst/>
            </a:prstGeom>
          </p:spPr>
        </p:pic>
        <p:pic>
          <p:nvPicPr>
            <p:cNvPr id="304" name="图片 3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025" y="2124946"/>
              <a:ext cx="139361" cy="209853"/>
            </a:xfrm>
            <a:prstGeom prst="rect">
              <a:avLst/>
            </a:prstGeom>
          </p:spPr>
        </p:pic>
        <p:pic>
          <p:nvPicPr>
            <p:cNvPr id="305" name="图片 3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964" y="1883913"/>
              <a:ext cx="139361" cy="209853"/>
            </a:xfrm>
            <a:prstGeom prst="rect">
              <a:avLst/>
            </a:prstGeom>
          </p:spPr>
        </p:pic>
        <p:pic>
          <p:nvPicPr>
            <p:cNvPr id="306" name="图片 3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589" y="1952345"/>
              <a:ext cx="139361" cy="209853"/>
            </a:xfrm>
            <a:prstGeom prst="rect">
              <a:avLst/>
            </a:prstGeom>
          </p:spPr>
        </p:pic>
        <p:pic>
          <p:nvPicPr>
            <p:cNvPr id="307" name="图片 3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769" y="1838937"/>
              <a:ext cx="139361" cy="209853"/>
            </a:xfrm>
            <a:prstGeom prst="rect">
              <a:avLst/>
            </a:prstGeom>
          </p:spPr>
        </p:pic>
        <p:pic>
          <p:nvPicPr>
            <p:cNvPr id="308" name="图片 3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965" y="2071111"/>
              <a:ext cx="139361" cy="209853"/>
            </a:xfrm>
            <a:prstGeom prst="rect">
              <a:avLst/>
            </a:prstGeom>
          </p:spPr>
        </p:pic>
        <p:pic>
          <p:nvPicPr>
            <p:cNvPr id="309" name="图片 3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784" y="2156833"/>
              <a:ext cx="139361" cy="209853"/>
            </a:xfrm>
            <a:prstGeom prst="rect">
              <a:avLst/>
            </a:prstGeom>
          </p:spPr>
        </p:pic>
        <p:pic>
          <p:nvPicPr>
            <p:cNvPr id="310" name="图片 3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991" y="2404759"/>
              <a:ext cx="139361" cy="209853"/>
            </a:xfrm>
            <a:prstGeom prst="rect">
              <a:avLst/>
            </a:prstGeom>
          </p:spPr>
        </p:pic>
        <p:pic>
          <p:nvPicPr>
            <p:cNvPr id="311" name="图片 3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562" y="2541702"/>
              <a:ext cx="139361" cy="209853"/>
            </a:xfrm>
            <a:prstGeom prst="rect">
              <a:avLst/>
            </a:prstGeom>
          </p:spPr>
        </p:pic>
        <p:pic>
          <p:nvPicPr>
            <p:cNvPr id="312" name="图片 3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097" y="2703078"/>
              <a:ext cx="139361" cy="209853"/>
            </a:xfrm>
            <a:prstGeom prst="rect">
              <a:avLst/>
            </a:prstGeom>
          </p:spPr>
        </p:pic>
        <p:pic>
          <p:nvPicPr>
            <p:cNvPr id="313" name="图片 3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651" y="3272640"/>
              <a:ext cx="139361" cy="209853"/>
            </a:xfrm>
            <a:prstGeom prst="rect">
              <a:avLst/>
            </a:prstGeom>
          </p:spPr>
        </p:pic>
        <p:pic>
          <p:nvPicPr>
            <p:cNvPr id="314" name="图片 3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946" y="3521768"/>
              <a:ext cx="139361" cy="209853"/>
            </a:xfrm>
            <a:prstGeom prst="rect">
              <a:avLst/>
            </a:prstGeom>
          </p:spPr>
        </p:pic>
        <p:pic>
          <p:nvPicPr>
            <p:cNvPr id="317" name="图片 3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674" y="3472379"/>
              <a:ext cx="139361" cy="209853"/>
            </a:xfrm>
            <a:prstGeom prst="rect">
              <a:avLst/>
            </a:prstGeom>
          </p:spPr>
        </p:pic>
        <p:pic>
          <p:nvPicPr>
            <p:cNvPr id="318" name="图片 31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0" y="3790808"/>
              <a:ext cx="139361" cy="209853"/>
            </a:xfrm>
            <a:prstGeom prst="rect">
              <a:avLst/>
            </a:prstGeom>
          </p:spPr>
        </p:pic>
        <p:pic>
          <p:nvPicPr>
            <p:cNvPr id="319" name="图片 3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787" y="4371397"/>
              <a:ext cx="139361" cy="209853"/>
            </a:xfrm>
            <a:prstGeom prst="rect">
              <a:avLst/>
            </a:prstGeom>
          </p:spPr>
        </p:pic>
        <p:pic>
          <p:nvPicPr>
            <p:cNvPr id="320" name="图片 3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280" y="4790730"/>
              <a:ext cx="139361" cy="209853"/>
            </a:xfrm>
            <a:prstGeom prst="rect">
              <a:avLst/>
            </a:prstGeom>
          </p:spPr>
        </p:pic>
        <p:pic>
          <p:nvPicPr>
            <p:cNvPr id="321" name="图片 3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250" y="4840434"/>
              <a:ext cx="139361" cy="209853"/>
            </a:xfrm>
            <a:prstGeom prst="rect">
              <a:avLst/>
            </a:prstGeom>
          </p:spPr>
        </p:pic>
        <p:pic>
          <p:nvPicPr>
            <p:cNvPr id="322" name="图片 3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313" y="5396640"/>
              <a:ext cx="139361" cy="209853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313" y="5560211"/>
              <a:ext cx="139361" cy="209853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946" y="6436700"/>
              <a:ext cx="139361" cy="209853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165" y="6461903"/>
              <a:ext cx="139361" cy="209853"/>
            </a:xfrm>
            <a:prstGeom prst="rect">
              <a:avLst/>
            </a:prstGeom>
          </p:spPr>
        </p:pic>
        <p:pic>
          <p:nvPicPr>
            <p:cNvPr id="326" name="图片 3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416" y="6077836"/>
              <a:ext cx="139361" cy="209853"/>
            </a:xfrm>
            <a:prstGeom prst="rect">
              <a:avLst/>
            </a:prstGeom>
          </p:spPr>
        </p:pic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321" y="6176058"/>
              <a:ext cx="139361" cy="209853"/>
            </a:xfrm>
            <a:prstGeom prst="rect">
              <a:avLst/>
            </a:prstGeom>
          </p:spPr>
        </p:pic>
        <p:pic>
          <p:nvPicPr>
            <p:cNvPr id="328" name="图片 3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04" y="6176058"/>
              <a:ext cx="139361" cy="209853"/>
            </a:xfrm>
            <a:prstGeom prst="rect">
              <a:avLst/>
            </a:prstGeom>
          </p:spPr>
        </p:pic>
        <p:pic>
          <p:nvPicPr>
            <p:cNvPr id="329" name="图片 3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701" y="6352426"/>
              <a:ext cx="139361" cy="209853"/>
            </a:xfrm>
            <a:prstGeom prst="rect">
              <a:avLst/>
            </a:prstGeom>
          </p:spPr>
        </p:pic>
        <p:pic>
          <p:nvPicPr>
            <p:cNvPr id="330" name="图片 32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059" y="6549252"/>
              <a:ext cx="139361" cy="209853"/>
            </a:xfrm>
            <a:prstGeom prst="rect">
              <a:avLst/>
            </a:prstGeom>
          </p:spPr>
        </p:pic>
        <p:pic>
          <p:nvPicPr>
            <p:cNvPr id="331" name="图片 3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605" y="5474354"/>
              <a:ext cx="139361" cy="209853"/>
            </a:xfrm>
            <a:prstGeom prst="rect">
              <a:avLst/>
            </a:prstGeom>
          </p:spPr>
        </p:pic>
        <p:pic>
          <p:nvPicPr>
            <p:cNvPr id="332" name="图片 3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571" y="5389658"/>
              <a:ext cx="139361" cy="209853"/>
            </a:xfrm>
            <a:prstGeom prst="rect">
              <a:avLst/>
            </a:prstGeom>
          </p:spPr>
        </p:pic>
        <p:pic>
          <p:nvPicPr>
            <p:cNvPr id="333" name="图片 33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739" y="4895656"/>
              <a:ext cx="139361" cy="209853"/>
            </a:xfrm>
            <a:prstGeom prst="rect">
              <a:avLst/>
            </a:prstGeom>
          </p:spPr>
        </p:pic>
        <p:pic>
          <p:nvPicPr>
            <p:cNvPr id="334" name="图片 3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644" y="4735507"/>
              <a:ext cx="139361" cy="209853"/>
            </a:xfrm>
            <a:prstGeom prst="rect">
              <a:avLst/>
            </a:prstGeom>
          </p:spPr>
        </p:pic>
        <p:pic>
          <p:nvPicPr>
            <p:cNvPr id="335" name="图片 3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57" y="4339897"/>
              <a:ext cx="139361" cy="209853"/>
            </a:xfrm>
            <a:prstGeom prst="rect">
              <a:avLst/>
            </a:prstGeom>
          </p:spPr>
        </p:pic>
        <p:pic>
          <p:nvPicPr>
            <p:cNvPr id="336" name="图片 33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515" y="3992502"/>
              <a:ext cx="139361" cy="209853"/>
            </a:xfrm>
            <a:prstGeom prst="rect">
              <a:avLst/>
            </a:prstGeom>
          </p:spPr>
        </p:pic>
        <p:pic>
          <p:nvPicPr>
            <p:cNvPr id="337" name="图片 3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158" y="3584113"/>
              <a:ext cx="139361" cy="209853"/>
            </a:xfrm>
            <a:prstGeom prst="rect">
              <a:avLst/>
            </a:prstGeom>
          </p:spPr>
        </p:pic>
        <p:pic>
          <p:nvPicPr>
            <p:cNvPr id="338" name="图片 3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650" y="4683459"/>
              <a:ext cx="139361" cy="209853"/>
            </a:xfrm>
            <a:prstGeom prst="rect">
              <a:avLst/>
            </a:prstGeom>
          </p:spPr>
        </p:pic>
        <p:pic>
          <p:nvPicPr>
            <p:cNvPr id="339" name="图片 33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115" y="5018206"/>
              <a:ext cx="139361" cy="209853"/>
            </a:xfrm>
            <a:prstGeom prst="rect">
              <a:avLst/>
            </a:prstGeom>
          </p:spPr>
        </p:pic>
        <p:pic>
          <p:nvPicPr>
            <p:cNvPr id="340" name="图片 3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739" y="4400398"/>
              <a:ext cx="139361" cy="209853"/>
            </a:xfrm>
            <a:prstGeom prst="rect">
              <a:avLst/>
            </a:prstGeom>
          </p:spPr>
        </p:pic>
        <p:pic>
          <p:nvPicPr>
            <p:cNvPr id="341" name="图片 3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50" y="4017064"/>
              <a:ext cx="139361" cy="209853"/>
            </a:xfrm>
            <a:prstGeom prst="rect">
              <a:avLst/>
            </a:prstGeom>
          </p:spPr>
        </p:pic>
        <p:pic>
          <p:nvPicPr>
            <p:cNvPr id="342" name="图片 34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75" y="3882054"/>
              <a:ext cx="139361" cy="209853"/>
            </a:xfrm>
            <a:prstGeom prst="rect">
              <a:avLst/>
            </a:prstGeom>
          </p:spPr>
        </p:pic>
        <p:pic>
          <p:nvPicPr>
            <p:cNvPr id="343" name="图片 34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174" y="3487602"/>
              <a:ext cx="139361" cy="209853"/>
            </a:xfrm>
            <a:prstGeom prst="rect">
              <a:avLst/>
            </a:prstGeom>
          </p:spPr>
        </p:pic>
        <p:pic>
          <p:nvPicPr>
            <p:cNvPr id="344" name="图片 3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50" y="3487602"/>
              <a:ext cx="139361" cy="209853"/>
            </a:xfrm>
            <a:prstGeom prst="rect">
              <a:avLst/>
            </a:prstGeom>
          </p:spPr>
        </p:pic>
        <p:pic>
          <p:nvPicPr>
            <p:cNvPr id="345" name="图片 3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583" y="3153022"/>
              <a:ext cx="139361" cy="209853"/>
            </a:xfrm>
            <a:prstGeom prst="rect">
              <a:avLst/>
            </a:prstGeom>
          </p:spPr>
        </p:pic>
        <p:pic>
          <p:nvPicPr>
            <p:cNvPr id="346" name="图片 3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507" y="3177588"/>
              <a:ext cx="139361" cy="209853"/>
            </a:xfrm>
            <a:prstGeom prst="rect">
              <a:avLst/>
            </a:prstGeom>
          </p:spPr>
        </p:pic>
        <p:pic>
          <p:nvPicPr>
            <p:cNvPr id="347" name="图片 3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060" y="2782479"/>
              <a:ext cx="139361" cy="209853"/>
            </a:xfrm>
            <a:prstGeom prst="rect">
              <a:avLst/>
            </a:prstGeom>
          </p:spPr>
        </p:pic>
        <p:pic>
          <p:nvPicPr>
            <p:cNvPr id="348" name="图片 3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186" y="2424218"/>
              <a:ext cx="139361" cy="209853"/>
            </a:xfrm>
            <a:prstGeom prst="rect">
              <a:avLst/>
            </a:prstGeom>
          </p:spPr>
        </p:pic>
        <p:pic>
          <p:nvPicPr>
            <p:cNvPr id="349" name="图片 34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574" y="2598151"/>
              <a:ext cx="139361" cy="209853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574" y="2831702"/>
              <a:ext cx="139361" cy="209853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231" y="2891594"/>
              <a:ext cx="139361" cy="209853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231" y="3176093"/>
              <a:ext cx="139361" cy="209853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634" y="3235916"/>
              <a:ext cx="139361" cy="20985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983" y="3272640"/>
              <a:ext cx="139361" cy="209853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424" y="3359525"/>
              <a:ext cx="139361" cy="209853"/>
            </a:xfrm>
            <a:prstGeom prst="rect">
              <a:avLst/>
            </a:prstGeom>
          </p:spPr>
        </p:pic>
        <p:pic>
          <p:nvPicPr>
            <p:cNvPr id="356" name="图片 35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256" y="3618818"/>
              <a:ext cx="139361" cy="209853"/>
            </a:xfrm>
            <a:prstGeom prst="rect">
              <a:avLst/>
            </a:prstGeom>
          </p:spPr>
        </p:pic>
        <p:pic>
          <p:nvPicPr>
            <p:cNvPr id="357" name="图片 3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963" y="3828671"/>
              <a:ext cx="139361" cy="209853"/>
            </a:xfrm>
            <a:prstGeom prst="rect">
              <a:avLst/>
            </a:prstGeom>
          </p:spPr>
        </p:pic>
        <p:pic>
          <p:nvPicPr>
            <p:cNvPr id="358" name="图片 35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293" y="3482493"/>
              <a:ext cx="139361" cy="209853"/>
            </a:xfrm>
            <a:prstGeom prst="rect">
              <a:avLst/>
            </a:prstGeom>
          </p:spPr>
        </p:pic>
        <p:pic>
          <p:nvPicPr>
            <p:cNvPr id="359" name="图片 35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157" y="3766623"/>
              <a:ext cx="139361" cy="209853"/>
            </a:xfrm>
            <a:prstGeom prst="rect">
              <a:avLst/>
            </a:prstGeom>
          </p:spPr>
        </p:pic>
        <p:pic>
          <p:nvPicPr>
            <p:cNvPr id="360" name="图片 3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363" y="3952561"/>
              <a:ext cx="139361" cy="209853"/>
            </a:xfrm>
            <a:prstGeom prst="rect">
              <a:avLst/>
            </a:prstGeom>
          </p:spPr>
        </p:pic>
        <p:pic>
          <p:nvPicPr>
            <p:cNvPr id="361" name="图片 36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51" y="4187768"/>
              <a:ext cx="139361" cy="209853"/>
            </a:xfrm>
            <a:prstGeom prst="rect">
              <a:avLst/>
            </a:prstGeom>
          </p:spPr>
        </p:pic>
        <p:pic>
          <p:nvPicPr>
            <p:cNvPr id="362" name="图片 36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948" y="4099165"/>
              <a:ext cx="139361" cy="209853"/>
            </a:xfrm>
            <a:prstGeom prst="rect">
              <a:avLst/>
            </a:prstGeom>
          </p:spPr>
        </p:pic>
        <p:pic>
          <p:nvPicPr>
            <p:cNvPr id="363" name="图片 36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953" y="4371396"/>
              <a:ext cx="139361" cy="209853"/>
            </a:xfrm>
            <a:prstGeom prst="rect">
              <a:avLst/>
            </a:prstGeom>
          </p:spPr>
        </p:pic>
        <p:pic>
          <p:nvPicPr>
            <p:cNvPr id="364" name="图片 36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126" y="4556440"/>
              <a:ext cx="139361" cy="209853"/>
            </a:xfrm>
            <a:prstGeom prst="rect">
              <a:avLst/>
            </a:prstGeom>
          </p:spPr>
        </p:pic>
        <p:pic>
          <p:nvPicPr>
            <p:cNvPr id="365" name="图片 36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517" y="4445131"/>
              <a:ext cx="139361" cy="209853"/>
            </a:xfrm>
            <a:prstGeom prst="rect">
              <a:avLst/>
            </a:prstGeom>
          </p:spPr>
        </p:pic>
        <p:pic>
          <p:nvPicPr>
            <p:cNvPr id="366" name="图片 3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87" y="4804234"/>
              <a:ext cx="139361" cy="209853"/>
            </a:xfrm>
            <a:prstGeom prst="rect">
              <a:avLst/>
            </a:prstGeom>
          </p:spPr>
        </p:pic>
        <p:pic>
          <p:nvPicPr>
            <p:cNvPr id="367" name="图片 3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101" y="3852961"/>
              <a:ext cx="139361" cy="209853"/>
            </a:xfrm>
            <a:prstGeom prst="rect">
              <a:avLst/>
            </a:prstGeom>
          </p:spPr>
        </p:pic>
        <p:pic>
          <p:nvPicPr>
            <p:cNvPr id="368" name="图片 3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360" y="4025941"/>
              <a:ext cx="139361" cy="209853"/>
            </a:xfrm>
            <a:prstGeom prst="rect">
              <a:avLst/>
            </a:prstGeom>
          </p:spPr>
        </p:pic>
        <p:pic>
          <p:nvPicPr>
            <p:cNvPr id="369" name="图片 3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510" y="3961277"/>
              <a:ext cx="139361" cy="209853"/>
            </a:xfrm>
            <a:prstGeom prst="rect">
              <a:avLst/>
            </a:prstGeom>
          </p:spPr>
        </p:pic>
        <p:pic>
          <p:nvPicPr>
            <p:cNvPr id="370" name="图片 3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982" y="3317025"/>
              <a:ext cx="139361" cy="209853"/>
            </a:xfrm>
            <a:prstGeom prst="rect">
              <a:avLst/>
            </a:prstGeom>
          </p:spPr>
        </p:pic>
        <p:pic>
          <p:nvPicPr>
            <p:cNvPr id="371" name="图片 3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213" y="3193851"/>
              <a:ext cx="139361" cy="209853"/>
            </a:xfrm>
            <a:prstGeom prst="rect">
              <a:avLst/>
            </a:prstGeom>
          </p:spPr>
        </p:pic>
        <p:pic>
          <p:nvPicPr>
            <p:cNvPr id="372" name="图片 3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852" y="3057295"/>
              <a:ext cx="139361" cy="209853"/>
            </a:xfrm>
            <a:prstGeom prst="rect">
              <a:avLst/>
            </a:prstGeom>
          </p:spPr>
        </p:pic>
        <p:pic>
          <p:nvPicPr>
            <p:cNvPr id="373" name="图片 3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604" y="2795481"/>
              <a:ext cx="139361" cy="209853"/>
            </a:xfrm>
            <a:prstGeom prst="rect">
              <a:avLst/>
            </a:prstGeom>
          </p:spPr>
        </p:pic>
        <p:pic>
          <p:nvPicPr>
            <p:cNvPr id="374" name="图片 3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248" y="2745948"/>
              <a:ext cx="139361" cy="209853"/>
            </a:xfrm>
            <a:prstGeom prst="rect">
              <a:avLst/>
            </a:prstGeom>
          </p:spPr>
        </p:pic>
        <p:pic>
          <p:nvPicPr>
            <p:cNvPr id="375" name="图片 3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020" y="2412912"/>
              <a:ext cx="139361" cy="209853"/>
            </a:xfrm>
            <a:prstGeom prst="rect">
              <a:avLst/>
            </a:prstGeom>
          </p:spPr>
        </p:pic>
        <p:pic>
          <p:nvPicPr>
            <p:cNvPr id="376" name="图片 3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605" y="2089879"/>
              <a:ext cx="139361" cy="209853"/>
            </a:xfrm>
            <a:prstGeom prst="rect">
              <a:avLst/>
            </a:prstGeom>
          </p:spPr>
        </p:pic>
        <p:pic>
          <p:nvPicPr>
            <p:cNvPr id="377" name="图片 3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50" y="1902233"/>
              <a:ext cx="139361" cy="209853"/>
            </a:xfrm>
            <a:prstGeom prst="rect">
              <a:avLst/>
            </a:prstGeom>
          </p:spPr>
        </p:pic>
        <p:pic>
          <p:nvPicPr>
            <p:cNvPr id="378" name="图片 3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081" y="2051906"/>
              <a:ext cx="139361" cy="209853"/>
            </a:xfrm>
            <a:prstGeom prst="rect">
              <a:avLst/>
            </a:prstGeom>
          </p:spPr>
        </p:pic>
        <p:pic>
          <p:nvPicPr>
            <p:cNvPr id="379" name="图片 3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030" y="2201561"/>
              <a:ext cx="139361" cy="209853"/>
            </a:xfrm>
            <a:prstGeom prst="rect">
              <a:avLst/>
            </a:prstGeom>
          </p:spPr>
        </p:pic>
        <p:pic>
          <p:nvPicPr>
            <p:cNvPr id="380" name="图片 3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503" y="2247785"/>
              <a:ext cx="139361" cy="20985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812" y="2543386"/>
              <a:ext cx="139361" cy="209853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326" y="2677552"/>
              <a:ext cx="139361" cy="209853"/>
            </a:xfrm>
            <a:prstGeom prst="rect">
              <a:avLst/>
            </a:prstGeom>
          </p:spPr>
        </p:pic>
        <p:pic>
          <p:nvPicPr>
            <p:cNvPr id="383" name="图片 3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30" y="2739242"/>
              <a:ext cx="139361" cy="209853"/>
            </a:xfrm>
            <a:prstGeom prst="rect">
              <a:avLst/>
            </a:prstGeom>
          </p:spPr>
        </p:pic>
        <p:pic>
          <p:nvPicPr>
            <p:cNvPr id="384" name="图片 3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143" y="2973153"/>
              <a:ext cx="139361" cy="209853"/>
            </a:xfrm>
            <a:prstGeom prst="rect">
              <a:avLst/>
            </a:prstGeom>
          </p:spPr>
        </p:pic>
        <p:pic>
          <p:nvPicPr>
            <p:cNvPr id="385" name="图片 3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107" y="3196152"/>
              <a:ext cx="139361" cy="209853"/>
            </a:xfrm>
            <a:prstGeom prst="rect">
              <a:avLst/>
            </a:prstGeom>
          </p:spPr>
        </p:pic>
        <p:pic>
          <p:nvPicPr>
            <p:cNvPr id="386" name="图片 3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258" y="2984782"/>
              <a:ext cx="139361" cy="209853"/>
            </a:xfrm>
            <a:prstGeom prst="rect">
              <a:avLst/>
            </a:prstGeom>
          </p:spPr>
        </p:pic>
        <p:pic>
          <p:nvPicPr>
            <p:cNvPr id="387" name="图片 3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712" y="2751555"/>
              <a:ext cx="139361" cy="209853"/>
            </a:xfrm>
            <a:prstGeom prst="rect">
              <a:avLst/>
            </a:prstGeom>
          </p:spPr>
        </p:pic>
        <p:pic>
          <p:nvPicPr>
            <p:cNvPr id="388" name="图片 3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205" y="2665004"/>
              <a:ext cx="139361" cy="209853"/>
            </a:xfrm>
            <a:prstGeom prst="rect">
              <a:avLst/>
            </a:prstGeom>
          </p:spPr>
        </p:pic>
        <p:pic>
          <p:nvPicPr>
            <p:cNvPr id="389" name="图片 3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498" y="3270322"/>
              <a:ext cx="139361" cy="209853"/>
            </a:xfrm>
            <a:prstGeom prst="rect">
              <a:avLst/>
            </a:prstGeom>
          </p:spPr>
        </p:pic>
        <p:pic>
          <p:nvPicPr>
            <p:cNvPr id="390" name="图片 3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506" y="3406901"/>
              <a:ext cx="139361" cy="209853"/>
            </a:xfrm>
            <a:prstGeom prst="rect">
              <a:avLst/>
            </a:prstGeom>
          </p:spPr>
        </p:pic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211" y="3505908"/>
              <a:ext cx="139361" cy="209853"/>
            </a:xfrm>
            <a:prstGeom prst="rect">
              <a:avLst/>
            </a:prstGeom>
          </p:spPr>
        </p:pic>
        <p:pic>
          <p:nvPicPr>
            <p:cNvPr id="392" name="图片 3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88" y="3530456"/>
              <a:ext cx="139361" cy="209853"/>
            </a:xfrm>
            <a:prstGeom prst="rect">
              <a:avLst/>
            </a:prstGeom>
          </p:spPr>
        </p:pic>
        <p:pic>
          <p:nvPicPr>
            <p:cNvPr id="393" name="图片 3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987" y="3530227"/>
              <a:ext cx="139361" cy="209853"/>
            </a:xfrm>
            <a:prstGeom prst="rect">
              <a:avLst/>
            </a:prstGeom>
          </p:spPr>
        </p:pic>
        <p:pic>
          <p:nvPicPr>
            <p:cNvPr id="394" name="图片 3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30" y="3987360"/>
              <a:ext cx="139361" cy="209853"/>
            </a:xfrm>
            <a:prstGeom prst="rect">
              <a:avLst/>
            </a:prstGeom>
          </p:spPr>
        </p:pic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549" y="2973153"/>
              <a:ext cx="139361" cy="209853"/>
            </a:xfrm>
            <a:prstGeom prst="rect">
              <a:avLst/>
            </a:prstGeom>
          </p:spPr>
        </p:pic>
        <p:pic>
          <p:nvPicPr>
            <p:cNvPr id="396" name="图片 3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382" y="2824923"/>
              <a:ext cx="139361" cy="209853"/>
            </a:xfrm>
            <a:prstGeom prst="rect">
              <a:avLst/>
            </a:prstGeom>
          </p:spPr>
        </p:pic>
        <p:pic>
          <p:nvPicPr>
            <p:cNvPr id="397" name="图片 3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162" y="2590656"/>
              <a:ext cx="139361" cy="209853"/>
            </a:xfrm>
            <a:prstGeom prst="rect">
              <a:avLst/>
            </a:prstGeom>
          </p:spPr>
        </p:pic>
        <p:pic>
          <p:nvPicPr>
            <p:cNvPr id="398" name="图片 3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690" y="2629167"/>
              <a:ext cx="139361" cy="209853"/>
            </a:xfrm>
            <a:prstGeom prst="rect">
              <a:avLst/>
            </a:prstGeom>
          </p:spPr>
        </p:pic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459" y="2803257"/>
              <a:ext cx="139361" cy="209853"/>
            </a:xfrm>
            <a:prstGeom prst="rect">
              <a:avLst/>
            </a:prstGeom>
          </p:spPr>
        </p:pic>
        <p:pic>
          <p:nvPicPr>
            <p:cNvPr id="400" name="图片 3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801" y="3434154"/>
              <a:ext cx="139361" cy="209853"/>
            </a:xfrm>
            <a:prstGeom prst="rect">
              <a:avLst/>
            </a:prstGeom>
          </p:spPr>
        </p:pic>
        <p:pic>
          <p:nvPicPr>
            <p:cNvPr id="401" name="图片 4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034" y="3803433"/>
              <a:ext cx="139361" cy="209853"/>
            </a:xfrm>
            <a:prstGeom prst="rect">
              <a:avLst/>
            </a:prstGeom>
          </p:spPr>
        </p:pic>
        <p:pic>
          <p:nvPicPr>
            <p:cNvPr id="402" name="图片 4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3926" y="4116977"/>
              <a:ext cx="139361" cy="209853"/>
            </a:xfrm>
            <a:prstGeom prst="rect">
              <a:avLst/>
            </a:prstGeom>
          </p:spPr>
        </p:pic>
        <p:pic>
          <p:nvPicPr>
            <p:cNvPr id="403" name="图片 4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155" y="4498440"/>
              <a:ext cx="139361" cy="209853"/>
            </a:xfrm>
            <a:prstGeom prst="rect">
              <a:avLst/>
            </a:prstGeom>
          </p:spPr>
        </p:pic>
        <p:pic>
          <p:nvPicPr>
            <p:cNvPr id="404" name="图片 4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743" y="4708457"/>
              <a:ext cx="139361" cy="209853"/>
            </a:xfrm>
            <a:prstGeom prst="rect">
              <a:avLst/>
            </a:prstGeom>
          </p:spPr>
        </p:pic>
        <p:pic>
          <p:nvPicPr>
            <p:cNvPr id="405" name="图片 4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630" y="4622709"/>
              <a:ext cx="139361" cy="209853"/>
            </a:xfrm>
            <a:prstGeom prst="rect">
              <a:avLst/>
            </a:prstGeom>
          </p:spPr>
        </p:pic>
        <p:pic>
          <p:nvPicPr>
            <p:cNvPr id="406" name="图片 4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827" y="4918310"/>
              <a:ext cx="139361" cy="209853"/>
            </a:xfrm>
            <a:prstGeom prst="rect">
              <a:avLst/>
            </a:prstGeom>
          </p:spPr>
        </p:pic>
        <p:pic>
          <p:nvPicPr>
            <p:cNvPr id="407" name="图片 4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778" y="5424826"/>
              <a:ext cx="139361" cy="209853"/>
            </a:xfrm>
            <a:prstGeom prst="rect">
              <a:avLst/>
            </a:prstGeom>
          </p:spPr>
        </p:pic>
        <p:pic>
          <p:nvPicPr>
            <p:cNvPr id="408" name="图片 4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345" y="5228571"/>
              <a:ext cx="139361" cy="209853"/>
            </a:xfrm>
            <a:prstGeom prst="rect">
              <a:avLst/>
            </a:prstGeom>
          </p:spPr>
        </p:pic>
        <p:pic>
          <p:nvPicPr>
            <p:cNvPr id="409" name="图片 4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009" y="6062735"/>
              <a:ext cx="139361" cy="209853"/>
            </a:xfrm>
            <a:prstGeom prst="rect">
              <a:avLst/>
            </a:prstGeom>
          </p:spPr>
        </p:pic>
        <p:pic>
          <p:nvPicPr>
            <p:cNvPr id="410" name="图片 4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9381" y="6307794"/>
              <a:ext cx="139361" cy="209853"/>
            </a:xfrm>
            <a:prstGeom prst="rect">
              <a:avLst/>
            </a:prstGeom>
          </p:spPr>
        </p:pic>
        <p:pic>
          <p:nvPicPr>
            <p:cNvPr id="411" name="图片 4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987" y="4900615"/>
              <a:ext cx="139361" cy="209853"/>
            </a:xfrm>
            <a:prstGeom prst="rect">
              <a:avLst/>
            </a:prstGeom>
          </p:spPr>
        </p:pic>
        <p:pic>
          <p:nvPicPr>
            <p:cNvPr id="413" name="图片 4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5309" y="5065210"/>
              <a:ext cx="139361" cy="209853"/>
            </a:xfrm>
            <a:prstGeom prst="rect">
              <a:avLst/>
            </a:prstGeom>
          </p:spPr>
        </p:pic>
        <p:pic>
          <p:nvPicPr>
            <p:cNvPr id="414" name="图片 4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2980" y="2114100"/>
              <a:ext cx="139361" cy="209853"/>
            </a:xfrm>
            <a:prstGeom prst="rect">
              <a:avLst/>
            </a:prstGeom>
          </p:spPr>
        </p:pic>
      </p:grpSp>
      <p:sp>
        <p:nvSpPr>
          <p:cNvPr id="1145" name="文本框 114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297974" y="893273"/>
            <a:ext cx="1127063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到访万象城、爱琴海和周边人群的娱乐休闲品牌主要集中于动感体验类影剧院、亲自剧场和休闲农家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5.8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消费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娱乐休闲品牌对比分析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505" y="1609357"/>
            <a:ext cx="11263793" cy="5026164"/>
            <a:chOff x="-1505" y="1609357"/>
            <a:chExt cx="11263793" cy="5026164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515" y="6214786"/>
              <a:ext cx="139361" cy="209853"/>
            </a:xfrm>
            <a:prstGeom prst="rect">
              <a:avLst/>
            </a:prstGeom>
          </p:spPr>
        </p:pic>
        <p:pic>
          <p:nvPicPr>
            <p:cNvPr id="416" name="图片 4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626" y="5612096"/>
              <a:ext cx="139361" cy="209853"/>
            </a:xfrm>
            <a:prstGeom prst="rect">
              <a:avLst/>
            </a:prstGeom>
          </p:spPr>
        </p:pic>
        <p:pic>
          <p:nvPicPr>
            <p:cNvPr id="417" name="图片 4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656" y="5232816"/>
              <a:ext cx="139361" cy="209853"/>
            </a:xfrm>
            <a:prstGeom prst="rect">
              <a:avLst/>
            </a:prstGeom>
          </p:spPr>
        </p:pic>
        <p:pic>
          <p:nvPicPr>
            <p:cNvPr id="418" name="图片 4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55" y="4945360"/>
              <a:ext cx="139361" cy="209853"/>
            </a:xfrm>
            <a:prstGeom prst="rect">
              <a:avLst/>
            </a:prstGeom>
          </p:spPr>
        </p:pic>
        <p:pic>
          <p:nvPicPr>
            <p:cNvPr id="419" name="图片 4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97" y="4032257"/>
              <a:ext cx="139361" cy="209853"/>
            </a:xfrm>
            <a:prstGeom prst="rect">
              <a:avLst/>
            </a:prstGeom>
          </p:spPr>
        </p:pic>
        <p:pic>
          <p:nvPicPr>
            <p:cNvPr id="420" name="图片 4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24" y="3843413"/>
              <a:ext cx="139361" cy="209853"/>
            </a:xfrm>
            <a:prstGeom prst="rect">
              <a:avLst/>
            </a:prstGeom>
          </p:spPr>
        </p:pic>
        <p:pic>
          <p:nvPicPr>
            <p:cNvPr id="421" name="图片 4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39" y="3563786"/>
              <a:ext cx="139361" cy="209853"/>
            </a:xfrm>
            <a:prstGeom prst="rect">
              <a:avLst/>
            </a:prstGeom>
          </p:spPr>
        </p:pic>
        <p:pic>
          <p:nvPicPr>
            <p:cNvPr id="422" name="图片 4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5" y="2214365"/>
              <a:ext cx="139361" cy="209853"/>
            </a:xfrm>
            <a:prstGeom prst="rect">
              <a:avLst/>
            </a:prstGeom>
          </p:spPr>
        </p:pic>
        <p:pic>
          <p:nvPicPr>
            <p:cNvPr id="423" name="图片 4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714" y="3183006"/>
              <a:ext cx="139361" cy="209853"/>
            </a:xfrm>
            <a:prstGeom prst="rect">
              <a:avLst/>
            </a:prstGeom>
          </p:spPr>
        </p:pic>
        <p:pic>
          <p:nvPicPr>
            <p:cNvPr id="424" name="图片 4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606" y="4220225"/>
              <a:ext cx="139361" cy="209853"/>
            </a:xfrm>
            <a:prstGeom prst="rect">
              <a:avLst/>
            </a:prstGeom>
          </p:spPr>
        </p:pic>
        <p:pic>
          <p:nvPicPr>
            <p:cNvPr id="425" name="图片 4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354" y="5112543"/>
              <a:ext cx="139361" cy="209853"/>
            </a:xfrm>
            <a:prstGeom prst="rect">
              <a:avLst/>
            </a:prstGeom>
          </p:spPr>
        </p:pic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9834" y="5201798"/>
              <a:ext cx="139361" cy="209853"/>
            </a:xfrm>
            <a:prstGeom prst="rect">
              <a:avLst/>
            </a:prstGeom>
          </p:spPr>
        </p:pic>
        <p:pic>
          <p:nvPicPr>
            <p:cNvPr id="427" name="图片 4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912" y="5766837"/>
              <a:ext cx="139361" cy="209853"/>
            </a:xfrm>
            <a:prstGeom prst="rect">
              <a:avLst/>
            </a:prstGeom>
          </p:spPr>
        </p:pic>
        <p:pic>
          <p:nvPicPr>
            <p:cNvPr id="428" name="图片 4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821" y="3183006"/>
              <a:ext cx="139361" cy="209853"/>
            </a:xfrm>
            <a:prstGeom prst="rect">
              <a:avLst/>
            </a:prstGeom>
          </p:spPr>
        </p:pic>
        <p:pic>
          <p:nvPicPr>
            <p:cNvPr id="429" name="图片 4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089" y="1933157"/>
              <a:ext cx="139361" cy="209853"/>
            </a:xfrm>
            <a:prstGeom prst="rect">
              <a:avLst/>
            </a:prstGeom>
          </p:spPr>
        </p:pic>
        <p:pic>
          <p:nvPicPr>
            <p:cNvPr id="430" name="图片 4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374" y="2424217"/>
              <a:ext cx="139361" cy="209853"/>
            </a:xfrm>
            <a:prstGeom prst="rect">
              <a:avLst/>
            </a:prstGeom>
          </p:spPr>
        </p:pic>
        <p:pic>
          <p:nvPicPr>
            <p:cNvPr id="431" name="图片 4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55" y="2281596"/>
              <a:ext cx="139361" cy="209853"/>
            </a:xfrm>
            <a:prstGeom prst="rect">
              <a:avLst/>
            </a:prstGeom>
          </p:spPr>
        </p:pic>
        <p:pic>
          <p:nvPicPr>
            <p:cNvPr id="432" name="图片 4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199" y="2805994"/>
              <a:ext cx="139361" cy="209853"/>
            </a:xfrm>
            <a:prstGeom prst="rect">
              <a:avLst/>
            </a:prstGeom>
          </p:spPr>
        </p:pic>
        <p:pic>
          <p:nvPicPr>
            <p:cNvPr id="433" name="图片 4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61" y="3285602"/>
              <a:ext cx="139361" cy="209853"/>
            </a:xfrm>
            <a:prstGeom prst="rect">
              <a:avLst/>
            </a:prstGeom>
          </p:spPr>
        </p:pic>
        <p:pic>
          <p:nvPicPr>
            <p:cNvPr id="434" name="图片 4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869" y="3486348"/>
              <a:ext cx="139361" cy="209853"/>
            </a:xfrm>
            <a:prstGeom prst="rect">
              <a:avLst/>
            </a:prstGeom>
          </p:spPr>
        </p:pic>
        <p:pic>
          <p:nvPicPr>
            <p:cNvPr id="435" name="图片 4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938" y="3608837"/>
              <a:ext cx="139361" cy="209853"/>
            </a:xfrm>
            <a:prstGeom prst="rect">
              <a:avLst/>
            </a:prstGeom>
          </p:spPr>
        </p:pic>
        <p:pic>
          <p:nvPicPr>
            <p:cNvPr id="436" name="图片 4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643" y="3718177"/>
              <a:ext cx="139361" cy="209853"/>
            </a:xfrm>
            <a:prstGeom prst="rect">
              <a:avLst/>
            </a:prstGeom>
          </p:spPr>
        </p:pic>
        <p:pic>
          <p:nvPicPr>
            <p:cNvPr id="437" name="图片 4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133" y="3584112"/>
              <a:ext cx="139361" cy="209853"/>
            </a:xfrm>
            <a:prstGeom prst="rect">
              <a:avLst/>
            </a:prstGeom>
          </p:spPr>
        </p:pic>
        <p:pic>
          <p:nvPicPr>
            <p:cNvPr id="438" name="图片 4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3" y="3820365"/>
              <a:ext cx="139361" cy="209853"/>
            </a:xfrm>
            <a:prstGeom prst="rect">
              <a:avLst/>
            </a:prstGeom>
          </p:spPr>
        </p:pic>
        <p:pic>
          <p:nvPicPr>
            <p:cNvPr id="439" name="图片 4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901" y="4813383"/>
              <a:ext cx="139361" cy="209853"/>
            </a:xfrm>
            <a:prstGeom prst="rect">
              <a:avLst/>
            </a:prstGeom>
          </p:spPr>
        </p:pic>
        <p:pic>
          <p:nvPicPr>
            <p:cNvPr id="440" name="图片 4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259" y="5392357"/>
              <a:ext cx="139361" cy="209853"/>
            </a:xfrm>
            <a:prstGeom prst="rect">
              <a:avLst/>
            </a:prstGeom>
          </p:spPr>
        </p:pic>
        <p:pic>
          <p:nvPicPr>
            <p:cNvPr id="441" name="图片 4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232" y="5504163"/>
              <a:ext cx="139361" cy="209853"/>
            </a:xfrm>
            <a:prstGeom prst="rect">
              <a:avLst/>
            </a:prstGeom>
          </p:spPr>
        </p:pic>
        <p:pic>
          <p:nvPicPr>
            <p:cNvPr id="442" name="图片 4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276" y="5704806"/>
              <a:ext cx="139361" cy="209853"/>
            </a:xfrm>
            <a:prstGeom prst="rect">
              <a:avLst/>
            </a:prstGeom>
          </p:spPr>
        </p:pic>
        <p:pic>
          <p:nvPicPr>
            <p:cNvPr id="443" name="图片 4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332" y="6105808"/>
              <a:ext cx="139361" cy="209853"/>
            </a:xfrm>
            <a:prstGeom prst="rect">
              <a:avLst/>
            </a:prstGeom>
          </p:spPr>
        </p:pic>
        <p:pic>
          <p:nvPicPr>
            <p:cNvPr id="444" name="图片 4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458" y="4243261"/>
              <a:ext cx="139361" cy="209853"/>
            </a:xfrm>
            <a:prstGeom prst="rect">
              <a:avLst/>
            </a:prstGeom>
          </p:spPr>
        </p:pic>
        <p:pic>
          <p:nvPicPr>
            <p:cNvPr id="445" name="图片 4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17" y="4654842"/>
              <a:ext cx="139361" cy="209853"/>
            </a:xfrm>
            <a:prstGeom prst="rect">
              <a:avLst/>
            </a:prstGeom>
          </p:spPr>
        </p:pic>
        <p:pic>
          <p:nvPicPr>
            <p:cNvPr id="446" name="图片 4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571" y="4786647"/>
              <a:ext cx="139361" cy="209853"/>
            </a:xfrm>
            <a:prstGeom prst="rect">
              <a:avLst/>
            </a:prstGeom>
          </p:spPr>
        </p:pic>
        <p:pic>
          <p:nvPicPr>
            <p:cNvPr id="447" name="图片 4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518" y="5155213"/>
              <a:ext cx="139361" cy="209853"/>
            </a:xfrm>
            <a:prstGeom prst="rect">
              <a:avLst/>
            </a:prstGeom>
          </p:spPr>
        </p:pic>
        <p:pic>
          <p:nvPicPr>
            <p:cNvPr id="448" name="图片 4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851" y="5043518"/>
              <a:ext cx="139361" cy="209853"/>
            </a:xfrm>
            <a:prstGeom prst="rect">
              <a:avLst/>
            </a:prstGeom>
          </p:spPr>
        </p:pic>
        <p:pic>
          <p:nvPicPr>
            <p:cNvPr id="449" name="图片 4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931" y="5500802"/>
              <a:ext cx="139361" cy="209853"/>
            </a:xfrm>
            <a:prstGeom prst="rect">
              <a:avLst/>
            </a:prstGeom>
          </p:spPr>
        </p:pic>
        <p:pic>
          <p:nvPicPr>
            <p:cNvPr id="450" name="图片 4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922" y="5445147"/>
              <a:ext cx="139361" cy="209853"/>
            </a:xfrm>
            <a:prstGeom prst="rect">
              <a:avLst/>
            </a:prstGeom>
          </p:spPr>
        </p:pic>
        <p:pic>
          <p:nvPicPr>
            <p:cNvPr id="451" name="图片 4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434" y="5556984"/>
              <a:ext cx="139361" cy="209853"/>
            </a:xfrm>
            <a:prstGeom prst="rect">
              <a:avLst/>
            </a:prstGeom>
          </p:spPr>
        </p:pic>
        <p:pic>
          <p:nvPicPr>
            <p:cNvPr id="452" name="图片 4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003" y="4888363"/>
              <a:ext cx="139361" cy="209853"/>
            </a:xfrm>
            <a:prstGeom prst="rect">
              <a:avLst/>
            </a:prstGeom>
          </p:spPr>
        </p:pic>
        <p:pic>
          <p:nvPicPr>
            <p:cNvPr id="453" name="图片 4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334" y="4899361"/>
              <a:ext cx="139361" cy="209853"/>
            </a:xfrm>
            <a:prstGeom prst="rect">
              <a:avLst/>
            </a:prstGeom>
          </p:spPr>
        </p:pic>
        <p:pic>
          <p:nvPicPr>
            <p:cNvPr id="454" name="图片 4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763" y="3426018"/>
              <a:ext cx="139361" cy="209853"/>
            </a:xfrm>
            <a:prstGeom prst="rect">
              <a:avLst/>
            </a:prstGeom>
          </p:spPr>
        </p:pic>
        <p:pic>
          <p:nvPicPr>
            <p:cNvPr id="455" name="图片 4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460" y="3560156"/>
              <a:ext cx="139361" cy="209853"/>
            </a:xfrm>
            <a:prstGeom prst="rect">
              <a:avLst/>
            </a:prstGeom>
          </p:spPr>
        </p:pic>
        <p:pic>
          <p:nvPicPr>
            <p:cNvPr id="456" name="图片 4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640" y="3683199"/>
              <a:ext cx="139361" cy="209853"/>
            </a:xfrm>
            <a:prstGeom prst="rect">
              <a:avLst/>
            </a:prstGeom>
          </p:spPr>
        </p:pic>
        <p:pic>
          <p:nvPicPr>
            <p:cNvPr id="457" name="图片 4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798" y="3883499"/>
              <a:ext cx="139361" cy="209853"/>
            </a:xfrm>
            <a:prstGeom prst="rect">
              <a:avLst/>
            </a:prstGeom>
          </p:spPr>
        </p:pic>
        <p:pic>
          <p:nvPicPr>
            <p:cNvPr id="458" name="图片 4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586" y="4006913"/>
              <a:ext cx="139361" cy="209853"/>
            </a:xfrm>
            <a:prstGeom prst="rect">
              <a:avLst/>
            </a:prstGeom>
          </p:spPr>
        </p:pic>
        <p:pic>
          <p:nvPicPr>
            <p:cNvPr id="459" name="图片 4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82" y="4352225"/>
              <a:ext cx="139361" cy="209853"/>
            </a:xfrm>
            <a:prstGeom prst="rect">
              <a:avLst/>
            </a:prstGeom>
          </p:spPr>
        </p:pic>
        <p:pic>
          <p:nvPicPr>
            <p:cNvPr id="460" name="图片 4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478" y="4786842"/>
              <a:ext cx="139361" cy="209853"/>
            </a:xfrm>
            <a:prstGeom prst="rect">
              <a:avLst/>
            </a:prstGeom>
          </p:spPr>
        </p:pic>
        <p:pic>
          <p:nvPicPr>
            <p:cNvPr id="461" name="图片 4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450" y="4875776"/>
              <a:ext cx="139361" cy="209853"/>
            </a:xfrm>
            <a:prstGeom prst="rect">
              <a:avLst/>
            </a:prstGeom>
          </p:spPr>
        </p:pic>
        <p:pic>
          <p:nvPicPr>
            <p:cNvPr id="462" name="图片 4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498" y="5477643"/>
              <a:ext cx="139361" cy="209853"/>
            </a:xfrm>
            <a:prstGeom prst="rect">
              <a:avLst/>
            </a:prstGeom>
          </p:spPr>
        </p:pic>
        <p:pic>
          <p:nvPicPr>
            <p:cNvPr id="463" name="图片 4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078" y="5109412"/>
              <a:ext cx="139361" cy="209853"/>
            </a:xfrm>
            <a:prstGeom prst="rect">
              <a:avLst/>
            </a:prstGeom>
          </p:spPr>
        </p:pic>
        <p:pic>
          <p:nvPicPr>
            <p:cNvPr id="464" name="图片 4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062" y="4741062"/>
              <a:ext cx="139361" cy="209853"/>
            </a:xfrm>
            <a:prstGeom prst="rect">
              <a:avLst/>
            </a:prstGeom>
          </p:spPr>
        </p:pic>
        <p:pic>
          <p:nvPicPr>
            <p:cNvPr id="465" name="图片 4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466" y="4406798"/>
              <a:ext cx="139361" cy="209853"/>
            </a:xfrm>
            <a:prstGeom prst="rect">
              <a:avLst/>
            </a:prstGeom>
          </p:spPr>
        </p:pic>
        <p:pic>
          <p:nvPicPr>
            <p:cNvPr id="466" name="图片 4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878" y="4061389"/>
              <a:ext cx="139361" cy="209853"/>
            </a:xfrm>
            <a:prstGeom prst="rect">
              <a:avLst/>
            </a:prstGeom>
          </p:spPr>
        </p:pic>
        <p:pic>
          <p:nvPicPr>
            <p:cNvPr id="467" name="图片 4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708" y="6391733"/>
              <a:ext cx="139361" cy="209853"/>
            </a:xfrm>
            <a:prstGeom prst="rect">
              <a:avLst/>
            </a:prstGeom>
          </p:spPr>
        </p:pic>
        <p:pic>
          <p:nvPicPr>
            <p:cNvPr id="468" name="图片 4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365" y="6425668"/>
              <a:ext cx="139361" cy="209853"/>
            </a:xfrm>
            <a:prstGeom prst="rect">
              <a:avLst/>
            </a:prstGeom>
          </p:spPr>
        </p:pic>
        <p:pic>
          <p:nvPicPr>
            <p:cNvPr id="469" name="图片 4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500" y="6060729"/>
              <a:ext cx="139361" cy="209853"/>
            </a:xfrm>
            <a:prstGeom prst="rect">
              <a:avLst/>
            </a:prstGeom>
          </p:spPr>
        </p:pic>
        <p:pic>
          <p:nvPicPr>
            <p:cNvPr id="470" name="图片 4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200" y="6182762"/>
              <a:ext cx="139361" cy="209853"/>
            </a:xfrm>
            <a:prstGeom prst="rect">
              <a:avLst/>
            </a:prstGeom>
          </p:spPr>
        </p:pic>
        <p:pic>
          <p:nvPicPr>
            <p:cNvPr id="471" name="图片 4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267" y="5424031"/>
              <a:ext cx="139361" cy="209853"/>
            </a:xfrm>
            <a:prstGeom prst="rect">
              <a:avLst/>
            </a:prstGeom>
          </p:spPr>
        </p:pic>
        <p:pic>
          <p:nvPicPr>
            <p:cNvPr id="472" name="图片 4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003" y="5411664"/>
              <a:ext cx="139361" cy="209853"/>
            </a:xfrm>
            <a:prstGeom prst="rect">
              <a:avLst/>
            </a:prstGeom>
          </p:spPr>
        </p:pic>
        <p:pic>
          <p:nvPicPr>
            <p:cNvPr id="473" name="图片 4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333" y="6280984"/>
              <a:ext cx="139361" cy="209853"/>
            </a:xfrm>
            <a:prstGeom prst="rect">
              <a:avLst/>
            </a:prstGeom>
          </p:spPr>
        </p:pic>
        <p:pic>
          <p:nvPicPr>
            <p:cNvPr id="474" name="图片 4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84" y="6181802"/>
              <a:ext cx="139361" cy="209853"/>
            </a:xfrm>
            <a:prstGeom prst="rect">
              <a:avLst/>
            </a:prstGeom>
          </p:spPr>
        </p:pic>
        <p:pic>
          <p:nvPicPr>
            <p:cNvPr id="475" name="图片 4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867" y="4965799"/>
              <a:ext cx="139361" cy="209853"/>
            </a:xfrm>
            <a:prstGeom prst="rect">
              <a:avLst/>
            </a:prstGeom>
          </p:spPr>
        </p:pic>
        <p:pic>
          <p:nvPicPr>
            <p:cNvPr id="476" name="图片 4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829" y="4797763"/>
              <a:ext cx="139361" cy="209853"/>
            </a:xfrm>
            <a:prstGeom prst="rect">
              <a:avLst/>
            </a:prstGeom>
          </p:spPr>
        </p:pic>
        <p:pic>
          <p:nvPicPr>
            <p:cNvPr id="477" name="图片 4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875" y="4463643"/>
              <a:ext cx="139361" cy="209853"/>
            </a:xfrm>
            <a:prstGeom prst="rect">
              <a:avLst/>
            </a:prstGeom>
          </p:spPr>
        </p:pic>
        <p:pic>
          <p:nvPicPr>
            <p:cNvPr id="478" name="图片 47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561" y="4085205"/>
              <a:ext cx="139361" cy="209853"/>
            </a:xfrm>
            <a:prstGeom prst="rect">
              <a:avLst/>
            </a:prstGeom>
          </p:spPr>
        </p:pic>
        <p:pic>
          <p:nvPicPr>
            <p:cNvPr id="479" name="图片 4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297" y="3550387"/>
              <a:ext cx="139361" cy="209853"/>
            </a:xfrm>
            <a:prstGeom prst="rect">
              <a:avLst/>
            </a:prstGeom>
          </p:spPr>
        </p:pic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450" y="3317025"/>
              <a:ext cx="139361" cy="209853"/>
            </a:xfrm>
            <a:prstGeom prst="rect">
              <a:avLst/>
            </a:prstGeom>
          </p:spPr>
        </p:pic>
        <p:pic>
          <p:nvPicPr>
            <p:cNvPr id="481" name="图片 48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848" y="2825751"/>
              <a:ext cx="139361" cy="209853"/>
            </a:xfrm>
            <a:prstGeom prst="rect">
              <a:avLst/>
            </a:prstGeom>
          </p:spPr>
        </p:pic>
        <p:pic>
          <p:nvPicPr>
            <p:cNvPr id="482" name="图片 48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2" y="2602544"/>
              <a:ext cx="139361" cy="209853"/>
            </a:xfrm>
            <a:prstGeom prst="rect">
              <a:avLst/>
            </a:prstGeom>
          </p:spPr>
        </p:pic>
        <p:pic>
          <p:nvPicPr>
            <p:cNvPr id="483" name="图片 4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223" y="2680346"/>
              <a:ext cx="139361" cy="209853"/>
            </a:xfrm>
            <a:prstGeom prst="rect">
              <a:avLst/>
            </a:prstGeom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902" y="2001192"/>
              <a:ext cx="139361" cy="209853"/>
            </a:xfrm>
            <a:prstGeom prst="rect">
              <a:avLst/>
            </a:prstGeom>
          </p:spPr>
        </p:pic>
        <p:pic>
          <p:nvPicPr>
            <p:cNvPr id="485" name="图片 48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125" y="1755552"/>
              <a:ext cx="139361" cy="209853"/>
            </a:xfrm>
            <a:prstGeom prst="rect">
              <a:avLst/>
            </a:prstGeom>
          </p:spPr>
        </p:pic>
        <p:pic>
          <p:nvPicPr>
            <p:cNvPr id="486" name="图片 48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056" y="1688826"/>
              <a:ext cx="139361" cy="209853"/>
            </a:xfrm>
            <a:prstGeom prst="rect">
              <a:avLst/>
            </a:prstGeom>
          </p:spPr>
        </p:pic>
        <p:pic>
          <p:nvPicPr>
            <p:cNvPr id="487" name="图片 48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444" y="2078795"/>
              <a:ext cx="139361" cy="209853"/>
            </a:xfrm>
            <a:prstGeom prst="rect">
              <a:avLst/>
            </a:prstGeom>
          </p:spPr>
        </p:pic>
        <p:pic>
          <p:nvPicPr>
            <p:cNvPr id="488" name="图片 48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281" y="2234928"/>
              <a:ext cx="139361" cy="209853"/>
            </a:xfrm>
            <a:prstGeom prst="rect">
              <a:avLst/>
            </a:prstGeom>
          </p:spPr>
        </p:pic>
        <p:pic>
          <p:nvPicPr>
            <p:cNvPr id="489" name="图片 48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380" y="2257061"/>
              <a:ext cx="139361" cy="209853"/>
            </a:xfrm>
            <a:prstGeom prst="rect">
              <a:avLst/>
            </a:prstGeom>
          </p:spPr>
        </p:pic>
        <p:pic>
          <p:nvPicPr>
            <p:cNvPr id="490" name="图片 48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121" y="2546548"/>
              <a:ext cx="139361" cy="209853"/>
            </a:xfrm>
            <a:prstGeom prst="rect">
              <a:avLst/>
            </a:prstGeom>
          </p:spPr>
        </p:pic>
        <p:pic>
          <p:nvPicPr>
            <p:cNvPr id="491" name="图片 49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9" y="2658082"/>
              <a:ext cx="139361" cy="209853"/>
            </a:xfrm>
            <a:prstGeom prst="rect">
              <a:avLst/>
            </a:prstGeom>
          </p:spPr>
        </p:pic>
        <p:pic>
          <p:nvPicPr>
            <p:cNvPr id="492" name="图片 49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280" y="2724929"/>
              <a:ext cx="139361" cy="209853"/>
            </a:xfrm>
            <a:prstGeom prst="rect">
              <a:avLst/>
            </a:prstGeom>
          </p:spPr>
        </p:pic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614" y="3014938"/>
              <a:ext cx="139361" cy="209853"/>
            </a:xfrm>
            <a:prstGeom prst="rect">
              <a:avLst/>
            </a:prstGeom>
          </p:spPr>
        </p:pic>
        <p:pic>
          <p:nvPicPr>
            <p:cNvPr id="494" name="图片 4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867" y="2848617"/>
              <a:ext cx="139361" cy="209853"/>
            </a:xfrm>
            <a:prstGeom prst="rect">
              <a:avLst/>
            </a:prstGeom>
          </p:spPr>
        </p:pic>
        <p:pic>
          <p:nvPicPr>
            <p:cNvPr id="495" name="图片 49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177" y="3316278"/>
              <a:ext cx="139361" cy="209853"/>
            </a:xfrm>
            <a:prstGeom prst="rect">
              <a:avLst/>
            </a:prstGeom>
          </p:spPr>
        </p:pic>
        <p:pic>
          <p:nvPicPr>
            <p:cNvPr id="496" name="图片 4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237" y="2836339"/>
              <a:ext cx="139361" cy="209853"/>
            </a:xfrm>
            <a:prstGeom prst="rect">
              <a:avLst/>
            </a:prstGeom>
          </p:spPr>
        </p:pic>
        <p:pic>
          <p:nvPicPr>
            <p:cNvPr id="497" name="图片 49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687" y="3250188"/>
              <a:ext cx="139361" cy="209853"/>
            </a:xfrm>
            <a:prstGeom prst="rect">
              <a:avLst/>
            </a:prstGeom>
          </p:spPr>
        </p:pic>
        <p:pic>
          <p:nvPicPr>
            <p:cNvPr id="498" name="图片 49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971" y="3506722"/>
              <a:ext cx="139361" cy="209853"/>
            </a:xfrm>
            <a:prstGeom prst="rect">
              <a:avLst/>
            </a:prstGeom>
          </p:spPr>
        </p:pic>
        <p:pic>
          <p:nvPicPr>
            <p:cNvPr id="499" name="图片 49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61" y="3529105"/>
              <a:ext cx="139361" cy="209853"/>
            </a:xfrm>
            <a:prstGeom prst="rect">
              <a:avLst/>
            </a:prstGeom>
          </p:spPr>
        </p:pic>
        <p:pic>
          <p:nvPicPr>
            <p:cNvPr id="500" name="图片 49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769" y="3773627"/>
              <a:ext cx="139361" cy="209853"/>
            </a:xfrm>
            <a:prstGeom prst="rect">
              <a:avLst/>
            </a:prstGeom>
          </p:spPr>
        </p:pic>
        <p:pic>
          <p:nvPicPr>
            <p:cNvPr id="501" name="图片 50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412" y="3885136"/>
              <a:ext cx="139361" cy="209853"/>
            </a:xfrm>
            <a:prstGeom prst="rect">
              <a:avLst/>
            </a:prstGeom>
          </p:spPr>
        </p:pic>
        <p:pic>
          <p:nvPicPr>
            <p:cNvPr id="502" name="图片 50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175" y="6259202"/>
              <a:ext cx="139361" cy="209853"/>
            </a:xfrm>
            <a:prstGeom prst="rect">
              <a:avLst/>
            </a:prstGeom>
          </p:spPr>
        </p:pic>
        <p:pic>
          <p:nvPicPr>
            <p:cNvPr id="503" name="图片 50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169" y="6102243"/>
              <a:ext cx="139361" cy="209853"/>
            </a:xfrm>
            <a:prstGeom prst="rect">
              <a:avLst/>
            </a:prstGeom>
          </p:spPr>
        </p:pic>
        <p:pic>
          <p:nvPicPr>
            <p:cNvPr id="504" name="图片 5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947" y="5266597"/>
              <a:ext cx="139361" cy="209853"/>
            </a:xfrm>
            <a:prstGeom prst="rect">
              <a:avLst/>
            </a:prstGeom>
          </p:spPr>
        </p:pic>
        <p:pic>
          <p:nvPicPr>
            <p:cNvPr id="505" name="图片 5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710" y="4931827"/>
              <a:ext cx="139361" cy="209853"/>
            </a:xfrm>
            <a:prstGeom prst="rect">
              <a:avLst/>
            </a:prstGeom>
          </p:spPr>
        </p:pic>
        <p:pic>
          <p:nvPicPr>
            <p:cNvPr id="506" name="图片 5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927" y="5110086"/>
              <a:ext cx="139361" cy="209853"/>
            </a:xfrm>
            <a:prstGeom prst="rect">
              <a:avLst/>
            </a:prstGeom>
          </p:spPr>
        </p:pic>
        <p:pic>
          <p:nvPicPr>
            <p:cNvPr id="507" name="图片 5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9711" y="2424216"/>
              <a:ext cx="139361" cy="209853"/>
            </a:xfrm>
            <a:prstGeom prst="rect">
              <a:avLst/>
            </a:prstGeom>
          </p:spPr>
        </p:pic>
        <p:pic>
          <p:nvPicPr>
            <p:cNvPr id="508" name="图片 5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975" y="1943866"/>
              <a:ext cx="139361" cy="209853"/>
            </a:xfrm>
            <a:prstGeom prst="rect">
              <a:avLst/>
            </a:prstGeom>
          </p:spPr>
        </p:pic>
        <p:pic>
          <p:nvPicPr>
            <p:cNvPr id="509" name="图片 5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739" y="2611709"/>
              <a:ext cx="139361" cy="209853"/>
            </a:xfrm>
            <a:prstGeom prst="rect">
              <a:avLst/>
            </a:prstGeom>
          </p:spPr>
        </p:pic>
        <p:pic>
          <p:nvPicPr>
            <p:cNvPr id="510" name="图片 50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701" y="2927088"/>
              <a:ext cx="139361" cy="209853"/>
            </a:xfrm>
            <a:prstGeom prst="rect">
              <a:avLst/>
            </a:prstGeom>
          </p:spPr>
        </p:pic>
        <p:pic>
          <p:nvPicPr>
            <p:cNvPr id="511" name="图片 5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677" y="2992332"/>
              <a:ext cx="139361" cy="209853"/>
            </a:xfrm>
            <a:prstGeom prst="rect">
              <a:avLst/>
            </a:prstGeom>
          </p:spPr>
        </p:pic>
        <p:pic>
          <p:nvPicPr>
            <p:cNvPr id="512" name="图片 5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075" y="3393378"/>
              <a:ext cx="139361" cy="209853"/>
            </a:xfrm>
            <a:prstGeom prst="rect">
              <a:avLst/>
            </a:prstGeom>
          </p:spPr>
        </p:pic>
        <p:pic>
          <p:nvPicPr>
            <p:cNvPr id="513" name="图片 5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055" y="4184739"/>
              <a:ext cx="139361" cy="209853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4516" y="4586241"/>
              <a:ext cx="139361" cy="209853"/>
            </a:xfrm>
            <a:prstGeom prst="rect">
              <a:avLst/>
            </a:prstGeom>
          </p:spPr>
        </p:pic>
        <p:pic>
          <p:nvPicPr>
            <p:cNvPr id="515" name="图片 5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456" y="4965799"/>
              <a:ext cx="139361" cy="209853"/>
            </a:xfrm>
            <a:prstGeom prst="rect">
              <a:avLst/>
            </a:prstGeom>
          </p:spPr>
        </p:pic>
        <p:pic>
          <p:nvPicPr>
            <p:cNvPr id="516" name="图片 5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635" y="4942611"/>
              <a:ext cx="139361" cy="209853"/>
            </a:xfrm>
            <a:prstGeom prst="rect">
              <a:avLst/>
            </a:prstGeom>
          </p:spPr>
        </p:pic>
        <p:pic>
          <p:nvPicPr>
            <p:cNvPr id="517" name="图片 5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320" y="5266597"/>
              <a:ext cx="139361" cy="209853"/>
            </a:xfrm>
            <a:prstGeom prst="rect">
              <a:avLst/>
            </a:prstGeom>
          </p:spPr>
        </p:pic>
        <p:pic>
          <p:nvPicPr>
            <p:cNvPr id="518" name="图片 5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031" y="5389658"/>
              <a:ext cx="139361" cy="209853"/>
            </a:xfrm>
            <a:prstGeom prst="rect">
              <a:avLst/>
            </a:prstGeom>
          </p:spPr>
        </p:pic>
        <p:pic>
          <p:nvPicPr>
            <p:cNvPr id="519" name="图片 5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581" y="5568405"/>
              <a:ext cx="139361" cy="209853"/>
            </a:xfrm>
            <a:prstGeom prst="rect">
              <a:avLst/>
            </a:prstGeom>
          </p:spPr>
        </p:pic>
        <p:pic>
          <p:nvPicPr>
            <p:cNvPr id="520" name="图片 5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1" y="4587644"/>
              <a:ext cx="139361" cy="209853"/>
            </a:xfrm>
            <a:prstGeom prst="rect">
              <a:avLst/>
            </a:prstGeom>
          </p:spPr>
        </p:pic>
        <p:pic>
          <p:nvPicPr>
            <p:cNvPr id="521" name="图片 5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222" y="4085204"/>
              <a:ext cx="139361" cy="209853"/>
            </a:xfrm>
            <a:prstGeom prst="rect">
              <a:avLst/>
            </a:prstGeom>
          </p:spPr>
        </p:pic>
        <p:pic>
          <p:nvPicPr>
            <p:cNvPr id="522" name="图片 5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319" y="4111839"/>
              <a:ext cx="139361" cy="209853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041" y="2572776"/>
              <a:ext cx="139361" cy="209853"/>
            </a:xfrm>
            <a:prstGeom prst="rect">
              <a:avLst/>
            </a:prstGeom>
          </p:spPr>
        </p:pic>
        <p:pic>
          <p:nvPicPr>
            <p:cNvPr id="524" name="图片 5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467" y="1933157"/>
              <a:ext cx="139361" cy="209853"/>
            </a:xfrm>
            <a:prstGeom prst="rect">
              <a:avLst/>
            </a:prstGeom>
          </p:spPr>
        </p:pic>
        <p:pic>
          <p:nvPicPr>
            <p:cNvPr id="525" name="图片 5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299" y="1676601"/>
              <a:ext cx="139361" cy="209853"/>
            </a:xfrm>
            <a:prstGeom prst="rect">
              <a:avLst/>
            </a:prstGeom>
          </p:spPr>
        </p:pic>
        <p:pic>
          <p:nvPicPr>
            <p:cNvPr id="526" name="图片 5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440" y="1663881"/>
              <a:ext cx="139361" cy="209853"/>
            </a:xfrm>
            <a:prstGeom prst="rect">
              <a:avLst/>
            </a:prstGeom>
          </p:spPr>
        </p:pic>
        <p:pic>
          <p:nvPicPr>
            <p:cNvPr id="527" name="图片 5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7762" y="1609357"/>
              <a:ext cx="139361" cy="209853"/>
            </a:xfrm>
            <a:prstGeom prst="rect">
              <a:avLst/>
            </a:prstGeom>
          </p:spPr>
        </p:pic>
        <p:pic>
          <p:nvPicPr>
            <p:cNvPr id="528" name="图片 5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274" y="1853304"/>
              <a:ext cx="139361" cy="209853"/>
            </a:xfrm>
            <a:prstGeom prst="rect">
              <a:avLst/>
            </a:prstGeom>
          </p:spPr>
        </p:pic>
        <p:pic>
          <p:nvPicPr>
            <p:cNvPr id="529" name="图片 5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604" y="1853304"/>
              <a:ext cx="139361" cy="209853"/>
            </a:xfrm>
            <a:prstGeom prst="rect">
              <a:avLst/>
            </a:prstGeom>
          </p:spPr>
        </p:pic>
        <p:pic>
          <p:nvPicPr>
            <p:cNvPr id="530" name="图片 5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4158" y="1833208"/>
              <a:ext cx="139361" cy="209853"/>
            </a:xfrm>
            <a:prstGeom prst="rect">
              <a:avLst/>
            </a:prstGeom>
          </p:spPr>
        </p:pic>
        <p:pic>
          <p:nvPicPr>
            <p:cNvPr id="531" name="图片 5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749" y="2157261"/>
              <a:ext cx="139361" cy="209853"/>
            </a:xfrm>
            <a:prstGeom prst="rect">
              <a:avLst/>
            </a:prstGeom>
          </p:spPr>
        </p:pic>
        <p:pic>
          <p:nvPicPr>
            <p:cNvPr id="532" name="图片 5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104" y="4811638"/>
              <a:ext cx="139361" cy="209853"/>
            </a:xfrm>
            <a:prstGeom prst="rect">
              <a:avLst/>
            </a:prstGeom>
          </p:spPr>
        </p:pic>
        <p:pic>
          <p:nvPicPr>
            <p:cNvPr id="533" name="图片 5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275" y="4578532"/>
              <a:ext cx="139361" cy="209853"/>
            </a:xfrm>
            <a:prstGeom prst="rect">
              <a:avLst/>
            </a:prstGeom>
          </p:spPr>
        </p:pic>
        <p:pic>
          <p:nvPicPr>
            <p:cNvPr id="534" name="图片 5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634" y="4220550"/>
              <a:ext cx="139361" cy="209853"/>
            </a:xfrm>
            <a:prstGeom prst="rect">
              <a:avLst/>
            </a:prstGeom>
          </p:spPr>
        </p:pic>
        <p:pic>
          <p:nvPicPr>
            <p:cNvPr id="535" name="图片 5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771" y="4017957"/>
              <a:ext cx="139361" cy="209853"/>
            </a:xfrm>
            <a:prstGeom prst="rect">
              <a:avLst/>
            </a:prstGeom>
          </p:spPr>
        </p:pic>
        <p:pic>
          <p:nvPicPr>
            <p:cNvPr id="536" name="图片 5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784" y="3828045"/>
              <a:ext cx="139361" cy="209853"/>
            </a:xfrm>
            <a:prstGeom prst="rect">
              <a:avLst/>
            </a:prstGeom>
          </p:spPr>
        </p:pic>
        <p:pic>
          <p:nvPicPr>
            <p:cNvPr id="538" name="图片 5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944" y="4084219"/>
              <a:ext cx="139361" cy="209853"/>
            </a:xfrm>
            <a:prstGeom prst="rect">
              <a:avLst/>
            </a:prstGeom>
          </p:spPr>
        </p:pic>
        <p:pic>
          <p:nvPicPr>
            <p:cNvPr id="540" name="图片 5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010" y="4050889"/>
              <a:ext cx="139361" cy="209853"/>
            </a:xfrm>
            <a:prstGeom prst="rect">
              <a:avLst/>
            </a:prstGeom>
          </p:spPr>
        </p:pic>
        <p:pic>
          <p:nvPicPr>
            <p:cNvPr id="541" name="图片 5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94" y="3606247"/>
              <a:ext cx="139361" cy="209853"/>
            </a:xfrm>
            <a:prstGeom prst="rect">
              <a:avLst/>
            </a:prstGeom>
          </p:spPr>
        </p:pic>
        <p:pic>
          <p:nvPicPr>
            <p:cNvPr id="542" name="图片 5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20" y="3371052"/>
              <a:ext cx="139361" cy="209853"/>
            </a:xfrm>
            <a:prstGeom prst="rect">
              <a:avLst/>
            </a:prstGeom>
          </p:spPr>
        </p:pic>
        <p:pic>
          <p:nvPicPr>
            <p:cNvPr id="543" name="图片 5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669" y="3114910"/>
              <a:ext cx="139361" cy="209853"/>
            </a:xfrm>
            <a:prstGeom prst="rect">
              <a:avLst/>
            </a:prstGeom>
          </p:spPr>
        </p:pic>
        <p:pic>
          <p:nvPicPr>
            <p:cNvPr id="544" name="图片 5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6434" y="2535674"/>
              <a:ext cx="139361" cy="209853"/>
            </a:xfrm>
            <a:prstGeom prst="rect">
              <a:avLst/>
            </a:prstGeom>
          </p:spPr>
        </p:pic>
        <p:pic>
          <p:nvPicPr>
            <p:cNvPr id="545" name="图片 5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2369" y="1879137"/>
              <a:ext cx="139361" cy="209853"/>
            </a:xfrm>
            <a:prstGeom prst="rect">
              <a:avLst/>
            </a:prstGeom>
          </p:spPr>
        </p:pic>
        <p:pic>
          <p:nvPicPr>
            <p:cNvPr id="546" name="图片 5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990" y="2046289"/>
              <a:ext cx="139361" cy="209853"/>
            </a:xfrm>
            <a:prstGeom prst="rect">
              <a:avLst/>
            </a:prstGeom>
          </p:spPr>
        </p:pic>
        <p:pic>
          <p:nvPicPr>
            <p:cNvPr id="547" name="图片 5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052" y="2126861"/>
              <a:ext cx="139361" cy="209853"/>
            </a:xfrm>
            <a:prstGeom prst="rect">
              <a:avLst/>
            </a:prstGeom>
          </p:spPr>
        </p:pic>
        <p:pic>
          <p:nvPicPr>
            <p:cNvPr id="548" name="图片 5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103" y="2326823"/>
              <a:ext cx="139361" cy="209853"/>
            </a:xfrm>
            <a:prstGeom prst="rect">
              <a:avLst/>
            </a:prstGeom>
          </p:spPr>
        </p:pic>
        <p:pic>
          <p:nvPicPr>
            <p:cNvPr id="549" name="图片 5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058" y="2618811"/>
              <a:ext cx="139361" cy="209853"/>
            </a:xfrm>
            <a:prstGeom prst="rect">
              <a:avLst/>
            </a:prstGeom>
          </p:spPr>
        </p:pic>
        <p:pic>
          <p:nvPicPr>
            <p:cNvPr id="550" name="图片 5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882" y="2843880"/>
              <a:ext cx="139361" cy="209853"/>
            </a:xfrm>
            <a:prstGeom prst="rect">
              <a:avLst/>
            </a:prstGeom>
          </p:spPr>
        </p:pic>
        <p:pic>
          <p:nvPicPr>
            <p:cNvPr id="551" name="图片 5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845" y="2934757"/>
              <a:ext cx="139361" cy="209853"/>
            </a:xfrm>
            <a:prstGeom prst="rect">
              <a:avLst/>
            </a:prstGeom>
          </p:spPr>
        </p:pic>
        <p:pic>
          <p:nvPicPr>
            <p:cNvPr id="552" name="图片 5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91" y="3157525"/>
              <a:ext cx="139361" cy="209853"/>
            </a:xfrm>
            <a:prstGeom prst="rect">
              <a:avLst/>
            </a:prstGeom>
          </p:spPr>
        </p:pic>
        <p:pic>
          <p:nvPicPr>
            <p:cNvPr id="553" name="图片 5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778" y="3246101"/>
              <a:ext cx="139361" cy="209853"/>
            </a:xfrm>
            <a:prstGeom prst="rect">
              <a:avLst/>
            </a:prstGeom>
          </p:spPr>
        </p:pic>
        <p:pic>
          <p:nvPicPr>
            <p:cNvPr id="554" name="图片 5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671" y="3400881"/>
              <a:ext cx="139361" cy="209853"/>
            </a:xfrm>
            <a:prstGeom prst="rect">
              <a:avLst/>
            </a:prstGeom>
          </p:spPr>
        </p:pic>
        <p:pic>
          <p:nvPicPr>
            <p:cNvPr id="555" name="图片 5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70" y="3456162"/>
              <a:ext cx="139361" cy="209853"/>
            </a:xfrm>
            <a:prstGeom prst="rect">
              <a:avLst/>
            </a:prstGeom>
          </p:spPr>
        </p:pic>
        <p:pic>
          <p:nvPicPr>
            <p:cNvPr id="556" name="图片 5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610" y="3568779"/>
              <a:ext cx="139361" cy="209853"/>
            </a:xfrm>
            <a:prstGeom prst="rect">
              <a:avLst/>
            </a:prstGeom>
          </p:spPr>
        </p:pic>
        <p:pic>
          <p:nvPicPr>
            <p:cNvPr id="557" name="图片 5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780" y="3334941"/>
              <a:ext cx="139361" cy="209853"/>
            </a:xfrm>
            <a:prstGeom prst="rect">
              <a:avLst/>
            </a:prstGeom>
          </p:spPr>
        </p:pic>
        <p:pic>
          <p:nvPicPr>
            <p:cNvPr id="558" name="图片 5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751" y="3614303"/>
              <a:ext cx="139361" cy="209853"/>
            </a:xfrm>
            <a:prstGeom prst="rect">
              <a:avLst/>
            </a:prstGeom>
          </p:spPr>
        </p:pic>
        <p:pic>
          <p:nvPicPr>
            <p:cNvPr id="559" name="图片 5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116" y="3671353"/>
              <a:ext cx="139361" cy="209853"/>
            </a:xfrm>
            <a:prstGeom prst="rect">
              <a:avLst/>
            </a:prstGeom>
          </p:spPr>
        </p:pic>
        <p:pic>
          <p:nvPicPr>
            <p:cNvPr id="560" name="图片 5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734" y="3316277"/>
              <a:ext cx="139361" cy="209853"/>
            </a:xfrm>
            <a:prstGeom prst="rect">
              <a:avLst/>
            </a:prstGeom>
          </p:spPr>
        </p:pic>
        <p:pic>
          <p:nvPicPr>
            <p:cNvPr id="561" name="图片 5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973" y="2982541"/>
              <a:ext cx="139361" cy="209853"/>
            </a:xfrm>
            <a:prstGeom prst="rect">
              <a:avLst/>
            </a:prstGeom>
          </p:spPr>
        </p:pic>
        <p:pic>
          <p:nvPicPr>
            <p:cNvPr id="562" name="图片 5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569" y="2826767"/>
              <a:ext cx="139361" cy="209853"/>
            </a:xfrm>
            <a:prstGeom prst="rect">
              <a:avLst/>
            </a:prstGeom>
          </p:spPr>
        </p:pic>
        <p:pic>
          <p:nvPicPr>
            <p:cNvPr id="563" name="图片 5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776" y="2693456"/>
              <a:ext cx="139361" cy="209853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657" y="2671011"/>
              <a:ext cx="139361" cy="209853"/>
            </a:xfrm>
            <a:prstGeom prst="rect">
              <a:avLst/>
            </a:prstGeom>
          </p:spPr>
        </p:pic>
        <p:pic>
          <p:nvPicPr>
            <p:cNvPr id="565" name="图片 5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531" y="2716635"/>
              <a:ext cx="139361" cy="209853"/>
            </a:xfrm>
            <a:prstGeom prst="rect">
              <a:avLst/>
            </a:prstGeom>
          </p:spPr>
        </p:pic>
        <p:pic>
          <p:nvPicPr>
            <p:cNvPr id="566" name="图片 5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784" y="2872876"/>
              <a:ext cx="139361" cy="209853"/>
            </a:xfrm>
            <a:prstGeom prst="rect">
              <a:avLst/>
            </a:prstGeom>
          </p:spPr>
        </p:pic>
        <p:pic>
          <p:nvPicPr>
            <p:cNvPr id="567" name="图片 5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784" y="3016885"/>
              <a:ext cx="139361" cy="209853"/>
            </a:xfrm>
            <a:prstGeom prst="rect">
              <a:avLst/>
            </a:prstGeom>
          </p:spPr>
        </p:pic>
        <p:pic>
          <p:nvPicPr>
            <p:cNvPr id="568" name="图片 5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106" y="2849602"/>
              <a:ext cx="139361" cy="209853"/>
            </a:xfrm>
            <a:prstGeom prst="rect">
              <a:avLst/>
            </a:prstGeom>
          </p:spPr>
        </p:pic>
        <p:pic>
          <p:nvPicPr>
            <p:cNvPr id="569" name="图片 5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68" y="3027619"/>
              <a:ext cx="139361" cy="209853"/>
            </a:xfrm>
            <a:prstGeom prst="rect">
              <a:avLst/>
            </a:prstGeom>
          </p:spPr>
        </p:pic>
        <p:pic>
          <p:nvPicPr>
            <p:cNvPr id="570" name="图片 5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456" y="2836339"/>
              <a:ext cx="139361" cy="209853"/>
            </a:xfrm>
            <a:prstGeom prst="rect">
              <a:avLst/>
            </a:prstGeom>
          </p:spPr>
        </p:pic>
        <p:pic>
          <p:nvPicPr>
            <p:cNvPr id="571" name="图片 5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89" y="3584112"/>
              <a:ext cx="139361" cy="209853"/>
            </a:xfrm>
            <a:prstGeom prst="rect">
              <a:avLst/>
            </a:prstGeom>
          </p:spPr>
        </p:pic>
        <p:pic>
          <p:nvPicPr>
            <p:cNvPr id="572" name="图片 5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05" y="3651054"/>
              <a:ext cx="139361" cy="209853"/>
            </a:xfrm>
            <a:prstGeom prst="rect">
              <a:avLst/>
            </a:prstGeom>
          </p:spPr>
        </p:pic>
        <p:pic>
          <p:nvPicPr>
            <p:cNvPr id="573" name="图片 5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555" y="3584112"/>
              <a:ext cx="139361" cy="209853"/>
            </a:xfrm>
            <a:prstGeom prst="rect">
              <a:avLst/>
            </a:prstGeom>
          </p:spPr>
        </p:pic>
        <p:pic>
          <p:nvPicPr>
            <p:cNvPr id="574" name="图片 5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538" y="3952560"/>
              <a:ext cx="139361" cy="209853"/>
            </a:xfrm>
            <a:prstGeom prst="rect">
              <a:avLst/>
            </a:prstGeom>
          </p:spPr>
        </p:pic>
        <p:pic>
          <p:nvPicPr>
            <p:cNvPr id="575" name="图片 5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326" y="4042736"/>
              <a:ext cx="139361" cy="209853"/>
            </a:xfrm>
            <a:prstGeom prst="rect">
              <a:avLst/>
            </a:prstGeom>
          </p:spPr>
        </p:pic>
        <p:pic>
          <p:nvPicPr>
            <p:cNvPr id="576" name="图片 5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539" y="3570602"/>
              <a:ext cx="139361" cy="209853"/>
            </a:xfrm>
            <a:prstGeom prst="rect">
              <a:avLst/>
            </a:prstGeom>
          </p:spPr>
        </p:pic>
        <p:pic>
          <p:nvPicPr>
            <p:cNvPr id="577" name="图片 5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111" y="3838389"/>
              <a:ext cx="139361" cy="209853"/>
            </a:xfrm>
            <a:prstGeom prst="rect">
              <a:avLst/>
            </a:prstGeom>
          </p:spPr>
        </p:pic>
      </p:grpSp>
      <p:sp>
        <p:nvSpPr>
          <p:cNvPr id="578" name="矩形 577"/>
          <p:cNvSpPr/>
          <p:nvPr/>
        </p:nvSpPr>
        <p:spPr>
          <a:xfrm>
            <a:off x="8913254" y="1590371"/>
            <a:ext cx="3269197" cy="3418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9" name="图片 57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07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0" name="图片 57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95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1" name="图片 58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14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2" name="文本框 581"/>
          <p:cNvSpPr txBox="1"/>
          <p:nvPr/>
        </p:nvSpPr>
        <p:spPr>
          <a:xfrm>
            <a:off x="9303107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万象城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3" name="文本框 582"/>
          <p:cNvSpPr txBox="1"/>
          <p:nvPr/>
        </p:nvSpPr>
        <p:spPr>
          <a:xfrm>
            <a:off x="1026291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爱琴海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4" name="文本框 583"/>
          <p:cNvSpPr txBox="1"/>
          <p:nvPr/>
        </p:nvSpPr>
        <p:spPr>
          <a:xfrm>
            <a:off x="1128556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周边人群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159</a:t>
            </a:r>
            <a:endParaRPr lang="zh-CN" altLang="en-US" dirty="0"/>
          </a:p>
        </p:txBody>
      </p:sp>
      <p:grpSp>
        <p:nvGrpSpPr>
          <p:cNvPr id="590" name="组合 589"/>
          <p:cNvGrpSpPr/>
          <p:nvPr/>
        </p:nvGrpSpPr>
        <p:grpSpPr>
          <a:xfrm>
            <a:off x="3389329" y="4359751"/>
            <a:ext cx="662286" cy="698290"/>
            <a:chOff x="3370581" y="4426733"/>
            <a:chExt cx="662286" cy="698290"/>
          </a:xfrm>
        </p:grpSpPr>
        <p:pic>
          <p:nvPicPr>
            <p:cNvPr id="591" name="图片 5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320" y="4466503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92" name="文本框 591"/>
            <p:cNvSpPr txBox="1"/>
            <p:nvPr/>
          </p:nvSpPr>
          <p:spPr>
            <a:xfrm>
              <a:off x="3370581" y="4426733"/>
              <a:ext cx="662286" cy="33983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爱琴海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3" name="组合 592"/>
          <p:cNvGrpSpPr/>
          <p:nvPr/>
        </p:nvGrpSpPr>
        <p:grpSpPr>
          <a:xfrm>
            <a:off x="3259597" y="4637181"/>
            <a:ext cx="662286" cy="658520"/>
            <a:chOff x="3259597" y="4637181"/>
            <a:chExt cx="662286" cy="658520"/>
          </a:xfrm>
        </p:grpSpPr>
        <p:pic>
          <p:nvPicPr>
            <p:cNvPr id="594" name="图片 5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994" y="4637181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95" name="文本框 594"/>
            <p:cNvSpPr txBox="1"/>
            <p:nvPr/>
          </p:nvSpPr>
          <p:spPr>
            <a:xfrm>
              <a:off x="3259597" y="4660581"/>
              <a:ext cx="66228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万象城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7" name="组合 536"/>
          <p:cNvGrpSpPr/>
          <p:nvPr/>
        </p:nvGrpSpPr>
        <p:grpSpPr>
          <a:xfrm>
            <a:off x="5102110" y="3945016"/>
            <a:ext cx="1535859" cy="334385"/>
            <a:chOff x="2677366" y="7164076"/>
            <a:chExt cx="1267818" cy="334385"/>
          </a:xfrm>
        </p:grpSpPr>
        <p:sp>
          <p:nvSpPr>
            <p:cNvPr id="539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585" name="矩形 584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摩维影院体验中心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-¥108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6055434" y="4517885"/>
            <a:ext cx="1230182" cy="334385"/>
            <a:chOff x="2929694" y="7164076"/>
            <a:chExt cx="1015489" cy="334385"/>
          </a:xfrm>
        </p:grpSpPr>
        <p:sp>
          <p:nvSpPr>
            <p:cNvPr id="587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588" name="矩形 587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X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立方</a:t>
              </a:r>
              <a:r>
                <a:rPr lang="en-US" altLang="zh-CN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vr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影院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-¥96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96" name="组合 595"/>
          <p:cNvGrpSpPr/>
          <p:nvPr/>
        </p:nvGrpSpPr>
        <p:grpSpPr>
          <a:xfrm>
            <a:off x="6997002" y="1851776"/>
            <a:ext cx="1535858" cy="334385"/>
            <a:chOff x="2677366" y="7164076"/>
            <a:chExt cx="1267818" cy="334385"/>
          </a:xfrm>
        </p:grpSpPr>
        <p:sp>
          <p:nvSpPr>
            <p:cNvPr id="597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598" name="矩形 597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SNH48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星梦剧院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-¥80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0" name="组合 599"/>
          <p:cNvGrpSpPr/>
          <p:nvPr/>
        </p:nvGrpSpPr>
        <p:grpSpPr>
          <a:xfrm>
            <a:off x="3321483" y="6343461"/>
            <a:ext cx="1535859" cy="334385"/>
            <a:chOff x="2677366" y="7164076"/>
            <a:chExt cx="1267818" cy="334385"/>
          </a:xfrm>
        </p:grpSpPr>
        <p:sp>
          <p:nvSpPr>
            <p:cNvPr id="601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02" name="矩形 601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摩哈动园儿童乐园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-¥50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38954" y="6479360"/>
            <a:ext cx="1230182" cy="334385"/>
            <a:chOff x="2929694" y="7164076"/>
            <a:chExt cx="1015489" cy="334385"/>
          </a:xfrm>
        </p:grpSpPr>
        <p:sp>
          <p:nvSpPr>
            <p:cNvPr id="604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05" name="矩形 604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深沪休闲农庄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-¥231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1" name="组合 610"/>
          <p:cNvGrpSpPr/>
          <p:nvPr/>
        </p:nvGrpSpPr>
        <p:grpSpPr>
          <a:xfrm>
            <a:off x="3214620" y="3823044"/>
            <a:ext cx="1535859" cy="334385"/>
            <a:chOff x="2677366" y="7164076"/>
            <a:chExt cx="1267818" cy="334385"/>
          </a:xfrm>
        </p:grpSpPr>
        <p:sp>
          <p:nvSpPr>
            <p:cNvPr id="612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13" name="矩形 612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上海国际舞蹈中心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-¥317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4" name="组合 613"/>
          <p:cNvGrpSpPr/>
          <p:nvPr/>
        </p:nvGrpSpPr>
        <p:grpSpPr>
          <a:xfrm>
            <a:off x="8158516" y="2698824"/>
            <a:ext cx="1230182" cy="334385"/>
            <a:chOff x="2929694" y="7164076"/>
            <a:chExt cx="1015489" cy="334385"/>
          </a:xfrm>
        </p:grpSpPr>
        <p:sp>
          <p:nvSpPr>
            <p:cNvPr id="615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616" name="矩形 615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新世纪影城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-¥52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26" name="组合 925"/>
          <p:cNvGrpSpPr/>
          <p:nvPr/>
        </p:nvGrpSpPr>
        <p:grpSpPr>
          <a:xfrm>
            <a:off x="5640747" y="4699776"/>
            <a:ext cx="1230182" cy="334385"/>
            <a:chOff x="2929694" y="7164076"/>
            <a:chExt cx="1015489" cy="334385"/>
          </a:xfrm>
        </p:grpSpPr>
        <p:sp>
          <p:nvSpPr>
            <p:cNvPr id="927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28" name="矩形 927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徐汇影剧场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-¥145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29" name="组合 928"/>
          <p:cNvGrpSpPr/>
          <p:nvPr/>
        </p:nvGrpSpPr>
        <p:grpSpPr>
          <a:xfrm>
            <a:off x="3642675" y="3637446"/>
            <a:ext cx="1535859" cy="334385"/>
            <a:chOff x="2677366" y="7164076"/>
            <a:chExt cx="1267818" cy="334385"/>
          </a:xfrm>
        </p:grpSpPr>
        <p:sp>
          <p:nvSpPr>
            <p:cNvPr id="930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31" name="矩形 930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摩小顽家亲子剧场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-¥117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32" name="组合 931"/>
          <p:cNvGrpSpPr/>
          <p:nvPr/>
        </p:nvGrpSpPr>
        <p:grpSpPr>
          <a:xfrm>
            <a:off x="4653426" y="4445681"/>
            <a:ext cx="1535859" cy="334385"/>
            <a:chOff x="2677366" y="7164076"/>
            <a:chExt cx="1267818" cy="334385"/>
          </a:xfrm>
        </p:grpSpPr>
        <p:sp>
          <p:nvSpPr>
            <p:cNvPr id="933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34" name="矩形 933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上海星光映会影城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-¥40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矩形 1"/>
          <p:cNvSpPr/>
          <p:nvPr/>
        </p:nvSpPr>
        <p:spPr>
          <a:xfrm>
            <a:off x="-3619" y="1590371"/>
            <a:ext cx="12186070" cy="5273097"/>
          </a:xfrm>
          <a:custGeom>
            <a:avLst/>
            <a:gdLst>
              <a:gd name="connsiteX0" fmla="*/ 0 w 14473608"/>
              <a:gd name="connsiteY0" fmla="*/ 0 h 6362906"/>
              <a:gd name="connsiteX1" fmla="*/ 14473608 w 14473608"/>
              <a:gd name="connsiteY1" fmla="*/ 0 h 6362906"/>
              <a:gd name="connsiteX2" fmla="*/ 14473608 w 14473608"/>
              <a:gd name="connsiteY2" fmla="*/ 6362906 h 6362906"/>
              <a:gd name="connsiteX3" fmla="*/ 0 w 14473608"/>
              <a:gd name="connsiteY3" fmla="*/ 6362906 h 6362906"/>
              <a:gd name="connsiteX4" fmla="*/ 0 w 14473608"/>
              <a:gd name="connsiteY4" fmla="*/ 0 h 6362906"/>
              <a:gd name="connsiteX0-1" fmla="*/ 0 w 14473608"/>
              <a:gd name="connsiteY0-2" fmla="*/ 0 h 6379839"/>
              <a:gd name="connsiteX1-3" fmla="*/ 14473608 w 14473608"/>
              <a:gd name="connsiteY1-4" fmla="*/ 0 h 6379839"/>
              <a:gd name="connsiteX2-5" fmla="*/ 14473608 w 14473608"/>
              <a:gd name="connsiteY2-6" fmla="*/ 6362906 h 6379839"/>
              <a:gd name="connsiteX3-7" fmla="*/ 643466 w 14473608"/>
              <a:gd name="connsiteY3-8" fmla="*/ 6379839 h 6379839"/>
              <a:gd name="connsiteX4-9" fmla="*/ 0 w 14473608"/>
              <a:gd name="connsiteY4-10" fmla="*/ 0 h 6379839"/>
              <a:gd name="connsiteX0-11" fmla="*/ 0 w 13914808"/>
              <a:gd name="connsiteY0-12" fmla="*/ 1320800 h 6379839"/>
              <a:gd name="connsiteX1-13" fmla="*/ 13914808 w 13914808"/>
              <a:gd name="connsiteY1-14" fmla="*/ 0 h 6379839"/>
              <a:gd name="connsiteX2-15" fmla="*/ 13914808 w 13914808"/>
              <a:gd name="connsiteY2-16" fmla="*/ 6362906 h 6379839"/>
              <a:gd name="connsiteX3-17" fmla="*/ 84666 w 13914808"/>
              <a:gd name="connsiteY3-18" fmla="*/ 6379839 h 6379839"/>
              <a:gd name="connsiteX4-19" fmla="*/ 0 w 13914808"/>
              <a:gd name="connsiteY4-20" fmla="*/ 1320800 h 6379839"/>
              <a:gd name="connsiteX0-21" fmla="*/ 0 w 13914808"/>
              <a:gd name="connsiteY0-22" fmla="*/ 0 h 5059039"/>
              <a:gd name="connsiteX1-23" fmla="*/ 12153742 w 13914808"/>
              <a:gd name="connsiteY1-24" fmla="*/ 135466 h 5059039"/>
              <a:gd name="connsiteX2-25" fmla="*/ 13914808 w 13914808"/>
              <a:gd name="connsiteY2-26" fmla="*/ 5042106 h 5059039"/>
              <a:gd name="connsiteX3-27" fmla="*/ 84666 w 13914808"/>
              <a:gd name="connsiteY3-28" fmla="*/ 5059039 h 5059039"/>
              <a:gd name="connsiteX4-29" fmla="*/ 0 w 13914808"/>
              <a:gd name="connsiteY4-30" fmla="*/ 0 h 5059039"/>
              <a:gd name="connsiteX0-31" fmla="*/ 0 w 12306141"/>
              <a:gd name="connsiteY0-32" fmla="*/ 0 h 5075973"/>
              <a:gd name="connsiteX1-33" fmla="*/ 12153742 w 12306141"/>
              <a:gd name="connsiteY1-34" fmla="*/ 135466 h 5075973"/>
              <a:gd name="connsiteX2-35" fmla="*/ 12306141 w 12306141"/>
              <a:gd name="connsiteY2-36" fmla="*/ 5075973 h 5075973"/>
              <a:gd name="connsiteX3-37" fmla="*/ 84666 w 12306141"/>
              <a:gd name="connsiteY3-38" fmla="*/ 5059039 h 5075973"/>
              <a:gd name="connsiteX4-39" fmla="*/ 0 w 12306141"/>
              <a:gd name="connsiteY4-40" fmla="*/ 0 h 5075973"/>
              <a:gd name="connsiteX0-41" fmla="*/ 0 w 12323075"/>
              <a:gd name="connsiteY0-42" fmla="*/ 0 h 5075973"/>
              <a:gd name="connsiteX1-43" fmla="*/ 12323075 w 12323075"/>
              <a:gd name="connsiteY1-44" fmla="*/ 135466 h 5075973"/>
              <a:gd name="connsiteX2-45" fmla="*/ 12306141 w 12323075"/>
              <a:gd name="connsiteY2-46" fmla="*/ 5075973 h 5075973"/>
              <a:gd name="connsiteX3-47" fmla="*/ 84666 w 12323075"/>
              <a:gd name="connsiteY3-48" fmla="*/ 5059039 h 5075973"/>
              <a:gd name="connsiteX4-49" fmla="*/ 0 w 12323075"/>
              <a:gd name="connsiteY4-50" fmla="*/ 0 h 5075973"/>
              <a:gd name="connsiteX0-51" fmla="*/ 0 w 12289209"/>
              <a:gd name="connsiteY0-52" fmla="*/ 237067 h 4940507"/>
              <a:gd name="connsiteX1-53" fmla="*/ 12289209 w 12289209"/>
              <a:gd name="connsiteY1-54" fmla="*/ 0 h 4940507"/>
              <a:gd name="connsiteX2-55" fmla="*/ 12272275 w 12289209"/>
              <a:gd name="connsiteY2-56" fmla="*/ 4940507 h 4940507"/>
              <a:gd name="connsiteX3-57" fmla="*/ 50800 w 12289209"/>
              <a:gd name="connsiteY3-58" fmla="*/ 4923573 h 4940507"/>
              <a:gd name="connsiteX4-59" fmla="*/ 0 w 12289209"/>
              <a:gd name="connsiteY4-60" fmla="*/ 237067 h 4940507"/>
              <a:gd name="connsiteX0-61" fmla="*/ 50800 w 12238409"/>
              <a:gd name="connsiteY0-62" fmla="*/ 0 h 4974373"/>
              <a:gd name="connsiteX1-63" fmla="*/ 12238409 w 12238409"/>
              <a:gd name="connsiteY1-64" fmla="*/ 33866 h 4974373"/>
              <a:gd name="connsiteX2-65" fmla="*/ 12221475 w 12238409"/>
              <a:gd name="connsiteY2-66" fmla="*/ 4974373 h 4974373"/>
              <a:gd name="connsiteX3-67" fmla="*/ 0 w 12238409"/>
              <a:gd name="connsiteY3-68" fmla="*/ 4957439 h 4974373"/>
              <a:gd name="connsiteX4-69" fmla="*/ 50800 w 12238409"/>
              <a:gd name="connsiteY4-70" fmla="*/ 0 h 4974373"/>
              <a:gd name="connsiteX0-71" fmla="*/ 50800 w 12238409"/>
              <a:gd name="connsiteY0-72" fmla="*/ 16934 h 4940507"/>
              <a:gd name="connsiteX1-73" fmla="*/ 12238409 w 12238409"/>
              <a:gd name="connsiteY1-74" fmla="*/ 0 h 4940507"/>
              <a:gd name="connsiteX2-75" fmla="*/ 12221475 w 12238409"/>
              <a:gd name="connsiteY2-76" fmla="*/ 4940507 h 4940507"/>
              <a:gd name="connsiteX3-77" fmla="*/ 0 w 12238409"/>
              <a:gd name="connsiteY3-78" fmla="*/ 4923573 h 4940507"/>
              <a:gd name="connsiteX4-79" fmla="*/ 50800 w 12238409"/>
              <a:gd name="connsiteY4-80" fmla="*/ 16934 h 4940507"/>
              <a:gd name="connsiteX0-81" fmla="*/ 33867 w 12221476"/>
              <a:gd name="connsiteY0-82" fmla="*/ 16934 h 4940507"/>
              <a:gd name="connsiteX1-83" fmla="*/ 12221476 w 12221476"/>
              <a:gd name="connsiteY1-84" fmla="*/ 0 h 4940507"/>
              <a:gd name="connsiteX2-85" fmla="*/ 12204542 w 12221476"/>
              <a:gd name="connsiteY2-86" fmla="*/ 4940507 h 4940507"/>
              <a:gd name="connsiteX3-87" fmla="*/ 0 w 12221476"/>
              <a:gd name="connsiteY3-88" fmla="*/ 4940507 h 4940507"/>
              <a:gd name="connsiteX4-89" fmla="*/ 33867 w 12221476"/>
              <a:gd name="connsiteY4-90" fmla="*/ 16934 h 4940507"/>
              <a:gd name="connsiteX0-91" fmla="*/ 16933 w 12221476"/>
              <a:gd name="connsiteY0-92" fmla="*/ 16934 h 4940507"/>
              <a:gd name="connsiteX1-93" fmla="*/ 12221476 w 12221476"/>
              <a:gd name="connsiteY1-94" fmla="*/ 0 h 4940507"/>
              <a:gd name="connsiteX2-95" fmla="*/ 12204542 w 12221476"/>
              <a:gd name="connsiteY2-96" fmla="*/ 4940507 h 4940507"/>
              <a:gd name="connsiteX3-97" fmla="*/ 0 w 12221476"/>
              <a:gd name="connsiteY3-98" fmla="*/ 4940507 h 4940507"/>
              <a:gd name="connsiteX4-99" fmla="*/ 16933 w 12221476"/>
              <a:gd name="connsiteY4-100" fmla="*/ 16934 h 4940507"/>
              <a:gd name="connsiteX0-101" fmla="*/ 16933 w 12221476"/>
              <a:gd name="connsiteY0-102" fmla="*/ 33868 h 4940507"/>
              <a:gd name="connsiteX1-103" fmla="*/ 12221476 w 12221476"/>
              <a:gd name="connsiteY1-104" fmla="*/ 0 h 4940507"/>
              <a:gd name="connsiteX2-105" fmla="*/ 12204542 w 12221476"/>
              <a:gd name="connsiteY2-106" fmla="*/ 4940507 h 4940507"/>
              <a:gd name="connsiteX3-107" fmla="*/ 0 w 12221476"/>
              <a:gd name="connsiteY3-108" fmla="*/ 4940507 h 4940507"/>
              <a:gd name="connsiteX4-109" fmla="*/ 16933 w 12221476"/>
              <a:gd name="connsiteY4-110" fmla="*/ 33868 h 4940507"/>
              <a:gd name="connsiteX0-111" fmla="*/ 16933 w 12221476"/>
              <a:gd name="connsiteY0-112" fmla="*/ 0 h 4957439"/>
              <a:gd name="connsiteX1-113" fmla="*/ 12221476 w 12221476"/>
              <a:gd name="connsiteY1-114" fmla="*/ 16932 h 4957439"/>
              <a:gd name="connsiteX2-115" fmla="*/ 12204542 w 12221476"/>
              <a:gd name="connsiteY2-116" fmla="*/ 4957439 h 4957439"/>
              <a:gd name="connsiteX3-117" fmla="*/ 0 w 12221476"/>
              <a:gd name="connsiteY3-118" fmla="*/ 4957439 h 4957439"/>
              <a:gd name="connsiteX4-119" fmla="*/ 16933 w 12221476"/>
              <a:gd name="connsiteY4-120" fmla="*/ 0 h 4957439"/>
              <a:gd name="connsiteX0-121" fmla="*/ 16933 w 12221476"/>
              <a:gd name="connsiteY0-122" fmla="*/ 1 h 4940507"/>
              <a:gd name="connsiteX1-123" fmla="*/ 12221476 w 12221476"/>
              <a:gd name="connsiteY1-124" fmla="*/ 0 h 4940507"/>
              <a:gd name="connsiteX2-125" fmla="*/ 12204542 w 12221476"/>
              <a:gd name="connsiteY2-126" fmla="*/ 4940507 h 4940507"/>
              <a:gd name="connsiteX3-127" fmla="*/ 0 w 12221476"/>
              <a:gd name="connsiteY3-128" fmla="*/ 4940507 h 4940507"/>
              <a:gd name="connsiteX4-129" fmla="*/ 16933 w 12221476"/>
              <a:gd name="connsiteY4-130" fmla="*/ 1 h 4940507"/>
              <a:gd name="connsiteX0-131" fmla="*/ 16933 w 12223125"/>
              <a:gd name="connsiteY0-132" fmla="*/ 1 h 5431574"/>
              <a:gd name="connsiteX1-133" fmla="*/ 12221476 w 12223125"/>
              <a:gd name="connsiteY1-134" fmla="*/ 0 h 5431574"/>
              <a:gd name="connsiteX2-135" fmla="*/ 12221499 w 12223125"/>
              <a:gd name="connsiteY2-136" fmla="*/ 5431574 h 5431574"/>
              <a:gd name="connsiteX3-137" fmla="*/ 0 w 12223125"/>
              <a:gd name="connsiteY3-138" fmla="*/ 4940507 h 5431574"/>
              <a:gd name="connsiteX4-139" fmla="*/ 16933 w 12223125"/>
              <a:gd name="connsiteY4-140" fmla="*/ 1 h 5431574"/>
              <a:gd name="connsiteX0-141" fmla="*/ 240 w 12206432"/>
              <a:gd name="connsiteY0-142" fmla="*/ 1 h 5550107"/>
              <a:gd name="connsiteX1-143" fmla="*/ 12204783 w 12206432"/>
              <a:gd name="connsiteY1-144" fmla="*/ 0 h 5550107"/>
              <a:gd name="connsiteX2-145" fmla="*/ 12204806 w 12206432"/>
              <a:gd name="connsiteY2-146" fmla="*/ 5431574 h 5550107"/>
              <a:gd name="connsiteX3-147" fmla="*/ 85050 w 12206432"/>
              <a:gd name="connsiteY3-148" fmla="*/ 5550107 h 5550107"/>
              <a:gd name="connsiteX4-149" fmla="*/ 240 w 12206432"/>
              <a:gd name="connsiteY4-150" fmla="*/ 1 h 5550107"/>
              <a:gd name="connsiteX0-151" fmla="*/ 1626 w 12207818"/>
              <a:gd name="connsiteY0-152" fmla="*/ 1 h 5431574"/>
              <a:gd name="connsiteX1-153" fmla="*/ 12206169 w 12207818"/>
              <a:gd name="connsiteY1-154" fmla="*/ 0 h 5431574"/>
              <a:gd name="connsiteX2-155" fmla="*/ 12206192 w 12207818"/>
              <a:gd name="connsiteY2-156" fmla="*/ 5431574 h 5431574"/>
              <a:gd name="connsiteX3-157" fmla="*/ 1650 w 12207818"/>
              <a:gd name="connsiteY3-158" fmla="*/ 5313040 h 5431574"/>
              <a:gd name="connsiteX4-159" fmla="*/ 1626 w 12207818"/>
              <a:gd name="connsiteY4-160" fmla="*/ 1 h 5431574"/>
              <a:gd name="connsiteX0-161" fmla="*/ 1626 w 12223897"/>
              <a:gd name="connsiteY0-162" fmla="*/ 1 h 5313040"/>
              <a:gd name="connsiteX1-163" fmla="*/ 12206169 w 12223897"/>
              <a:gd name="connsiteY1-164" fmla="*/ 0 h 5313040"/>
              <a:gd name="connsiteX2-165" fmla="*/ 12223148 w 12223897"/>
              <a:gd name="connsiteY2-166" fmla="*/ 5211440 h 5313040"/>
              <a:gd name="connsiteX3-167" fmla="*/ 1650 w 12223897"/>
              <a:gd name="connsiteY3-168" fmla="*/ 5313040 h 5313040"/>
              <a:gd name="connsiteX4-169" fmla="*/ 1626 w 12223897"/>
              <a:gd name="connsiteY4-170" fmla="*/ 1 h 5313040"/>
              <a:gd name="connsiteX0-171" fmla="*/ 1626 w 12223897"/>
              <a:gd name="connsiteY0-172" fmla="*/ 1 h 5313040"/>
              <a:gd name="connsiteX1-173" fmla="*/ 12206169 w 12223897"/>
              <a:gd name="connsiteY1-174" fmla="*/ 0 h 5313040"/>
              <a:gd name="connsiteX2-175" fmla="*/ 12223148 w 12223897"/>
              <a:gd name="connsiteY2-176" fmla="*/ 5296107 h 5313040"/>
              <a:gd name="connsiteX3-177" fmla="*/ 1650 w 12223897"/>
              <a:gd name="connsiteY3-178" fmla="*/ 5313040 h 5313040"/>
              <a:gd name="connsiteX4-179" fmla="*/ 1626 w 12223897"/>
              <a:gd name="connsiteY4-180" fmla="*/ 1 h 5313040"/>
              <a:gd name="connsiteX0-181" fmla="*/ 1626 w 12213140"/>
              <a:gd name="connsiteY0-182" fmla="*/ 1 h 5313040"/>
              <a:gd name="connsiteX1-183" fmla="*/ 12206169 w 12213140"/>
              <a:gd name="connsiteY1-184" fmla="*/ 0 h 5313040"/>
              <a:gd name="connsiteX2-185" fmla="*/ 12211981 w 12213140"/>
              <a:gd name="connsiteY2-186" fmla="*/ 5296107 h 5313040"/>
              <a:gd name="connsiteX3-187" fmla="*/ 1650 w 12213140"/>
              <a:gd name="connsiteY3-188" fmla="*/ 5313040 h 5313040"/>
              <a:gd name="connsiteX4-189" fmla="*/ 1626 w 12213140"/>
              <a:gd name="connsiteY4-190" fmla="*/ 1 h 5313040"/>
              <a:gd name="connsiteX0-191" fmla="*/ 1626 w 12206169"/>
              <a:gd name="connsiteY0-192" fmla="*/ 1 h 5329561"/>
              <a:gd name="connsiteX1-193" fmla="*/ 12206169 w 12206169"/>
              <a:gd name="connsiteY1-194" fmla="*/ 0 h 5329561"/>
              <a:gd name="connsiteX2-195" fmla="*/ 12189647 w 12206169"/>
              <a:gd name="connsiteY2-196" fmla="*/ 5329561 h 5329561"/>
              <a:gd name="connsiteX3-197" fmla="*/ 1650 w 12206169"/>
              <a:gd name="connsiteY3-198" fmla="*/ 5313040 h 5329561"/>
              <a:gd name="connsiteX4-199" fmla="*/ 1626 w 12206169"/>
              <a:gd name="connsiteY4-200" fmla="*/ 1 h 5329561"/>
              <a:gd name="connsiteX0-201" fmla="*/ 1626 w 12195001"/>
              <a:gd name="connsiteY0-202" fmla="*/ 0 h 5329560"/>
              <a:gd name="connsiteX1-203" fmla="*/ 12195001 w 12195001"/>
              <a:gd name="connsiteY1-204" fmla="*/ 267628 h 5329560"/>
              <a:gd name="connsiteX2-205" fmla="*/ 12189647 w 12195001"/>
              <a:gd name="connsiteY2-206" fmla="*/ 5329560 h 5329560"/>
              <a:gd name="connsiteX3-207" fmla="*/ 1650 w 12195001"/>
              <a:gd name="connsiteY3-208" fmla="*/ 5313039 h 5329560"/>
              <a:gd name="connsiteX4-209" fmla="*/ 1626 w 12195001"/>
              <a:gd name="connsiteY4-210" fmla="*/ 0 h 5329560"/>
              <a:gd name="connsiteX0-211" fmla="*/ 1626 w 12195001"/>
              <a:gd name="connsiteY0-212" fmla="*/ 111514 h 5061932"/>
              <a:gd name="connsiteX1-213" fmla="*/ 12195001 w 12195001"/>
              <a:gd name="connsiteY1-214" fmla="*/ 0 h 5061932"/>
              <a:gd name="connsiteX2-215" fmla="*/ 12189647 w 12195001"/>
              <a:gd name="connsiteY2-216" fmla="*/ 5061932 h 5061932"/>
              <a:gd name="connsiteX3-217" fmla="*/ 1650 w 12195001"/>
              <a:gd name="connsiteY3-218" fmla="*/ 5045411 h 5061932"/>
              <a:gd name="connsiteX4-219" fmla="*/ 1626 w 12195001"/>
              <a:gd name="connsiteY4-220" fmla="*/ 111514 h 5061932"/>
              <a:gd name="connsiteX0-221" fmla="*/ 11143 w 12193351"/>
              <a:gd name="connsiteY0-222" fmla="*/ 33455 h 5061932"/>
              <a:gd name="connsiteX1-223" fmla="*/ 12193351 w 12193351"/>
              <a:gd name="connsiteY1-224" fmla="*/ 0 h 5061932"/>
              <a:gd name="connsiteX2-225" fmla="*/ 12187997 w 12193351"/>
              <a:gd name="connsiteY2-226" fmla="*/ 5061932 h 5061932"/>
              <a:gd name="connsiteX3-227" fmla="*/ 0 w 12193351"/>
              <a:gd name="connsiteY3-228" fmla="*/ 5045411 h 5061932"/>
              <a:gd name="connsiteX4-229" fmla="*/ 11143 w 12193351"/>
              <a:gd name="connsiteY4-230" fmla="*/ 33455 h 5061932"/>
              <a:gd name="connsiteX0-231" fmla="*/ 11143 w 12193351"/>
              <a:gd name="connsiteY0-232" fmla="*/ 22304 h 5061932"/>
              <a:gd name="connsiteX1-233" fmla="*/ 12193351 w 12193351"/>
              <a:gd name="connsiteY1-234" fmla="*/ 0 h 5061932"/>
              <a:gd name="connsiteX2-235" fmla="*/ 12187997 w 12193351"/>
              <a:gd name="connsiteY2-236" fmla="*/ 5061932 h 5061932"/>
              <a:gd name="connsiteX3-237" fmla="*/ 0 w 12193351"/>
              <a:gd name="connsiteY3-238" fmla="*/ 5045411 h 5061932"/>
              <a:gd name="connsiteX4-239" fmla="*/ 11143 w 12193351"/>
              <a:gd name="connsiteY4-240" fmla="*/ 22304 h 5061932"/>
              <a:gd name="connsiteX0-241" fmla="*/ 1626 w 12195001"/>
              <a:gd name="connsiteY0-242" fmla="*/ 22304 h 5061932"/>
              <a:gd name="connsiteX1-243" fmla="*/ 12195001 w 12195001"/>
              <a:gd name="connsiteY1-244" fmla="*/ 0 h 5061932"/>
              <a:gd name="connsiteX2-245" fmla="*/ 12189647 w 12195001"/>
              <a:gd name="connsiteY2-246" fmla="*/ 5061932 h 5061932"/>
              <a:gd name="connsiteX3-247" fmla="*/ 1650 w 12195001"/>
              <a:gd name="connsiteY3-248" fmla="*/ 5045411 h 5061932"/>
              <a:gd name="connsiteX4-249" fmla="*/ 1626 w 12195001"/>
              <a:gd name="connsiteY4-250" fmla="*/ 22304 h 5061932"/>
              <a:gd name="connsiteX0-251" fmla="*/ 1626 w 12200446"/>
              <a:gd name="connsiteY0-252" fmla="*/ 22304 h 5452457"/>
              <a:gd name="connsiteX1-253" fmla="*/ 12195001 w 12200446"/>
              <a:gd name="connsiteY1-254" fmla="*/ 0 h 5452457"/>
              <a:gd name="connsiteX2-255" fmla="*/ 12199186 w 12200446"/>
              <a:gd name="connsiteY2-256" fmla="*/ 5452457 h 5452457"/>
              <a:gd name="connsiteX3-257" fmla="*/ 1650 w 12200446"/>
              <a:gd name="connsiteY3-258" fmla="*/ 5045411 h 5452457"/>
              <a:gd name="connsiteX4-259" fmla="*/ 1626 w 12200446"/>
              <a:gd name="connsiteY4-260" fmla="*/ 22304 h 5452457"/>
              <a:gd name="connsiteX0-261" fmla="*/ 1626 w 12200446"/>
              <a:gd name="connsiteY0-262" fmla="*/ 22304 h 5454986"/>
              <a:gd name="connsiteX1-263" fmla="*/ 12195001 w 12200446"/>
              <a:gd name="connsiteY1-264" fmla="*/ 0 h 5454986"/>
              <a:gd name="connsiteX2-265" fmla="*/ 12199186 w 12200446"/>
              <a:gd name="connsiteY2-266" fmla="*/ 5452457 h 5454986"/>
              <a:gd name="connsiteX3-267" fmla="*/ 1650 w 12200446"/>
              <a:gd name="connsiteY3-268" fmla="*/ 5454986 h 5454986"/>
              <a:gd name="connsiteX4-269" fmla="*/ 1626 w 12200446"/>
              <a:gd name="connsiteY4-270" fmla="*/ 22304 h 5454986"/>
              <a:gd name="connsiteX0-271" fmla="*/ 1626 w 12200446"/>
              <a:gd name="connsiteY0-272" fmla="*/ 3254 h 5435936"/>
              <a:gd name="connsiteX1-273" fmla="*/ 12195001 w 12200446"/>
              <a:gd name="connsiteY1-274" fmla="*/ 0 h 5435936"/>
              <a:gd name="connsiteX2-275" fmla="*/ 12199186 w 12200446"/>
              <a:gd name="connsiteY2-276" fmla="*/ 5433407 h 5435936"/>
              <a:gd name="connsiteX3-277" fmla="*/ 1650 w 12200446"/>
              <a:gd name="connsiteY3-278" fmla="*/ 5435936 h 5435936"/>
              <a:gd name="connsiteX4-279" fmla="*/ 1626 w 12200446"/>
              <a:gd name="connsiteY4-280" fmla="*/ 3254 h 5435936"/>
              <a:gd name="connsiteX0-281" fmla="*/ 9515 w 12198796"/>
              <a:gd name="connsiteY0-282" fmla="*/ 3254 h 5435936"/>
              <a:gd name="connsiteX1-283" fmla="*/ 12193351 w 12198796"/>
              <a:gd name="connsiteY1-284" fmla="*/ 0 h 5435936"/>
              <a:gd name="connsiteX2-285" fmla="*/ 12197536 w 12198796"/>
              <a:gd name="connsiteY2-286" fmla="*/ 5433407 h 5435936"/>
              <a:gd name="connsiteX3-287" fmla="*/ 0 w 12198796"/>
              <a:gd name="connsiteY3-288" fmla="*/ 5435936 h 5435936"/>
              <a:gd name="connsiteX4-289" fmla="*/ 9515 w 12198796"/>
              <a:gd name="connsiteY4-290" fmla="*/ 3254 h 5435936"/>
              <a:gd name="connsiteX0-291" fmla="*/ 1344 w 12203168"/>
              <a:gd name="connsiteY0-292" fmla="*/ 3254 h 5435936"/>
              <a:gd name="connsiteX1-293" fmla="*/ 12197723 w 12203168"/>
              <a:gd name="connsiteY1-294" fmla="*/ 0 h 5435936"/>
              <a:gd name="connsiteX2-295" fmla="*/ 12201908 w 12203168"/>
              <a:gd name="connsiteY2-296" fmla="*/ 5433407 h 5435936"/>
              <a:gd name="connsiteX3-297" fmla="*/ 4372 w 12203168"/>
              <a:gd name="connsiteY3-298" fmla="*/ 5435936 h 5435936"/>
              <a:gd name="connsiteX4-299" fmla="*/ 1344 w 12203168"/>
              <a:gd name="connsiteY4-300" fmla="*/ 3254 h 5435936"/>
              <a:gd name="connsiteX0-301" fmla="*/ 1344 w 12203168"/>
              <a:gd name="connsiteY0-302" fmla="*/ 0 h 5432682"/>
              <a:gd name="connsiteX1-303" fmla="*/ 12197723 w 12203168"/>
              <a:gd name="connsiteY1-304" fmla="*/ 159585 h 5432682"/>
              <a:gd name="connsiteX2-305" fmla="*/ 12201908 w 12203168"/>
              <a:gd name="connsiteY2-306" fmla="*/ 5430153 h 5432682"/>
              <a:gd name="connsiteX3-307" fmla="*/ 4372 w 12203168"/>
              <a:gd name="connsiteY3-308" fmla="*/ 5432682 h 5432682"/>
              <a:gd name="connsiteX4-309" fmla="*/ 1344 w 12203168"/>
              <a:gd name="connsiteY4-310" fmla="*/ 0 h 5432682"/>
              <a:gd name="connsiteX0-311" fmla="*/ 1344 w 12203168"/>
              <a:gd name="connsiteY0-312" fmla="*/ 40832 h 5273097"/>
              <a:gd name="connsiteX1-313" fmla="*/ 12197723 w 12203168"/>
              <a:gd name="connsiteY1-314" fmla="*/ 0 h 5273097"/>
              <a:gd name="connsiteX2-315" fmla="*/ 12201908 w 12203168"/>
              <a:gd name="connsiteY2-316" fmla="*/ 5270568 h 5273097"/>
              <a:gd name="connsiteX3-317" fmla="*/ 4372 w 12203168"/>
              <a:gd name="connsiteY3-318" fmla="*/ 5273097 h 5273097"/>
              <a:gd name="connsiteX4-319" fmla="*/ 1344 w 12203168"/>
              <a:gd name="connsiteY4-320" fmla="*/ 40832 h 5273097"/>
              <a:gd name="connsiteX0-321" fmla="*/ 1344 w 12203168"/>
              <a:gd name="connsiteY0-322" fmla="*/ 3254 h 5273097"/>
              <a:gd name="connsiteX1-323" fmla="*/ 12197723 w 12203168"/>
              <a:gd name="connsiteY1-324" fmla="*/ 0 h 5273097"/>
              <a:gd name="connsiteX2-325" fmla="*/ 12201908 w 12203168"/>
              <a:gd name="connsiteY2-326" fmla="*/ 5270568 h 5273097"/>
              <a:gd name="connsiteX3-327" fmla="*/ 4372 w 12203168"/>
              <a:gd name="connsiteY3-328" fmla="*/ 5273097 h 5273097"/>
              <a:gd name="connsiteX4-329" fmla="*/ 1344 w 12203168"/>
              <a:gd name="connsiteY4-330" fmla="*/ 3254 h 52730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3168" h="5273097">
                <a:moveTo>
                  <a:pt x="1344" y="3254"/>
                </a:moveTo>
                <a:lnTo>
                  <a:pt x="12197723" y="0"/>
                </a:lnTo>
                <a:cubicBezTo>
                  <a:pt x="12192078" y="1646836"/>
                  <a:pt x="12207553" y="3623732"/>
                  <a:pt x="12201908" y="5270568"/>
                </a:cubicBezTo>
                <a:lnTo>
                  <a:pt x="4372" y="5273097"/>
                </a:lnTo>
                <a:cubicBezTo>
                  <a:pt x="10016" y="3631906"/>
                  <a:pt x="-4300" y="1644445"/>
                  <a:pt x="1344" y="3254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871" y="1909572"/>
            <a:ext cx="11990980" cy="4883452"/>
            <a:chOff x="45871" y="1909572"/>
            <a:chExt cx="11990980" cy="4883452"/>
          </a:xfrm>
        </p:grpSpPr>
        <p:pic>
          <p:nvPicPr>
            <p:cNvPr id="272" name="图片 2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47" y="6165304"/>
              <a:ext cx="139361" cy="209853"/>
            </a:xfrm>
            <a:prstGeom prst="rect">
              <a:avLst/>
            </a:prstGeom>
          </p:spPr>
        </p:pic>
        <p:pic>
          <p:nvPicPr>
            <p:cNvPr id="273" name="图片 27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" y="5193052"/>
              <a:ext cx="139361" cy="209853"/>
            </a:xfrm>
            <a:prstGeom prst="rect">
              <a:avLst/>
            </a:prstGeom>
          </p:spPr>
        </p:pic>
        <p:pic>
          <p:nvPicPr>
            <p:cNvPr id="274" name="图片 27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74" y="4121992"/>
              <a:ext cx="139361" cy="209853"/>
            </a:xfrm>
            <a:prstGeom prst="rect">
              <a:avLst/>
            </a:prstGeom>
          </p:spPr>
        </p:pic>
        <p:pic>
          <p:nvPicPr>
            <p:cNvPr id="276" name="图片 27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67" y="3808825"/>
              <a:ext cx="139361" cy="209853"/>
            </a:xfrm>
            <a:prstGeom prst="rect">
              <a:avLst/>
            </a:prstGeom>
          </p:spPr>
        </p:pic>
        <p:pic>
          <p:nvPicPr>
            <p:cNvPr id="277" name="图片 2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99" y="3717678"/>
              <a:ext cx="139361" cy="209853"/>
            </a:xfrm>
            <a:prstGeom prst="rect">
              <a:avLst/>
            </a:prstGeom>
          </p:spPr>
        </p:pic>
        <p:pic>
          <p:nvPicPr>
            <p:cNvPr id="278" name="图片 27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76" y="3561095"/>
              <a:ext cx="139361" cy="209853"/>
            </a:xfrm>
            <a:prstGeom prst="rect">
              <a:avLst/>
            </a:prstGeom>
          </p:spPr>
        </p:pic>
        <p:pic>
          <p:nvPicPr>
            <p:cNvPr id="279" name="图片 27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38" y="3100336"/>
              <a:ext cx="139361" cy="209853"/>
            </a:xfrm>
            <a:prstGeom prst="rect">
              <a:avLst/>
            </a:prstGeom>
          </p:spPr>
        </p:pic>
        <p:pic>
          <p:nvPicPr>
            <p:cNvPr id="280" name="图片 27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1" y="2995409"/>
              <a:ext cx="139361" cy="209853"/>
            </a:xfrm>
            <a:prstGeom prst="rect">
              <a:avLst/>
            </a:prstGeom>
          </p:spPr>
        </p:pic>
        <p:pic>
          <p:nvPicPr>
            <p:cNvPr id="282" name="图片 28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0" y="4084114"/>
              <a:ext cx="139361" cy="209853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35" y="3555604"/>
              <a:ext cx="139361" cy="209853"/>
            </a:xfrm>
            <a:prstGeom prst="rect">
              <a:avLst/>
            </a:prstGeom>
          </p:spPr>
        </p:pic>
        <p:pic>
          <p:nvPicPr>
            <p:cNvPr id="284" name="图片 2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2" y="3743389"/>
              <a:ext cx="139361" cy="209853"/>
            </a:xfrm>
            <a:prstGeom prst="rect">
              <a:avLst/>
            </a:prstGeom>
          </p:spPr>
        </p:pic>
        <p:pic>
          <p:nvPicPr>
            <p:cNvPr id="285" name="图片 28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58" y="3660530"/>
              <a:ext cx="139361" cy="209853"/>
            </a:xfrm>
            <a:prstGeom prst="rect">
              <a:avLst/>
            </a:prstGeom>
          </p:spPr>
        </p:pic>
        <p:pic>
          <p:nvPicPr>
            <p:cNvPr id="286" name="图片 28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07" y="3555604"/>
              <a:ext cx="139361" cy="209853"/>
            </a:xfrm>
            <a:prstGeom prst="rect">
              <a:avLst/>
            </a:prstGeom>
          </p:spPr>
        </p:pic>
        <p:pic>
          <p:nvPicPr>
            <p:cNvPr id="287" name="图片 28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620" y="3450677"/>
              <a:ext cx="139361" cy="209853"/>
            </a:xfrm>
            <a:prstGeom prst="rect">
              <a:avLst/>
            </a:prstGeom>
          </p:spPr>
        </p:pic>
        <p:pic>
          <p:nvPicPr>
            <p:cNvPr id="288" name="图片 28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157" y="3356544"/>
              <a:ext cx="139361" cy="209853"/>
            </a:xfrm>
            <a:prstGeom prst="rect">
              <a:avLst/>
            </a:prstGeom>
          </p:spPr>
        </p:pic>
        <p:pic>
          <p:nvPicPr>
            <p:cNvPr id="289" name="图片 28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400" y="3090067"/>
              <a:ext cx="139361" cy="209853"/>
            </a:xfrm>
            <a:prstGeom prst="rect">
              <a:avLst/>
            </a:prstGeom>
          </p:spPr>
        </p:pic>
        <p:pic>
          <p:nvPicPr>
            <p:cNvPr id="290" name="图片 28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719" y="2638550"/>
              <a:ext cx="139361" cy="209853"/>
            </a:xfrm>
            <a:prstGeom prst="rect">
              <a:avLst/>
            </a:prstGeom>
          </p:spPr>
        </p:pic>
        <p:pic>
          <p:nvPicPr>
            <p:cNvPr id="291" name="图片 29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837" y="2515624"/>
              <a:ext cx="139361" cy="209853"/>
            </a:xfrm>
            <a:prstGeom prst="rect">
              <a:avLst/>
            </a:prstGeom>
          </p:spPr>
        </p:pic>
        <p:pic>
          <p:nvPicPr>
            <p:cNvPr id="292" name="图片 29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97" y="2243010"/>
              <a:ext cx="139361" cy="209853"/>
            </a:xfrm>
            <a:prstGeom prst="rect">
              <a:avLst/>
            </a:prstGeom>
          </p:spPr>
        </p:pic>
        <p:pic>
          <p:nvPicPr>
            <p:cNvPr id="293" name="图片 29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2410697"/>
              <a:ext cx="139361" cy="209853"/>
            </a:xfrm>
            <a:prstGeom prst="rect">
              <a:avLst/>
            </a:prstGeom>
          </p:spPr>
        </p:pic>
        <p:pic>
          <p:nvPicPr>
            <p:cNvPr id="294" name="图片 29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184" y="2690578"/>
              <a:ext cx="139361" cy="209853"/>
            </a:xfrm>
            <a:prstGeom prst="rect">
              <a:avLst/>
            </a:prstGeom>
          </p:spPr>
        </p:pic>
        <p:pic>
          <p:nvPicPr>
            <p:cNvPr id="295" name="图片 29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397" y="2865532"/>
              <a:ext cx="139361" cy="209853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903" y="3040486"/>
              <a:ext cx="139361" cy="209853"/>
            </a:xfrm>
            <a:prstGeom prst="rect">
              <a:avLst/>
            </a:prstGeom>
          </p:spPr>
        </p:pic>
        <p:pic>
          <p:nvPicPr>
            <p:cNvPr id="297" name="图片 29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96" y="4187555"/>
              <a:ext cx="139361" cy="209853"/>
            </a:xfrm>
            <a:prstGeom prst="rect">
              <a:avLst/>
            </a:prstGeom>
          </p:spPr>
        </p:pic>
        <p:pic>
          <p:nvPicPr>
            <p:cNvPr id="298" name="图片 29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58" y="4232476"/>
              <a:ext cx="139361" cy="209853"/>
            </a:xfrm>
            <a:prstGeom prst="rect">
              <a:avLst/>
            </a:prstGeom>
          </p:spPr>
        </p:pic>
        <p:pic>
          <p:nvPicPr>
            <p:cNvPr id="299" name="图片 29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858" y="4056498"/>
              <a:ext cx="139361" cy="209853"/>
            </a:xfrm>
            <a:prstGeom prst="rect">
              <a:avLst/>
            </a:prstGeom>
          </p:spPr>
        </p:pic>
        <p:pic>
          <p:nvPicPr>
            <p:cNvPr id="300" name="图片 29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089" y="4232768"/>
              <a:ext cx="139361" cy="209853"/>
            </a:xfrm>
            <a:prstGeom prst="rect">
              <a:avLst/>
            </a:prstGeom>
          </p:spPr>
        </p:pic>
        <p:pic>
          <p:nvPicPr>
            <p:cNvPr id="301" name="图片 30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143" y="4033917"/>
              <a:ext cx="139361" cy="209853"/>
            </a:xfrm>
            <a:prstGeom prst="rect">
              <a:avLst/>
            </a:prstGeom>
          </p:spPr>
        </p:pic>
        <p:pic>
          <p:nvPicPr>
            <p:cNvPr id="302" name="图片 30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12" y="4232476"/>
              <a:ext cx="139361" cy="209853"/>
            </a:xfrm>
            <a:prstGeom prst="rect">
              <a:avLst/>
            </a:prstGeom>
          </p:spPr>
        </p:pic>
        <p:pic>
          <p:nvPicPr>
            <p:cNvPr id="303" name="图片 30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12" y="4063624"/>
              <a:ext cx="139361" cy="209853"/>
            </a:xfrm>
            <a:prstGeom prst="rect">
              <a:avLst/>
            </a:prstGeom>
          </p:spPr>
        </p:pic>
        <p:pic>
          <p:nvPicPr>
            <p:cNvPr id="304" name="图片 30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547" y="4288982"/>
              <a:ext cx="139361" cy="209853"/>
            </a:xfrm>
            <a:prstGeom prst="rect">
              <a:avLst/>
            </a:prstGeom>
          </p:spPr>
        </p:pic>
        <p:pic>
          <p:nvPicPr>
            <p:cNvPr id="305" name="图片 30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82" y="4056498"/>
              <a:ext cx="139361" cy="209853"/>
            </a:xfrm>
            <a:prstGeom prst="rect">
              <a:avLst/>
            </a:prstGeom>
          </p:spPr>
        </p:pic>
        <p:pic>
          <p:nvPicPr>
            <p:cNvPr id="306" name="图片 30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636" y="4187555"/>
              <a:ext cx="139361" cy="209853"/>
            </a:xfrm>
            <a:prstGeom prst="rect">
              <a:avLst/>
            </a:prstGeom>
          </p:spPr>
        </p:pic>
        <p:pic>
          <p:nvPicPr>
            <p:cNvPr id="307" name="图片 30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82" y="4320193"/>
              <a:ext cx="139361" cy="209853"/>
            </a:xfrm>
            <a:prstGeom prst="rect">
              <a:avLst/>
            </a:prstGeom>
          </p:spPr>
        </p:pic>
        <p:pic>
          <p:nvPicPr>
            <p:cNvPr id="308" name="图片 30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30" y="4621369"/>
              <a:ext cx="139361" cy="209853"/>
            </a:xfrm>
            <a:prstGeom prst="rect">
              <a:avLst/>
            </a:prstGeom>
          </p:spPr>
        </p:pic>
        <p:pic>
          <p:nvPicPr>
            <p:cNvPr id="309" name="图片 30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408" y="5469864"/>
              <a:ext cx="139361" cy="209853"/>
            </a:xfrm>
            <a:prstGeom prst="rect">
              <a:avLst/>
            </a:prstGeom>
          </p:spPr>
        </p:pic>
        <p:pic>
          <p:nvPicPr>
            <p:cNvPr id="310" name="图片 30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62" y="5679717"/>
              <a:ext cx="139361" cy="209853"/>
            </a:xfrm>
            <a:prstGeom prst="rect">
              <a:avLst/>
            </a:prstGeom>
          </p:spPr>
        </p:pic>
        <p:pic>
          <p:nvPicPr>
            <p:cNvPr id="311" name="图片 3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858" y="5771379"/>
              <a:ext cx="139361" cy="209853"/>
            </a:xfrm>
            <a:prstGeom prst="rect">
              <a:avLst/>
            </a:prstGeom>
          </p:spPr>
        </p:pic>
        <p:pic>
          <p:nvPicPr>
            <p:cNvPr id="312" name="图片 3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905" y="5967967"/>
              <a:ext cx="139361" cy="209853"/>
            </a:xfrm>
            <a:prstGeom prst="rect">
              <a:avLst/>
            </a:prstGeom>
          </p:spPr>
        </p:pic>
        <p:pic>
          <p:nvPicPr>
            <p:cNvPr id="313" name="图片 3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912" y="5945855"/>
              <a:ext cx="139361" cy="209853"/>
            </a:xfrm>
            <a:prstGeom prst="rect">
              <a:avLst/>
            </a:prstGeom>
          </p:spPr>
        </p:pic>
        <p:pic>
          <p:nvPicPr>
            <p:cNvPr id="314" name="图片 3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125" y="6002140"/>
              <a:ext cx="139361" cy="209853"/>
            </a:xfrm>
            <a:prstGeom prst="rect">
              <a:avLst/>
            </a:prstGeom>
          </p:spPr>
        </p:pic>
        <p:pic>
          <p:nvPicPr>
            <p:cNvPr id="315" name="图片 3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44" y="6071694"/>
              <a:ext cx="139361" cy="209853"/>
            </a:xfrm>
            <a:prstGeom prst="rect">
              <a:avLst/>
            </a:prstGeom>
          </p:spPr>
        </p:pic>
        <p:pic>
          <p:nvPicPr>
            <p:cNvPr id="316" name="图片 3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96" y="6133953"/>
              <a:ext cx="139361" cy="209853"/>
            </a:xfrm>
            <a:prstGeom prst="rect">
              <a:avLst/>
            </a:prstGeom>
          </p:spPr>
        </p:pic>
        <p:pic>
          <p:nvPicPr>
            <p:cNvPr id="317" name="图片 3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4" y="6371015"/>
              <a:ext cx="139361" cy="209853"/>
            </a:xfrm>
            <a:prstGeom prst="rect">
              <a:avLst/>
            </a:prstGeom>
          </p:spPr>
        </p:pic>
        <p:pic>
          <p:nvPicPr>
            <p:cNvPr id="318" name="图片 3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44" y="6583171"/>
              <a:ext cx="139361" cy="209853"/>
            </a:xfrm>
            <a:prstGeom prst="rect">
              <a:avLst/>
            </a:prstGeom>
          </p:spPr>
        </p:pic>
        <p:pic>
          <p:nvPicPr>
            <p:cNvPr id="319" name="图片 3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001" y="6361143"/>
              <a:ext cx="139361" cy="209853"/>
            </a:xfrm>
            <a:prstGeom prst="rect">
              <a:avLst/>
            </a:prstGeom>
          </p:spPr>
        </p:pic>
        <p:pic>
          <p:nvPicPr>
            <p:cNvPr id="320" name="图片 3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769" y="6263113"/>
              <a:ext cx="139361" cy="209853"/>
            </a:xfrm>
            <a:prstGeom prst="rect">
              <a:avLst/>
            </a:prstGeom>
          </p:spPr>
        </p:pic>
        <p:pic>
          <p:nvPicPr>
            <p:cNvPr id="321" name="图片 3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62" y="6011393"/>
              <a:ext cx="139361" cy="209853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038" y="5404438"/>
              <a:ext cx="139361" cy="209853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483" y="5084203"/>
              <a:ext cx="139361" cy="209853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198" y="5193052"/>
              <a:ext cx="139361" cy="209853"/>
            </a:xfrm>
            <a:prstGeom prst="rect">
              <a:avLst/>
            </a:prstGeom>
          </p:spPr>
        </p:pic>
        <p:pic>
          <p:nvPicPr>
            <p:cNvPr id="326" name="图片 3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844" y="4726295"/>
              <a:ext cx="139361" cy="209853"/>
            </a:xfrm>
            <a:prstGeom prst="rect">
              <a:avLst/>
            </a:prstGeom>
          </p:spPr>
        </p:pic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287" y="3259708"/>
              <a:ext cx="139361" cy="209853"/>
            </a:xfrm>
            <a:prstGeom prst="rect">
              <a:avLst/>
            </a:prstGeom>
          </p:spPr>
        </p:pic>
        <p:pic>
          <p:nvPicPr>
            <p:cNvPr id="328" name="图片 3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208" y="3108500"/>
              <a:ext cx="139361" cy="209853"/>
            </a:xfrm>
            <a:prstGeom prst="rect">
              <a:avLst/>
            </a:prstGeom>
          </p:spPr>
        </p:pic>
        <p:pic>
          <p:nvPicPr>
            <p:cNvPr id="329" name="图片 3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64" y="2890482"/>
              <a:ext cx="139361" cy="209853"/>
            </a:xfrm>
            <a:prstGeom prst="rect">
              <a:avLst/>
            </a:prstGeom>
          </p:spPr>
        </p:pic>
        <p:pic>
          <p:nvPicPr>
            <p:cNvPr id="330" name="图片 32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185" y="2900431"/>
              <a:ext cx="139361" cy="209853"/>
            </a:xfrm>
            <a:prstGeom prst="rect">
              <a:avLst/>
            </a:prstGeom>
          </p:spPr>
        </p:pic>
        <p:pic>
          <p:nvPicPr>
            <p:cNvPr id="331" name="图片 33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267" y="2581555"/>
              <a:ext cx="139361" cy="209853"/>
            </a:xfrm>
            <a:prstGeom prst="rect">
              <a:avLst/>
            </a:prstGeom>
          </p:spPr>
        </p:pic>
        <p:pic>
          <p:nvPicPr>
            <p:cNvPr id="332" name="图片 3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926" y="2200844"/>
              <a:ext cx="139361" cy="209853"/>
            </a:xfrm>
            <a:prstGeom prst="rect">
              <a:avLst/>
            </a:prstGeom>
          </p:spPr>
        </p:pic>
        <p:pic>
          <p:nvPicPr>
            <p:cNvPr id="333" name="图片 33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031" y="2016269"/>
              <a:ext cx="139361" cy="209853"/>
            </a:xfrm>
            <a:prstGeom prst="rect">
              <a:avLst/>
            </a:prstGeom>
          </p:spPr>
        </p:pic>
        <p:pic>
          <p:nvPicPr>
            <p:cNvPr id="334" name="图片 33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521" y="3194993"/>
              <a:ext cx="139361" cy="209853"/>
            </a:xfrm>
            <a:prstGeom prst="rect">
              <a:avLst/>
            </a:prstGeom>
          </p:spPr>
        </p:pic>
        <p:pic>
          <p:nvPicPr>
            <p:cNvPr id="335" name="图片 3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095" y="3306051"/>
              <a:ext cx="139361" cy="209853"/>
            </a:xfrm>
            <a:prstGeom prst="rect">
              <a:avLst/>
            </a:prstGeom>
          </p:spPr>
        </p:pic>
        <p:pic>
          <p:nvPicPr>
            <p:cNvPr id="336" name="图片 33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102" y="3213426"/>
              <a:ext cx="139361" cy="209853"/>
            </a:xfrm>
            <a:prstGeom prst="rect">
              <a:avLst/>
            </a:prstGeom>
          </p:spPr>
        </p:pic>
        <p:pic>
          <p:nvPicPr>
            <p:cNvPr id="337" name="图片 33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959" y="2760605"/>
              <a:ext cx="139361" cy="209853"/>
            </a:xfrm>
            <a:prstGeom prst="rect">
              <a:avLst/>
            </a:prstGeom>
          </p:spPr>
        </p:pic>
        <p:pic>
          <p:nvPicPr>
            <p:cNvPr id="338" name="图片 33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88" y="2680629"/>
              <a:ext cx="139361" cy="209853"/>
            </a:xfrm>
            <a:prstGeom prst="rect">
              <a:avLst/>
            </a:prstGeom>
          </p:spPr>
        </p:pic>
        <p:pic>
          <p:nvPicPr>
            <p:cNvPr id="339" name="图片 33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28" y="3928990"/>
              <a:ext cx="139361" cy="209853"/>
            </a:xfrm>
            <a:prstGeom prst="rect">
              <a:avLst/>
            </a:prstGeom>
          </p:spPr>
        </p:pic>
        <p:pic>
          <p:nvPicPr>
            <p:cNvPr id="340" name="图片 33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718" y="4345469"/>
              <a:ext cx="139361" cy="209853"/>
            </a:xfrm>
            <a:prstGeom prst="rect">
              <a:avLst/>
            </a:prstGeom>
          </p:spPr>
        </p:pic>
        <p:pic>
          <p:nvPicPr>
            <p:cNvPr id="341" name="图片 3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257" y="4345469"/>
              <a:ext cx="139361" cy="209853"/>
            </a:xfrm>
            <a:prstGeom prst="rect">
              <a:avLst/>
            </a:prstGeom>
          </p:spPr>
        </p:pic>
        <p:pic>
          <p:nvPicPr>
            <p:cNvPr id="342" name="图片 34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392" y="4623900"/>
              <a:ext cx="139361" cy="209853"/>
            </a:xfrm>
            <a:prstGeom prst="rect">
              <a:avLst/>
            </a:prstGeom>
          </p:spPr>
        </p:pic>
        <p:pic>
          <p:nvPicPr>
            <p:cNvPr id="343" name="图片 34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079" y="4704465"/>
              <a:ext cx="139361" cy="209853"/>
            </a:xfrm>
            <a:prstGeom prst="rect">
              <a:avLst/>
            </a:prstGeom>
          </p:spPr>
        </p:pic>
        <p:pic>
          <p:nvPicPr>
            <p:cNvPr id="344" name="图片 34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972" y="4880387"/>
              <a:ext cx="139361" cy="209853"/>
            </a:xfrm>
            <a:prstGeom prst="rect">
              <a:avLst/>
            </a:prstGeom>
          </p:spPr>
        </p:pic>
        <p:pic>
          <p:nvPicPr>
            <p:cNvPr id="345" name="图片 3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394" y="5029230"/>
              <a:ext cx="139361" cy="209853"/>
            </a:xfrm>
            <a:prstGeom prst="rect">
              <a:avLst/>
            </a:prstGeom>
          </p:spPr>
        </p:pic>
        <p:pic>
          <p:nvPicPr>
            <p:cNvPr id="346" name="图片 3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394" y="5604468"/>
              <a:ext cx="139361" cy="209853"/>
            </a:xfrm>
            <a:prstGeom prst="rect">
              <a:avLst/>
            </a:prstGeom>
          </p:spPr>
        </p:pic>
        <p:pic>
          <p:nvPicPr>
            <p:cNvPr id="347" name="图片 3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109" y="5569803"/>
              <a:ext cx="139361" cy="209853"/>
            </a:xfrm>
            <a:prstGeom prst="rect">
              <a:avLst/>
            </a:prstGeom>
          </p:spPr>
        </p:pic>
        <p:pic>
          <p:nvPicPr>
            <p:cNvPr id="348" name="图片 3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559" y="5732470"/>
              <a:ext cx="139361" cy="209853"/>
            </a:xfrm>
            <a:prstGeom prst="rect">
              <a:avLst/>
            </a:prstGeom>
          </p:spPr>
        </p:pic>
        <p:pic>
          <p:nvPicPr>
            <p:cNvPr id="349" name="图片 3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252" y="5932532"/>
              <a:ext cx="139361" cy="209853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114" y="6238879"/>
              <a:ext cx="139361" cy="209853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114" y="6375157"/>
              <a:ext cx="139361" cy="209853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68" y="6448732"/>
              <a:ext cx="139361" cy="209853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044" y="6489722"/>
              <a:ext cx="139361" cy="20985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534" y="6467281"/>
              <a:ext cx="139361" cy="209853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559" y="5487530"/>
              <a:ext cx="139361" cy="209853"/>
            </a:xfrm>
            <a:prstGeom prst="rect">
              <a:avLst/>
            </a:prstGeom>
          </p:spPr>
        </p:pic>
        <p:pic>
          <p:nvPicPr>
            <p:cNvPr id="356" name="图片 3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113" y="5639931"/>
              <a:ext cx="139361" cy="209853"/>
            </a:xfrm>
            <a:prstGeom prst="rect">
              <a:avLst/>
            </a:prstGeom>
          </p:spPr>
        </p:pic>
        <p:pic>
          <p:nvPicPr>
            <p:cNvPr id="357" name="图片 3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876" y="5520885"/>
              <a:ext cx="139361" cy="209853"/>
            </a:xfrm>
            <a:prstGeom prst="rect">
              <a:avLst/>
            </a:prstGeom>
          </p:spPr>
        </p:pic>
        <p:pic>
          <p:nvPicPr>
            <p:cNvPr id="358" name="图片 3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19" y="5674729"/>
              <a:ext cx="139361" cy="209853"/>
            </a:xfrm>
            <a:prstGeom prst="rect">
              <a:avLst/>
            </a:prstGeom>
          </p:spPr>
        </p:pic>
        <p:pic>
          <p:nvPicPr>
            <p:cNvPr id="359" name="图片 3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608" y="5529056"/>
              <a:ext cx="139361" cy="209853"/>
            </a:xfrm>
            <a:prstGeom prst="rect">
              <a:avLst/>
            </a:prstGeom>
          </p:spPr>
        </p:pic>
        <p:pic>
          <p:nvPicPr>
            <p:cNvPr id="360" name="图片 3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846" y="4726294"/>
              <a:ext cx="139361" cy="209853"/>
            </a:xfrm>
            <a:prstGeom prst="rect">
              <a:avLst/>
            </a:prstGeom>
          </p:spPr>
        </p:pic>
        <p:pic>
          <p:nvPicPr>
            <p:cNvPr id="361" name="图片 3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165" y="5132735"/>
              <a:ext cx="139361" cy="209853"/>
            </a:xfrm>
            <a:prstGeom prst="rect">
              <a:avLst/>
            </a:prstGeom>
          </p:spPr>
        </p:pic>
        <p:pic>
          <p:nvPicPr>
            <p:cNvPr id="362" name="图片 3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756" y="5239083"/>
              <a:ext cx="139361" cy="209853"/>
            </a:xfrm>
            <a:prstGeom prst="rect">
              <a:avLst/>
            </a:prstGeom>
          </p:spPr>
        </p:pic>
        <p:pic>
          <p:nvPicPr>
            <p:cNvPr id="363" name="图片 3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537" y="5536552"/>
              <a:ext cx="139361" cy="209853"/>
            </a:xfrm>
            <a:prstGeom prst="rect">
              <a:avLst/>
            </a:prstGeom>
          </p:spPr>
        </p:pic>
        <p:pic>
          <p:nvPicPr>
            <p:cNvPr id="364" name="图片 3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387" y="5448936"/>
              <a:ext cx="139361" cy="209853"/>
            </a:xfrm>
            <a:prstGeom prst="rect">
              <a:avLst/>
            </a:prstGeom>
          </p:spPr>
        </p:pic>
        <p:pic>
          <p:nvPicPr>
            <p:cNvPr id="365" name="图片 36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856" y="6165303"/>
              <a:ext cx="139361" cy="209853"/>
            </a:xfrm>
            <a:prstGeom prst="rect">
              <a:avLst/>
            </a:prstGeom>
          </p:spPr>
        </p:pic>
        <p:pic>
          <p:nvPicPr>
            <p:cNvPr id="366" name="图片 36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982" y="6384795"/>
              <a:ext cx="139361" cy="209853"/>
            </a:xfrm>
            <a:prstGeom prst="rect">
              <a:avLst/>
            </a:prstGeom>
          </p:spPr>
        </p:pic>
        <p:pic>
          <p:nvPicPr>
            <p:cNvPr id="367" name="图片 36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217" y="6480083"/>
              <a:ext cx="139361" cy="209853"/>
            </a:xfrm>
            <a:prstGeom prst="rect">
              <a:avLst/>
            </a:prstGeom>
          </p:spPr>
        </p:pic>
        <p:pic>
          <p:nvPicPr>
            <p:cNvPr id="368" name="图片 3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113" y="6164712"/>
              <a:ext cx="139361" cy="209853"/>
            </a:xfrm>
            <a:prstGeom prst="rect">
              <a:avLst/>
            </a:prstGeom>
          </p:spPr>
        </p:pic>
        <p:pic>
          <p:nvPicPr>
            <p:cNvPr id="369" name="图片 36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474" y="6029026"/>
              <a:ext cx="139361" cy="209853"/>
            </a:xfrm>
            <a:prstGeom prst="rect">
              <a:avLst/>
            </a:prstGeom>
          </p:spPr>
        </p:pic>
        <p:pic>
          <p:nvPicPr>
            <p:cNvPr id="370" name="图片 36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609" y="5709394"/>
              <a:ext cx="139361" cy="209853"/>
            </a:xfrm>
            <a:prstGeom prst="rect">
              <a:avLst/>
            </a:prstGeom>
          </p:spPr>
        </p:pic>
        <p:pic>
          <p:nvPicPr>
            <p:cNvPr id="371" name="图片 37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17" y="5487530"/>
              <a:ext cx="139361" cy="209853"/>
            </a:xfrm>
            <a:prstGeom prst="rect">
              <a:avLst/>
            </a:prstGeom>
          </p:spPr>
        </p:pic>
        <p:pic>
          <p:nvPicPr>
            <p:cNvPr id="372" name="图片 3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186" y="5431625"/>
              <a:ext cx="139361" cy="209853"/>
            </a:xfrm>
            <a:prstGeom prst="rect">
              <a:avLst/>
            </a:prstGeom>
          </p:spPr>
        </p:pic>
        <p:pic>
          <p:nvPicPr>
            <p:cNvPr id="373" name="图片 37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609" y="5289123"/>
              <a:ext cx="139361" cy="209853"/>
            </a:xfrm>
            <a:prstGeom prst="rect">
              <a:avLst/>
            </a:prstGeom>
          </p:spPr>
        </p:pic>
        <p:pic>
          <p:nvPicPr>
            <p:cNvPr id="374" name="图片 37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357" y="5079987"/>
              <a:ext cx="139361" cy="209853"/>
            </a:xfrm>
            <a:prstGeom prst="rect">
              <a:avLst/>
            </a:prstGeom>
          </p:spPr>
        </p:pic>
        <p:pic>
          <p:nvPicPr>
            <p:cNvPr id="375" name="图片 37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29" y="4999317"/>
              <a:ext cx="139361" cy="209853"/>
            </a:xfrm>
            <a:prstGeom prst="rect">
              <a:avLst/>
            </a:prstGeom>
          </p:spPr>
        </p:pic>
        <p:pic>
          <p:nvPicPr>
            <p:cNvPr id="376" name="图片 37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592" y="4876216"/>
              <a:ext cx="139361" cy="209853"/>
            </a:xfrm>
            <a:prstGeom prst="rect">
              <a:avLst/>
            </a:prstGeom>
          </p:spPr>
        </p:pic>
        <p:pic>
          <p:nvPicPr>
            <p:cNvPr id="377" name="图片 3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163" y="3912139"/>
              <a:ext cx="139361" cy="209853"/>
            </a:xfrm>
            <a:prstGeom prst="rect">
              <a:avLst/>
            </a:prstGeom>
          </p:spPr>
        </p:pic>
        <p:pic>
          <p:nvPicPr>
            <p:cNvPr id="378" name="图片 37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904" y="4156294"/>
              <a:ext cx="139361" cy="209853"/>
            </a:xfrm>
            <a:prstGeom prst="rect">
              <a:avLst/>
            </a:prstGeom>
          </p:spPr>
        </p:pic>
        <p:pic>
          <p:nvPicPr>
            <p:cNvPr id="379" name="图片 37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861" y="4079129"/>
              <a:ext cx="139361" cy="209853"/>
            </a:xfrm>
            <a:prstGeom prst="rect">
              <a:avLst/>
            </a:prstGeom>
          </p:spPr>
        </p:pic>
        <p:pic>
          <p:nvPicPr>
            <p:cNvPr id="380" name="图片 37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861" y="3912139"/>
              <a:ext cx="139361" cy="20985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567" y="5766546"/>
              <a:ext cx="139361" cy="209853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216" y="5480363"/>
              <a:ext cx="139361" cy="209853"/>
            </a:xfrm>
            <a:prstGeom prst="rect">
              <a:avLst/>
            </a:prstGeom>
          </p:spPr>
        </p:pic>
        <p:pic>
          <p:nvPicPr>
            <p:cNvPr id="383" name="图片 38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607" y="5224679"/>
              <a:ext cx="139361" cy="209853"/>
            </a:xfrm>
            <a:prstGeom prst="rect">
              <a:avLst/>
            </a:prstGeom>
          </p:spPr>
        </p:pic>
        <p:pic>
          <p:nvPicPr>
            <p:cNvPr id="384" name="图片 3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128" y="5132735"/>
              <a:ext cx="139361" cy="209853"/>
            </a:xfrm>
            <a:prstGeom prst="rect">
              <a:avLst/>
            </a:prstGeom>
          </p:spPr>
        </p:pic>
        <p:pic>
          <p:nvPicPr>
            <p:cNvPr id="385" name="图片 38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017" y="5079270"/>
              <a:ext cx="139361" cy="209853"/>
            </a:xfrm>
            <a:prstGeom prst="rect">
              <a:avLst/>
            </a:prstGeom>
          </p:spPr>
        </p:pic>
        <p:pic>
          <p:nvPicPr>
            <p:cNvPr id="386" name="图片 38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043" y="4914318"/>
              <a:ext cx="139361" cy="209853"/>
            </a:xfrm>
            <a:prstGeom prst="rect">
              <a:avLst/>
            </a:prstGeom>
          </p:spPr>
        </p:pic>
        <p:pic>
          <p:nvPicPr>
            <p:cNvPr id="387" name="图片 38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936" y="4766779"/>
              <a:ext cx="139361" cy="209853"/>
            </a:xfrm>
            <a:prstGeom prst="rect">
              <a:avLst/>
            </a:prstGeom>
          </p:spPr>
        </p:pic>
        <p:pic>
          <p:nvPicPr>
            <p:cNvPr id="388" name="图片 38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342" y="4524361"/>
              <a:ext cx="139361" cy="209853"/>
            </a:xfrm>
            <a:prstGeom prst="rect">
              <a:avLst/>
            </a:prstGeom>
          </p:spPr>
        </p:pic>
        <p:pic>
          <p:nvPicPr>
            <p:cNvPr id="389" name="图片 38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10" y="4586974"/>
              <a:ext cx="139361" cy="209853"/>
            </a:xfrm>
            <a:prstGeom prst="rect">
              <a:avLst/>
            </a:prstGeom>
          </p:spPr>
        </p:pic>
        <p:pic>
          <p:nvPicPr>
            <p:cNvPr id="390" name="图片 38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297" y="4508566"/>
              <a:ext cx="139361" cy="209853"/>
            </a:xfrm>
            <a:prstGeom prst="rect">
              <a:avLst/>
            </a:prstGeom>
          </p:spPr>
        </p:pic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829" y="4411516"/>
              <a:ext cx="139361" cy="209853"/>
            </a:xfrm>
            <a:prstGeom prst="rect">
              <a:avLst/>
            </a:prstGeom>
          </p:spPr>
        </p:pic>
        <p:pic>
          <p:nvPicPr>
            <p:cNvPr id="392" name="图片 39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251" y="4102818"/>
              <a:ext cx="139361" cy="209853"/>
            </a:xfrm>
            <a:prstGeom prst="rect">
              <a:avLst/>
            </a:prstGeom>
          </p:spPr>
        </p:pic>
        <p:pic>
          <p:nvPicPr>
            <p:cNvPr id="393" name="图片 39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560" y="4056498"/>
              <a:ext cx="139361" cy="209853"/>
            </a:xfrm>
            <a:prstGeom prst="rect">
              <a:avLst/>
            </a:prstGeom>
          </p:spPr>
        </p:pic>
        <p:pic>
          <p:nvPicPr>
            <p:cNvPr id="394" name="图片 39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626" y="3692890"/>
              <a:ext cx="139361" cy="209853"/>
            </a:xfrm>
            <a:prstGeom prst="rect">
              <a:avLst/>
            </a:prstGeom>
          </p:spPr>
        </p:pic>
        <p:pic>
          <p:nvPicPr>
            <p:cNvPr id="395" name="图片 39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953" y="3440374"/>
              <a:ext cx="139361" cy="209853"/>
            </a:xfrm>
            <a:prstGeom prst="rect">
              <a:avLst/>
            </a:prstGeom>
          </p:spPr>
        </p:pic>
        <p:pic>
          <p:nvPicPr>
            <p:cNvPr id="396" name="图片 39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866" y="3627636"/>
              <a:ext cx="139361" cy="209853"/>
            </a:xfrm>
            <a:prstGeom prst="rect">
              <a:avLst/>
            </a:prstGeom>
          </p:spPr>
        </p:pic>
        <p:pic>
          <p:nvPicPr>
            <p:cNvPr id="397" name="图片 39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732" y="3470737"/>
              <a:ext cx="139361" cy="209853"/>
            </a:xfrm>
            <a:prstGeom prst="rect">
              <a:avLst/>
            </a:prstGeom>
          </p:spPr>
        </p:pic>
        <p:pic>
          <p:nvPicPr>
            <p:cNvPr id="398" name="图片 39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625" y="3294900"/>
              <a:ext cx="139361" cy="209853"/>
            </a:xfrm>
            <a:prstGeom prst="rect">
              <a:avLst/>
            </a:prstGeom>
          </p:spPr>
        </p:pic>
        <p:pic>
          <p:nvPicPr>
            <p:cNvPr id="399" name="图片 39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28" y="3276692"/>
              <a:ext cx="139361" cy="209853"/>
            </a:xfrm>
            <a:prstGeom prst="rect">
              <a:avLst/>
            </a:prstGeom>
          </p:spPr>
        </p:pic>
        <p:pic>
          <p:nvPicPr>
            <p:cNvPr id="400" name="图片 39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336" y="3024124"/>
              <a:ext cx="139361" cy="209853"/>
            </a:xfrm>
            <a:prstGeom prst="rect">
              <a:avLst/>
            </a:prstGeom>
          </p:spPr>
        </p:pic>
        <p:pic>
          <p:nvPicPr>
            <p:cNvPr id="401" name="图片 40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928" y="2782135"/>
              <a:ext cx="139361" cy="209853"/>
            </a:xfrm>
            <a:prstGeom prst="rect">
              <a:avLst/>
            </a:prstGeom>
          </p:spPr>
        </p:pic>
        <p:pic>
          <p:nvPicPr>
            <p:cNvPr id="402" name="图片 40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089" y="2561813"/>
              <a:ext cx="139361" cy="209853"/>
            </a:xfrm>
            <a:prstGeom prst="rect">
              <a:avLst/>
            </a:prstGeom>
          </p:spPr>
        </p:pic>
        <p:pic>
          <p:nvPicPr>
            <p:cNvPr id="403" name="图片 40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50" y="2572566"/>
              <a:ext cx="139361" cy="209853"/>
            </a:xfrm>
            <a:prstGeom prst="rect">
              <a:avLst/>
            </a:prstGeom>
          </p:spPr>
        </p:pic>
        <p:pic>
          <p:nvPicPr>
            <p:cNvPr id="404" name="图片 40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447" y="2221762"/>
              <a:ext cx="139361" cy="209853"/>
            </a:xfrm>
            <a:prstGeom prst="rect">
              <a:avLst/>
            </a:prstGeom>
          </p:spPr>
        </p:pic>
        <p:pic>
          <p:nvPicPr>
            <p:cNvPr id="405" name="图片 40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660" y="2266485"/>
              <a:ext cx="139361" cy="209853"/>
            </a:xfrm>
            <a:prstGeom prst="rect">
              <a:avLst/>
            </a:prstGeom>
          </p:spPr>
        </p:pic>
        <p:pic>
          <p:nvPicPr>
            <p:cNvPr id="406" name="图片 40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472" y="4196002"/>
              <a:ext cx="139361" cy="209853"/>
            </a:xfrm>
            <a:prstGeom prst="rect">
              <a:avLst/>
            </a:prstGeom>
          </p:spPr>
        </p:pic>
        <p:pic>
          <p:nvPicPr>
            <p:cNvPr id="407" name="图片 40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889" y="4142733"/>
              <a:ext cx="139361" cy="209853"/>
            </a:xfrm>
            <a:prstGeom prst="rect">
              <a:avLst/>
            </a:prstGeom>
          </p:spPr>
        </p:pic>
        <p:pic>
          <p:nvPicPr>
            <p:cNvPr id="408" name="图片 40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395" y="4207744"/>
              <a:ext cx="139361" cy="209853"/>
            </a:xfrm>
            <a:prstGeom prst="rect">
              <a:avLst/>
            </a:prstGeom>
          </p:spPr>
        </p:pic>
        <p:pic>
          <p:nvPicPr>
            <p:cNvPr id="409" name="图片 40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016" y="3655302"/>
              <a:ext cx="139361" cy="209853"/>
            </a:xfrm>
            <a:prstGeom prst="rect">
              <a:avLst/>
            </a:prstGeom>
          </p:spPr>
        </p:pic>
        <p:pic>
          <p:nvPicPr>
            <p:cNvPr id="410" name="图片 40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38" y="3309527"/>
              <a:ext cx="139361" cy="209853"/>
            </a:xfrm>
            <a:prstGeom prst="rect">
              <a:avLst/>
            </a:prstGeom>
          </p:spPr>
        </p:pic>
        <p:pic>
          <p:nvPicPr>
            <p:cNvPr id="411" name="图片 4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862" y="3550375"/>
              <a:ext cx="139361" cy="209853"/>
            </a:xfrm>
            <a:prstGeom prst="rect">
              <a:avLst/>
            </a:prstGeom>
          </p:spPr>
        </p:pic>
        <p:pic>
          <p:nvPicPr>
            <p:cNvPr id="412" name="图片 4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105" y="3670155"/>
              <a:ext cx="139361" cy="209853"/>
            </a:xfrm>
            <a:prstGeom prst="rect">
              <a:avLst/>
            </a:prstGeom>
          </p:spPr>
        </p:pic>
        <p:pic>
          <p:nvPicPr>
            <p:cNvPr id="413" name="图片 4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90" y="2238959"/>
              <a:ext cx="139361" cy="209853"/>
            </a:xfrm>
            <a:prstGeom prst="rect">
              <a:avLst/>
            </a:prstGeom>
          </p:spPr>
        </p:pic>
        <p:pic>
          <p:nvPicPr>
            <p:cNvPr id="414" name="图片 4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616" y="2006190"/>
              <a:ext cx="139361" cy="209853"/>
            </a:xfrm>
            <a:prstGeom prst="rect">
              <a:avLst/>
            </a:prstGeom>
          </p:spPr>
        </p:pic>
        <p:pic>
          <p:nvPicPr>
            <p:cNvPr id="415" name="图片 4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973" y="3953242"/>
              <a:ext cx="139361" cy="209853"/>
            </a:xfrm>
            <a:prstGeom prst="rect">
              <a:avLst/>
            </a:prstGeom>
          </p:spPr>
        </p:pic>
        <p:pic>
          <p:nvPicPr>
            <p:cNvPr id="416" name="图片 4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135" y="4515087"/>
              <a:ext cx="139361" cy="209853"/>
            </a:xfrm>
            <a:prstGeom prst="rect">
              <a:avLst/>
            </a:prstGeom>
          </p:spPr>
        </p:pic>
        <p:pic>
          <p:nvPicPr>
            <p:cNvPr id="417" name="图片 4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205" y="4261220"/>
              <a:ext cx="139361" cy="209853"/>
            </a:xfrm>
            <a:prstGeom prst="rect">
              <a:avLst/>
            </a:prstGeom>
          </p:spPr>
        </p:pic>
        <p:pic>
          <p:nvPicPr>
            <p:cNvPr id="418" name="图片 4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452" y="4122915"/>
              <a:ext cx="139361" cy="209853"/>
            </a:xfrm>
            <a:prstGeom prst="rect">
              <a:avLst/>
            </a:prstGeom>
          </p:spPr>
        </p:pic>
        <p:pic>
          <p:nvPicPr>
            <p:cNvPr id="419" name="图片 4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418" y="4079128"/>
              <a:ext cx="139361" cy="209853"/>
            </a:xfrm>
            <a:prstGeom prst="rect">
              <a:avLst/>
            </a:prstGeom>
          </p:spPr>
        </p:pic>
        <p:pic>
          <p:nvPicPr>
            <p:cNvPr id="420" name="图片 4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483" y="3260278"/>
              <a:ext cx="139361" cy="209853"/>
            </a:xfrm>
            <a:prstGeom prst="rect">
              <a:avLst/>
            </a:prstGeom>
          </p:spPr>
        </p:pic>
        <p:pic>
          <p:nvPicPr>
            <p:cNvPr id="421" name="图片 4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607" y="3365810"/>
              <a:ext cx="139361" cy="209853"/>
            </a:xfrm>
            <a:prstGeom prst="rect">
              <a:avLst/>
            </a:prstGeom>
          </p:spPr>
        </p:pic>
        <p:pic>
          <p:nvPicPr>
            <p:cNvPr id="422" name="图片 4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612" y="3294900"/>
              <a:ext cx="139361" cy="209853"/>
            </a:xfrm>
            <a:prstGeom prst="rect">
              <a:avLst/>
            </a:prstGeom>
          </p:spPr>
        </p:pic>
        <p:pic>
          <p:nvPicPr>
            <p:cNvPr id="423" name="图片 4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813" y="3381618"/>
              <a:ext cx="139361" cy="209853"/>
            </a:xfrm>
            <a:prstGeom prst="rect">
              <a:avLst/>
            </a:prstGeom>
          </p:spPr>
        </p:pic>
        <p:pic>
          <p:nvPicPr>
            <p:cNvPr id="424" name="图片 4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153" y="3062649"/>
              <a:ext cx="139361" cy="209853"/>
            </a:xfrm>
            <a:prstGeom prst="rect">
              <a:avLst/>
            </a:prstGeom>
          </p:spPr>
        </p:pic>
        <p:pic>
          <p:nvPicPr>
            <p:cNvPr id="425" name="图片 4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968" y="2995409"/>
              <a:ext cx="139361" cy="209853"/>
            </a:xfrm>
            <a:prstGeom prst="rect">
              <a:avLst/>
            </a:prstGeom>
          </p:spPr>
        </p:pic>
        <p:pic>
          <p:nvPicPr>
            <p:cNvPr id="426" name="图片 4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210" y="3096198"/>
              <a:ext cx="139361" cy="209853"/>
            </a:xfrm>
            <a:prstGeom prst="rect">
              <a:avLst/>
            </a:prstGeom>
          </p:spPr>
        </p:pic>
        <p:pic>
          <p:nvPicPr>
            <p:cNvPr id="427" name="图片 4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703" y="2561167"/>
              <a:ext cx="139361" cy="209853"/>
            </a:xfrm>
            <a:prstGeom prst="rect">
              <a:avLst/>
            </a:prstGeom>
          </p:spPr>
        </p:pic>
        <p:pic>
          <p:nvPicPr>
            <p:cNvPr id="428" name="图片 4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618" y="2491048"/>
              <a:ext cx="139361" cy="209853"/>
            </a:xfrm>
            <a:prstGeom prst="rect">
              <a:avLst/>
            </a:prstGeom>
          </p:spPr>
        </p:pic>
        <p:pic>
          <p:nvPicPr>
            <p:cNvPr id="429" name="图片 4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618" y="2273277"/>
              <a:ext cx="139361" cy="209853"/>
            </a:xfrm>
            <a:prstGeom prst="rect">
              <a:avLst/>
            </a:prstGeom>
          </p:spPr>
        </p:pic>
        <p:pic>
          <p:nvPicPr>
            <p:cNvPr id="430" name="图片 42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465" y="2298509"/>
              <a:ext cx="139361" cy="209853"/>
            </a:xfrm>
            <a:prstGeom prst="rect">
              <a:avLst/>
            </a:prstGeom>
          </p:spPr>
        </p:pic>
        <p:pic>
          <p:nvPicPr>
            <p:cNvPr id="431" name="图片 43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525" y="2149140"/>
              <a:ext cx="139361" cy="209853"/>
            </a:xfrm>
            <a:prstGeom prst="rect">
              <a:avLst/>
            </a:prstGeom>
          </p:spPr>
        </p:pic>
        <p:pic>
          <p:nvPicPr>
            <p:cNvPr id="432" name="图片 4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882" y="2251282"/>
              <a:ext cx="139361" cy="209853"/>
            </a:xfrm>
            <a:prstGeom prst="rect">
              <a:avLst/>
            </a:prstGeom>
          </p:spPr>
        </p:pic>
        <p:pic>
          <p:nvPicPr>
            <p:cNvPr id="433" name="图片 43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28" y="1909572"/>
              <a:ext cx="139361" cy="209853"/>
            </a:xfrm>
            <a:prstGeom prst="rect">
              <a:avLst/>
            </a:prstGeom>
          </p:spPr>
        </p:pic>
        <p:pic>
          <p:nvPicPr>
            <p:cNvPr id="434" name="图片 43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929" y="2041429"/>
              <a:ext cx="139361" cy="209853"/>
            </a:xfrm>
            <a:prstGeom prst="rect">
              <a:avLst/>
            </a:prstGeom>
          </p:spPr>
        </p:pic>
        <p:pic>
          <p:nvPicPr>
            <p:cNvPr id="435" name="图片 4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730" y="1984161"/>
              <a:ext cx="139361" cy="209853"/>
            </a:xfrm>
            <a:prstGeom prst="rect">
              <a:avLst/>
            </a:prstGeom>
          </p:spPr>
        </p:pic>
        <p:pic>
          <p:nvPicPr>
            <p:cNvPr id="436" name="图片 43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175" y="1945762"/>
              <a:ext cx="139361" cy="209853"/>
            </a:xfrm>
            <a:prstGeom prst="rect">
              <a:avLst/>
            </a:prstGeom>
          </p:spPr>
        </p:pic>
        <p:pic>
          <p:nvPicPr>
            <p:cNvPr id="437" name="图片 43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988" y="2343157"/>
              <a:ext cx="139361" cy="209853"/>
            </a:xfrm>
            <a:prstGeom prst="rect">
              <a:avLst/>
            </a:prstGeom>
          </p:spPr>
        </p:pic>
        <p:pic>
          <p:nvPicPr>
            <p:cNvPr id="438" name="图片 43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808" y="2552797"/>
              <a:ext cx="139361" cy="209853"/>
            </a:xfrm>
            <a:prstGeom prst="rect">
              <a:avLst/>
            </a:prstGeom>
          </p:spPr>
        </p:pic>
        <p:pic>
          <p:nvPicPr>
            <p:cNvPr id="439" name="图片 43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248" y="2830633"/>
              <a:ext cx="139361" cy="209853"/>
            </a:xfrm>
            <a:prstGeom prst="rect">
              <a:avLst/>
            </a:prstGeom>
          </p:spPr>
        </p:pic>
        <p:pic>
          <p:nvPicPr>
            <p:cNvPr id="440" name="图片 43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75" y="2785875"/>
              <a:ext cx="139361" cy="209853"/>
            </a:xfrm>
            <a:prstGeom prst="rect">
              <a:avLst/>
            </a:prstGeom>
          </p:spPr>
        </p:pic>
        <p:pic>
          <p:nvPicPr>
            <p:cNvPr id="441" name="图片 4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6752" y="3025269"/>
              <a:ext cx="139361" cy="209853"/>
            </a:xfrm>
            <a:prstGeom prst="rect">
              <a:avLst/>
            </a:prstGeom>
          </p:spPr>
        </p:pic>
        <p:pic>
          <p:nvPicPr>
            <p:cNvPr id="442" name="图片 44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994" y="3133891"/>
              <a:ext cx="139361" cy="209853"/>
            </a:xfrm>
            <a:prstGeom prst="rect">
              <a:avLst/>
            </a:prstGeom>
          </p:spPr>
        </p:pic>
        <p:pic>
          <p:nvPicPr>
            <p:cNvPr id="443" name="图片 44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334" y="3729063"/>
              <a:ext cx="139361" cy="209853"/>
            </a:xfrm>
            <a:prstGeom prst="rect">
              <a:avLst/>
            </a:prstGeom>
          </p:spPr>
        </p:pic>
        <p:pic>
          <p:nvPicPr>
            <p:cNvPr id="444" name="图片 44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05" y="4048356"/>
              <a:ext cx="139361" cy="209853"/>
            </a:xfrm>
            <a:prstGeom prst="rect">
              <a:avLst/>
            </a:prstGeom>
          </p:spPr>
        </p:pic>
        <p:pic>
          <p:nvPicPr>
            <p:cNvPr id="445" name="图片 4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344" y="3805326"/>
              <a:ext cx="139361" cy="209853"/>
            </a:xfrm>
            <a:prstGeom prst="rect">
              <a:avLst/>
            </a:prstGeom>
          </p:spPr>
        </p:pic>
        <p:pic>
          <p:nvPicPr>
            <p:cNvPr id="446" name="图片 4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396" y="3519210"/>
              <a:ext cx="139361" cy="209853"/>
            </a:xfrm>
            <a:prstGeom prst="rect">
              <a:avLst/>
            </a:prstGeom>
          </p:spPr>
        </p:pic>
        <p:pic>
          <p:nvPicPr>
            <p:cNvPr id="447" name="图片 4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955" y="2791408"/>
              <a:ext cx="139361" cy="209853"/>
            </a:xfrm>
            <a:prstGeom prst="rect">
              <a:avLst/>
            </a:prstGeom>
          </p:spPr>
        </p:pic>
        <p:pic>
          <p:nvPicPr>
            <p:cNvPr id="448" name="图片 4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5526" y="2426957"/>
              <a:ext cx="139361" cy="209853"/>
            </a:xfrm>
            <a:prstGeom prst="rect">
              <a:avLst/>
            </a:prstGeom>
          </p:spPr>
        </p:pic>
        <p:pic>
          <p:nvPicPr>
            <p:cNvPr id="449" name="图片 44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669" y="2677492"/>
              <a:ext cx="139361" cy="209853"/>
            </a:xfrm>
            <a:prstGeom prst="rect">
              <a:avLst/>
            </a:prstGeom>
          </p:spPr>
        </p:pic>
        <p:pic>
          <p:nvPicPr>
            <p:cNvPr id="450" name="图片 44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248" y="2830633"/>
              <a:ext cx="139361" cy="209853"/>
            </a:xfrm>
            <a:prstGeom prst="rect">
              <a:avLst/>
            </a:prstGeom>
          </p:spPr>
        </p:pic>
        <p:pic>
          <p:nvPicPr>
            <p:cNvPr id="451" name="图片 45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611" y="3238220"/>
              <a:ext cx="139361" cy="209853"/>
            </a:xfrm>
            <a:prstGeom prst="rect">
              <a:avLst/>
            </a:prstGeom>
          </p:spPr>
        </p:pic>
        <p:pic>
          <p:nvPicPr>
            <p:cNvPr id="452" name="图片 45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351" y="3171765"/>
              <a:ext cx="139361" cy="209853"/>
            </a:xfrm>
            <a:prstGeom prst="rect">
              <a:avLst/>
            </a:prstGeom>
          </p:spPr>
        </p:pic>
        <p:pic>
          <p:nvPicPr>
            <p:cNvPr id="453" name="图片 45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7652" y="3346607"/>
              <a:ext cx="139361" cy="209853"/>
            </a:xfrm>
            <a:prstGeom prst="rect">
              <a:avLst/>
            </a:prstGeom>
          </p:spPr>
        </p:pic>
        <p:pic>
          <p:nvPicPr>
            <p:cNvPr id="454" name="图片 45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9712" y="3743388"/>
              <a:ext cx="139361" cy="209853"/>
            </a:xfrm>
            <a:prstGeom prst="rect">
              <a:avLst/>
            </a:prstGeom>
          </p:spPr>
        </p:pic>
        <p:pic>
          <p:nvPicPr>
            <p:cNvPr id="455" name="图片 45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062" y="3775081"/>
              <a:ext cx="139361" cy="209853"/>
            </a:xfrm>
            <a:prstGeom prst="rect">
              <a:avLst/>
            </a:prstGeom>
          </p:spPr>
        </p:pic>
        <p:pic>
          <p:nvPicPr>
            <p:cNvPr id="456" name="图片 45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2697" y="2552796"/>
              <a:ext cx="139361" cy="209853"/>
            </a:xfrm>
            <a:prstGeom prst="rect">
              <a:avLst/>
            </a:prstGeom>
          </p:spPr>
        </p:pic>
        <p:pic>
          <p:nvPicPr>
            <p:cNvPr id="457" name="图片 45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429" y="2221761"/>
              <a:ext cx="139361" cy="209853"/>
            </a:xfrm>
            <a:prstGeom prst="rect">
              <a:avLst/>
            </a:prstGeom>
          </p:spPr>
        </p:pic>
        <p:pic>
          <p:nvPicPr>
            <p:cNvPr id="458" name="图片 45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0576" y="5445500"/>
              <a:ext cx="139361" cy="209853"/>
            </a:xfrm>
            <a:prstGeom prst="rect">
              <a:avLst/>
            </a:prstGeom>
          </p:spPr>
        </p:pic>
        <p:pic>
          <p:nvPicPr>
            <p:cNvPr id="459" name="图片 45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7490" y="4243770"/>
              <a:ext cx="139361" cy="209853"/>
            </a:xfrm>
            <a:prstGeom prst="rect">
              <a:avLst/>
            </a:prstGeom>
          </p:spPr>
        </p:pic>
        <p:pic>
          <p:nvPicPr>
            <p:cNvPr id="460" name="图片 45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2068" y="6371015"/>
              <a:ext cx="139361" cy="209853"/>
            </a:xfrm>
            <a:prstGeom prst="rect">
              <a:avLst/>
            </a:prstGeom>
          </p:spPr>
        </p:pic>
        <p:pic>
          <p:nvPicPr>
            <p:cNvPr id="461" name="图片 46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256" y="6554444"/>
              <a:ext cx="139361" cy="209853"/>
            </a:xfrm>
            <a:prstGeom prst="rect">
              <a:avLst/>
            </a:prstGeom>
          </p:spPr>
        </p:pic>
        <p:pic>
          <p:nvPicPr>
            <p:cNvPr id="462" name="图片 46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984" y="5298890"/>
              <a:ext cx="139361" cy="209853"/>
            </a:xfrm>
            <a:prstGeom prst="rect">
              <a:avLst/>
            </a:prstGeom>
          </p:spPr>
        </p:pic>
        <p:pic>
          <p:nvPicPr>
            <p:cNvPr id="463" name="图片 46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912" y="5193051"/>
              <a:ext cx="139361" cy="209853"/>
            </a:xfrm>
            <a:prstGeom prst="rect">
              <a:avLst/>
            </a:prstGeom>
          </p:spPr>
        </p:pic>
        <p:pic>
          <p:nvPicPr>
            <p:cNvPr id="464" name="图片 46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966" y="4936147"/>
              <a:ext cx="139361" cy="209853"/>
            </a:xfrm>
            <a:prstGeom prst="rect">
              <a:avLst/>
            </a:prstGeom>
          </p:spPr>
        </p:pic>
        <p:pic>
          <p:nvPicPr>
            <p:cNvPr id="465" name="图片 46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187" y="4970619"/>
              <a:ext cx="139361" cy="209853"/>
            </a:xfrm>
            <a:prstGeom prst="rect">
              <a:avLst/>
            </a:prstGeom>
          </p:spPr>
        </p:pic>
        <p:pic>
          <p:nvPicPr>
            <p:cNvPr id="466" name="图片 46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845" y="4753182"/>
              <a:ext cx="139361" cy="209853"/>
            </a:xfrm>
            <a:prstGeom prst="rect">
              <a:avLst/>
            </a:prstGeom>
          </p:spPr>
        </p:pic>
        <p:pic>
          <p:nvPicPr>
            <p:cNvPr id="467" name="图片 46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905" y="4565508"/>
              <a:ext cx="139361" cy="209853"/>
            </a:xfrm>
            <a:prstGeom prst="rect">
              <a:avLst/>
            </a:prstGeom>
          </p:spPr>
        </p:pic>
        <p:pic>
          <p:nvPicPr>
            <p:cNvPr id="468" name="图片 4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86" y="6385058"/>
              <a:ext cx="139361" cy="209853"/>
            </a:xfrm>
            <a:prstGeom prst="rect">
              <a:avLst/>
            </a:prstGeom>
          </p:spPr>
        </p:pic>
        <p:pic>
          <p:nvPicPr>
            <p:cNvPr id="469" name="图片 46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846" y="6053260"/>
              <a:ext cx="139361" cy="209853"/>
            </a:xfrm>
            <a:prstGeom prst="rect">
              <a:avLst/>
            </a:prstGeom>
          </p:spPr>
        </p:pic>
        <p:pic>
          <p:nvPicPr>
            <p:cNvPr id="470" name="图片 46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784" y="6120776"/>
              <a:ext cx="139361" cy="209853"/>
            </a:xfrm>
            <a:prstGeom prst="rect">
              <a:avLst/>
            </a:prstGeom>
          </p:spPr>
        </p:pic>
        <p:pic>
          <p:nvPicPr>
            <p:cNvPr id="471" name="图片 47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6163" y="4153282"/>
              <a:ext cx="139361" cy="209853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1738" y="1702930"/>
            <a:ext cx="12024563" cy="5124142"/>
            <a:chOff x="81738" y="1702930"/>
            <a:chExt cx="12024563" cy="5124142"/>
          </a:xfrm>
        </p:grpSpPr>
        <p:pic>
          <p:nvPicPr>
            <p:cNvPr id="472" name="图片 4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16" y="6617219"/>
              <a:ext cx="139361" cy="209853"/>
            </a:xfrm>
            <a:prstGeom prst="rect">
              <a:avLst/>
            </a:prstGeom>
          </p:spPr>
        </p:pic>
        <p:pic>
          <p:nvPicPr>
            <p:cNvPr id="473" name="图片 4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301" y="6361084"/>
              <a:ext cx="139361" cy="209853"/>
            </a:xfrm>
            <a:prstGeom prst="rect">
              <a:avLst/>
            </a:prstGeom>
          </p:spPr>
        </p:pic>
        <p:pic>
          <p:nvPicPr>
            <p:cNvPr id="474" name="图片 4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646" y="6546632"/>
              <a:ext cx="139361" cy="209853"/>
            </a:xfrm>
            <a:prstGeom prst="rect">
              <a:avLst/>
            </a:prstGeom>
          </p:spPr>
        </p:pic>
        <p:pic>
          <p:nvPicPr>
            <p:cNvPr id="475" name="图片 4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961" y="6559143"/>
              <a:ext cx="139361" cy="209853"/>
            </a:xfrm>
            <a:prstGeom prst="rect">
              <a:avLst/>
            </a:prstGeom>
          </p:spPr>
        </p:pic>
        <p:pic>
          <p:nvPicPr>
            <p:cNvPr id="476" name="图片 4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385" y="6212848"/>
              <a:ext cx="139361" cy="209853"/>
            </a:xfrm>
            <a:prstGeom prst="rect">
              <a:avLst/>
            </a:prstGeom>
          </p:spPr>
        </p:pic>
        <p:pic>
          <p:nvPicPr>
            <p:cNvPr id="477" name="图片 4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430" y="5892017"/>
              <a:ext cx="139361" cy="209853"/>
            </a:xfrm>
            <a:prstGeom prst="rect">
              <a:avLst/>
            </a:prstGeom>
          </p:spPr>
        </p:pic>
        <p:pic>
          <p:nvPicPr>
            <p:cNvPr id="478" name="图片 4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430" y="5657163"/>
              <a:ext cx="139361" cy="209853"/>
            </a:xfrm>
            <a:prstGeom prst="rect">
              <a:avLst/>
            </a:prstGeom>
          </p:spPr>
        </p:pic>
        <p:pic>
          <p:nvPicPr>
            <p:cNvPr id="479" name="图片 4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415" y="5707859"/>
              <a:ext cx="139361" cy="209853"/>
            </a:xfrm>
            <a:prstGeom prst="rect">
              <a:avLst/>
            </a:prstGeom>
          </p:spPr>
        </p:pic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385" y="5389927"/>
              <a:ext cx="139361" cy="209853"/>
            </a:xfrm>
            <a:prstGeom prst="rect">
              <a:avLst/>
            </a:prstGeom>
          </p:spPr>
        </p:pic>
        <p:pic>
          <p:nvPicPr>
            <p:cNvPr id="481" name="图片 4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22" y="5041073"/>
              <a:ext cx="139361" cy="209853"/>
            </a:xfrm>
            <a:prstGeom prst="rect">
              <a:avLst/>
            </a:prstGeom>
          </p:spPr>
        </p:pic>
        <p:pic>
          <p:nvPicPr>
            <p:cNvPr id="482" name="图片 4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8" y="5189129"/>
              <a:ext cx="139361" cy="209853"/>
            </a:xfrm>
            <a:prstGeom prst="rect">
              <a:avLst/>
            </a:prstGeom>
          </p:spPr>
        </p:pic>
        <p:pic>
          <p:nvPicPr>
            <p:cNvPr id="483" name="图片 4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99" y="3978784"/>
              <a:ext cx="139361" cy="209853"/>
            </a:xfrm>
            <a:prstGeom prst="rect">
              <a:avLst/>
            </a:prstGeom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30" y="3978784"/>
              <a:ext cx="139361" cy="209853"/>
            </a:xfrm>
            <a:prstGeom prst="rect">
              <a:avLst/>
            </a:prstGeom>
          </p:spPr>
        </p:pic>
        <p:pic>
          <p:nvPicPr>
            <p:cNvPr id="485" name="图片 4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99" y="3670154"/>
              <a:ext cx="139361" cy="209853"/>
            </a:xfrm>
            <a:prstGeom prst="rect">
              <a:avLst/>
            </a:prstGeom>
          </p:spPr>
        </p:pic>
        <p:pic>
          <p:nvPicPr>
            <p:cNvPr id="486" name="图片 4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035" y="2806549"/>
              <a:ext cx="139361" cy="209853"/>
            </a:xfrm>
            <a:prstGeom prst="rect">
              <a:avLst/>
            </a:prstGeom>
          </p:spPr>
        </p:pic>
        <p:pic>
          <p:nvPicPr>
            <p:cNvPr id="487" name="图片 4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286" y="2177731"/>
              <a:ext cx="139361" cy="209853"/>
            </a:xfrm>
            <a:prstGeom prst="rect">
              <a:avLst/>
            </a:prstGeom>
          </p:spPr>
        </p:pic>
        <p:pic>
          <p:nvPicPr>
            <p:cNvPr id="488" name="图片 4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964" y="2685592"/>
              <a:ext cx="139361" cy="209853"/>
            </a:xfrm>
            <a:prstGeom prst="rect">
              <a:avLst/>
            </a:prstGeom>
          </p:spPr>
        </p:pic>
        <p:pic>
          <p:nvPicPr>
            <p:cNvPr id="489" name="图片 4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677" y="2935559"/>
              <a:ext cx="139361" cy="209853"/>
            </a:xfrm>
            <a:prstGeom prst="rect">
              <a:avLst/>
            </a:prstGeom>
          </p:spPr>
        </p:pic>
        <p:pic>
          <p:nvPicPr>
            <p:cNvPr id="490" name="图片 4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8606" y="2120337"/>
              <a:ext cx="139361" cy="209853"/>
            </a:xfrm>
            <a:prstGeom prst="rect">
              <a:avLst/>
            </a:prstGeom>
          </p:spPr>
        </p:pic>
        <p:pic>
          <p:nvPicPr>
            <p:cNvPr id="491" name="图片 4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716" y="2322030"/>
              <a:ext cx="139361" cy="209853"/>
            </a:xfrm>
            <a:prstGeom prst="rect">
              <a:avLst/>
            </a:prstGeom>
          </p:spPr>
        </p:pic>
        <p:pic>
          <p:nvPicPr>
            <p:cNvPr id="492" name="图片 4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175" y="2383424"/>
              <a:ext cx="139361" cy="209853"/>
            </a:xfrm>
            <a:prstGeom prst="rect">
              <a:avLst/>
            </a:prstGeom>
          </p:spPr>
        </p:pic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502" y="2618013"/>
              <a:ext cx="139361" cy="209853"/>
            </a:xfrm>
            <a:prstGeom prst="rect">
              <a:avLst/>
            </a:prstGeom>
          </p:spPr>
        </p:pic>
        <p:pic>
          <p:nvPicPr>
            <p:cNvPr id="494" name="图片 4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079" y="3235163"/>
              <a:ext cx="139361" cy="209853"/>
            </a:xfrm>
            <a:prstGeom prst="rect">
              <a:avLst/>
            </a:prstGeom>
          </p:spPr>
        </p:pic>
        <p:pic>
          <p:nvPicPr>
            <p:cNvPr id="495" name="图片 4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478" y="3024124"/>
              <a:ext cx="139361" cy="209853"/>
            </a:xfrm>
            <a:prstGeom prst="rect">
              <a:avLst/>
            </a:prstGeom>
          </p:spPr>
        </p:pic>
        <p:pic>
          <p:nvPicPr>
            <p:cNvPr id="496" name="图片 4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142" y="3098277"/>
              <a:ext cx="139361" cy="209853"/>
            </a:xfrm>
            <a:prstGeom prst="rect">
              <a:avLst/>
            </a:prstGeom>
          </p:spPr>
        </p:pic>
        <p:pic>
          <p:nvPicPr>
            <p:cNvPr id="497" name="图片 4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046" y="3121632"/>
              <a:ext cx="139361" cy="209853"/>
            </a:xfrm>
            <a:prstGeom prst="rect">
              <a:avLst/>
            </a:prstGeom>
          </p:spPr>
        </p:pic>
        <p:pic>
          <p:nvPicPr>
            <p:cNvPr id="498" name="图片 4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576" y="3507825"/>
              <a:ext cx="139361" cy="209853"/>
            </a:xfrm>
            <a:prstGeom prst="rect">
              <a:avLst/>
            </a:prstGeom>
          </p:spPr>
        </p:pic>
        <p:pic>
          <p:nvPicPr>
            <p:cNvPr id="499" name="图片 4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288" y="4113747"/>
              <a:ext cx="139361" cy="209853"/>
            </a:xfrm>
            <a:prstGeom prst="rect">
              <a:avLst/>
            </a:prstGeom>
          </p:spPr>
        </p:pic>
        <p:pic>
          <p:nvPicPr>
            <p:cNvPr id="500" name="图片 4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064" y="4127011"/>
              <a:ext cx="139361" cy="209853"/>
            </a:xfrm>
            <a:prstGeom prst="rect">
              <a:avLst/>
            </a:prstGeom>
          </p:spPr>
        </p:pic>
        <p:pic>
          <p:nvPicPr>
            <p:cNvPr id="501" name="图片 5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061" y="4015683"/>
              <a:ext cx="139361" cy="209853"/>
            </a:xfrm>
            <a:prstGeom prst="rect">
              <a:avLst/>
            </a:prstGeom>
          </p:spPr>
        </p:pic>
        <p:pic>
          <p:nvPicPr>
            <p:cNvPr id="502" name="图片 5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911" y="3953241"/>
              <a:ext cx="139361" cy="209853"/>
            </a:xfrm>
            <a:prstGeom prst="rect">
              <a:avLst/>
            </a:prstGeom>
          </p:spPr>
        </p:pic>
        <p:pic>
          <p:nvPicPr>
            <p:cNvPr id="503" name="图片 5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166" y="4127010"/>
              <a:ext cx="139361" cy="209853"/>
            </a:xfrm>
            <a:prstGeom prst="rect">
              <a:avLst/>
            </a:prstGeom>
          </p:spPr>
        </p:pic>
        <p:pic>
          <p:nvPicPr>
            <p:cNvPr id="504" name="图片 5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239" y="3953241"/>
              <a:ext cx="139361" cy="209853"/>
            </a:xfrm>
            <a:prstGeom prst="rect">
              <a:avLst/>
            </a:prstGeom>
          </p:spPr>
        </p:pic>
        <p:pic>
          <p:nvPicPr>
            <p:cNvPr id="505" name="图片 5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362" y="4015179"/>
              <a:ext cx="139361" cy="209853"/>
            </a:xfrm>
            <a:prstGeom prst="rect">
              <a:avLst/>
            </a:prstGeom>
          </p:spPr>
        </p:pic>
        <p:pic>
          <p:nvPicPr>
            <p:cNvPr id="506" name="图片 5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607" y="4077294"/>
              <a:ext cx="139361" cy="209853"/>
            </a:xfrm>
            <a:prstGeom prst="rect">
              <a:avLst/>
            </a:prstGeom>
          </p:spPr>
        </p:pic>
        <p:pic>
          <p:nvPicPr>
            <p:cNvPr id="507" name="图片 5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577" y="5936249"/>
              <a:ext cx="139361" cy="209853"/>
            </a:xfrm>
            <a:prstGeom prst="rect">
              <a:avLst/>
            </a:prstGeom>
          </p:spPr>
        </p:pic>
        <p:pic>
          <p:nvPicPr>
            <p:cNvPr id="508" name="图片 5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876" y="5166275"/>
              <a:ext cx="139361" cy="209853"/>
            </a:xfrm>
            <a:prstGeom prst="rect">
              <a:avLst/>
            </a:prstGeom>
          </p:spPr>
        </p:pic>
        <p:pic>
          <p:nvPicPr>
            <p:cNvPr id="509" name="图片 5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848" y="5277677"/>
              <a:ext cx="139361" cy="209853"/>
            </a:xfrm>
            <a:prstGeom prst="rect">
              <a:avLst/>
            </a:prstGeom>
          </p:spPr>
        </p:pic>
        <p:pic>
          <p:nvPicPr>
            <p:cNvPr id="510" name="图片 5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094" y="4565508"/>
              <a:ext cx="139361" cy="209853"/>
            </a:xfrm>
            <a:prstGeom prst="rect">
              <a:avLst/>
            </a:prstGeom>
          </p:spPr>
        </p:pic>
        <p:pic>
          <p:nvPicPr>
            <p:cNvPr id="511" name="图片 5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956" y="4442329"/>
              <a:ext cx="139361" cy="209853"/>
            </a:xfrm>
            <a:prstGeom prst="rect">
              <a:avLst/>
            </a:prstGeom>
          </p:spPr>
        </p:pic>
        <p:pic>
          <p:nvPicPr>
            <p:cNvPr id="512" name="图片 5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064" y="4206254"/>
              <a:ext cx="139361" cy="209853"/>
            </a:xfrm>
            <a:prstGeom prst="rect">
              <a:avLst/>
            </a:prstGeom>
          </p:spPr>
        </p:pic>
        <p:pic>
          <p:nvPicPr>
            <p:cNvPr id="513" name="图片 5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695" y="4316750"/>
              <a:ext cx="139361" cy="209853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991" y="4239403"/>
              <a:ext cx="139361" cy="209853"/>
            </a:xfrm>
            <a:prstGeom prst="rect">
              <a:avLst/>
            </a:prstGeom>
          </p:spPr>
        </p:pic>
        <p:pic>
          <p:nvPicPr>
            <p:cNvPr id="515" name="图片 5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4" y="4205890"/>
              <a:ext cx="139361" cy="209853"/>
            </a:xfrm>
            <a:prstGeom prst="rect">
              <a:avLst/>
            </a:prstGeom>
          </p:spPr>
        </p:pic>
        <p:pic>
          <p:nvPicPr>
            <p:cNvPr id="516" name="图片 51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375" y="4460581"/>
              <a:ext cx="139361" cy="209853"/>
            </a:xfrm>
            <a:prstGeom prst="rect">
              <a:avLst/>
            </a:prstGeom>
          </p:spPr>
        </p:pic>
        <p:pic>
          <p:nvPicPr>
            <p:cNvPr id="517" name="图片 5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162" y="4505541"/>
              <a:ext cx="139361" cy="209853"/>
            </a:xfrm>
            <a:prstGeom prst="rect">
              <a:avLst/>
            </a:prstGeom>
          </p:spPr>
        </p:pic>
        <p:pic>
          <p:nvPicPr>
            <p:cNvPr id="518" name="图片 51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818" y="4538357"/>
              <a:ext cx="139361" cy="209853"/>
            </a:xfrm>
            <a:prstGeom prst="rect">
              <a:avLst/>
            </a:prstGeom>
          </p:spPr>
        </p:pic>
        <p:pic>
          <p:nvPicPr>
            <p:cNvPr id="519" name="图片 5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924" y="4750369"/>
              <a:ext cx="139361" cy="209853"/>
            </a:xfrm>
            <a:prstGeom prst="rect">
              <a:avLst/>
            </a:prstGeom>
          </p:spPr>
        </p:pic>
        <p:pic>
          <p:nvPicPr>
            <p:cNvPr id="520" name="图片 5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479" y="4918833"/>
              <a:ext cx="139361" cy="209853"/>
            </a:xfrm>
            <a:prstGeom prst="rect">
              <a:avLst/>
            </a:prstGeom>
          </p:spPr>
        </p:pic>
        <p:pic>
          <p:nvPicPr>
            <p:cNvPr id="521" name="图片 5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72" y="4651311"/>
              <a:ext cx="139361" cy="209853"/>
            </a:xfrm>
            <a:prstGeom prst="rect">
              <a:avLst/>
            </a:prstGeom>
          </p:spPr>
        </p:pic>
        <p:pic>
          <p:nvPicPr>
            <p:cNvPr id="522" name="图片 5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902" y="4706569"/>
              <a:ext cx="139361" cy="209853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221" y="4576551"/>
              <a:ext cx="139361" cy="209853"/>
            </a:xfrm>
            <a:prstGeom prst="rect">
              <a:avLst/>
            </a:prstGeom>
          </p:spPr>
        </p:pic>
        <p:pic>
          <p:nvPicPr>
            <p:cNvPr id="524" name="图片 5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735" y="4754589"/>
              <a:ext cx="139361" cy="209853"/>
            </a:xfrm>
            <a:prstGeom prst="rect">
              <a:avLst/>
            </a:prstGeom>
          </p:spPr>
        </p:pic>
        <p:pic>
          <p:nvPicPr>
            <p:cNvPr id="525" name="图片 5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343" y="4821460"/>
              <a:ext cx="139361" cy="209853"/>
            </a:xfrm>
            <a:prstGeom prst="rect">
              <a:avLst/>
            </a:prstGeom>
          </p:spPr>
        </p:pic>
        <p:pic>
          <p:nvPicPr>
            <p:cNvPr id="526" name="图片 5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675" y="4976632"/>
              <a:ext cx="139361" cy="209853"/>
            </a:xfrm>
            <a:prstGeom prst="rect">
              <a:avLst/>
            </a:prstGeom>
          </p:spPr>
        </p:pic>
        <p:pic>
          <p:nvPicPr>
            <p:cNvPr id="527" name="图片 5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089" y="4863614"/>
              <a:ext cx="139361" cy="209853"/>
            </a:xfrm>
            <a:prstGeom prst="rect">
              <a:avLst/>
            </a:prstGeom>
          </p:spPr>
        </p:pic>
        <p:pic>
          <p:nvPicPr>
            <p:cNvPr id="528" name="图片 5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794" y="4609716"/>
              <a:ext cx="139361" cy="209853"/>
            </a:xfrm>
            <a:prstGeom prst="rect">
              <a:avLst/>
            </a:prstGeom>
          </p:spPr>
        </p:pic>
        <p:pic>
          <p:nvPicPr>
            <p:cNvPr id="529" name="图片 5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685" y="4809391"/>
              <a:ext cx="139361" cy="209853"/>
            </a:xfrm>
            <a:prstGeom prst="rect">
              <a:avLst/>
            </a:prstGeom>
          </p:spPr>
        </p:pic>
        <p:pic>
          <p:nvPicPr>
            <p:cNvPr id="530" name="图片 52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815" y="4999317"/>
              <a:ext cx="139361" cy="209853"/>
            </a:xfrm>
            <a:prstGeom prst="rect">
              <a:avLst/>
            </a:prstGeom>
          </p:spPr>
        </p:pic>
        <p:pic>
          <p:nvPicPr>
            <p:cNvPr id="531" name="图片 5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58" y="5132735"/>
              <a:ext cx="139361" cy="209853"/>
            </a:xfrm>
            <a:prstGeom prst="rect">
              <a:avLst/>
            </a:prstGeom>
          </p:spPr>
        </p:pic>
        <p:pic>
          <p:nvPicPr>
            <p:cNvPr id="532" name="图片 5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794" y="5166275"/>
              <a:ext cx="139361" cy="209853"/>
            </a:xfrm>
            <a:prstGeom prst="rect">
              <a:avLst/>
            </a:prstGeom>
          </p:spPr>
        </p:pic>
        <p:pic>
          <p:nvPicPr>
            <p:cNvPr id="533" name="图片 53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953" y="5398982"/>
              <a:ext cx="139361" cy="209853"/>
            </a:xfrm>
            <a:prstGeom prst="rect">
              <a:avLst/>
            </a:prstGeom>
          </p:spPr>
        </p:pic>
        <p:pic>
          <p:nvPicPr>
            <p:cNvPr id="534" name="图片 5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462" y="5332546"/>
              <a:ext cx="139361" cy="209853"/>
            </a:xfrm>
            <a:prstGeom prst="rect">
              <a:avLst/>
            </a:prstGeom>
          </p:spPr>
        </p:pic>
        <p:pic>
          <p:nvPicPr>
            <p:cNvPr id="535" name="图片 5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462" y="5545778"/>
              <a:ext cx="139361" cy="209853"/>
            </a:xfrm>
            <a:prstGeom prst="rect">
              <a:avLst/>
            </a:prstGeom>
          </p:spPr>
        </p:pic>
        <p:pic>
          <p:nvPicPr>
            <p:cNvPr id="536" name="图片 53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671" y="5478849"/>
              <a:ext cx="139361" cy="209853"/>
            </a:xfrm>
            <a:prstGeom prst="rect">
              <a:avLst/>
            </a:prstGeom>
          </p:spPr>
        </p:pic>
        <p:pic>
          <p:nvPicPr>
            <p:cNvPr id="538" name="图片 5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956" y="5525102"/>
              <a:ext cx="139361" cy="209853"/>
            </a:xfrm>
            <a:prstGeom prst="rect">
              <a:avLst/>
            </a:prstGeom>
          </p:spPr>
        </p:pic>
        <p:pic>
          <p:nvPicPr>
            <p:cNvPr id="540" name="图片 5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432" y="5536551"/>
              <a:ext cx="139361" cy="209853"/>
            </a:xfrm>
            <a:prstGeom prst="rect">
              <a:avLst/>
            </a:prstGeom>
          </p:spPr>
        </p:pic>
        <p:pic>
          <p:nvPicPr>
            <p:cNvPr id="541" name="图片 5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143" y="5470038"/>
              <a:ext cx="139361" cy="209853"/>
            </a:xfrm>
            <a:prstGeom prst="rect">
              <a:avLst/>
            </a:prstGeom>
          </p:spPr>
        </p:pic>
        <p:pic>
          <p:nvPicPr>
            <p:cNvPr id="542" name="图片 54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813" y="5494013"/>
              <a:ext cx="139361" cy="209853"/>
            </a:xfrm>
            <a:prstGeom prst="rect">
              <a:avLst/>
            </a:prstGeom>
          </p:spPr>
        </p:pic>
        <p:pic>
          <p:nvPicPr>
            <p:cNvPr id="543" name="图片 54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997" y="5649546"/>
              <a:ext cx="139361" cy="209853"/>
            </a:xfrm>
            <a:prstGeom prst="rect">
              <a:avLst/>
            </a:prstGeom>
          </p:spPr>
        </p:pic>
        <p:pic>
          <p:nvPicPr>
            <p:cNvPr id="544" name="图片 5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387" y="5616427"/>
              <a:ext cx="139361" cy="209853"/>
            </a:xfrm>
            <a:prstGeom prst="rect">
              <a:avLst/>
            </a:prstGeom>
          </p:spPr>
        </p:pic>
        <p:pic>
          <p:nvPicPr>
            <p:cNvPr id="545" name="图片 5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304" y="5861841"/>
              <a:ext cx="139361" cy="209853"/>
            </a:xfrm>
            <a:prstGeom prst="rect">
              <a:avLst/>
            </a:prstGeom>
          </p:spPr>
        </p:pic>
        <p:pic>
          <p:nvPicPr>
            <p:cNvPr id="546" name="图片 5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607" y="5841391"/>
              <a:ext cx="139361" cy="209853"/>
            </a:xfrm>
            <a:prstGeom prst="rect">
              <a:avLst/>
            </a:prstGeom>
          </p:spPr>
        </p:pic>
        <p:pic>
          <p:nvPicPr>
            <p:cNvPr id="547" name="图片 5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904" y="5792997"/>
              <a:ext cx="139361" cy="209853"/>
            </a:xfrm>
            <a:prstGeom prst="rect">
              <a:avLst/>
            </a:prstGeom>
          </p:spPr>
        </p:pic>
        <p:pic>
          <p:nvPicPr>
            <p:cNvPr id="548" name="图片 5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610" y="6004092"/>
              <a:ext cx="139361" cy="209853"/>
            </a:xfrm>
            <a:prstGeom prst="rect">
              <a:avLst/>
            </a:prstGeom>
          </p:spPr>
        </p:pic>
        <p:pic>
          <p:nvPicPr>
            <p:cNvPr id="549" name="图片 54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133" y="6082725"/>
              <a:ext cx="139361" cy="209853"/>
            </a:xfrm>
            <a:prstGeom prst="rect">
              <a:avLst/>
            </a:prstGeom>
          </p:spPr>
        </p:pic>
        <p:pic>
          <p:nvPicPr>
            <p:cNvPr id="550" name="图片 54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582" y="6238879"/>
              <a:ext cx="139361" cy="209853"/>
            </a:xfrm>
            <a:prstGeom prst="rect">
              <a:avLst/>
            </a:prstGeom>
          </p:spPr>
        </p:pic>
        <p:pic>
          <p:nvPicPr>
            <p:cNvPr id="551" name="图片 5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782" y="6405324"/>
              <a:ext cx="139361" cy="209853"/>
            </a:xfrm>
            <a:prstGeom prst="rect">
              <a:avLst/>
            </a:prstGeom>
          </p:spPr>
        </p:pic>
        <p:pic>
          <p:nvPicPr>
            <p:cNvPr id="552" name="图片 5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149" y="6438494"/>
              <a:ext cx="139361" cy="209853"/>
            </a:xfrm>
            <a:prstGeom prst="rect">
              <a:avLst/>
            </a:prstGeom>
          </p:spPr>
        </p:pic>
        <p:pic>
          <p:nvPicPr>
            <p:cNvPr id="553" name="图片 55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128" y="6617218"/>
              <a:ext cx="139361" cy="209853"/>
            </a:xfrm>
            <a:prstGeom prst="rect">
              <a:avLst/>
            </a:prstGeom>
          </p:spPr>
        </p:pic>
        <p:pic>
          <p:nvPicPr>
            <p:cNvPr id="554" name="图片 5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943" y="6195471"/>
              <a:ext cx="139361" cy="209853"/>
            </a:xfrm>
            <a:prstGeom prst="rect">
              <a:avLst/>
            </a:prstGeom>
          </p:spPr>
        </p:pic>
        <p:pic>
          <p:nvPicPr>
            <p:cNvPr id="555" name="图片 55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386" y="4867024"/>
              <a:ext cx="139361" cy="209853"/>
            </a:xfrm>
            <a:prstGeom prst="rect">
              <a:avLst/>
            </a:prstGeom>
          </p:spPr>
        </p:pic>
        <p:pic>
          <p:nvPicPr>
            <p:cNvPr id="556" name="图片 55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996" y="4654396"/>
              <a:ext cx="139361" cy="209853"/>
            </a:xfrm>
            <a:prstGeom prst="rect">
              <a:avLst/>
            </a:prstGeom>
          </p:spPr>
        </p:pic>
        <p:pic>
          <p:nvPicPr>
            <p:cNvPr id="557" name="图片 5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604" y="4766501"/>
              <a:ext cx="139361" cy="209853"/>
            </a:xfrm>
            <a:prstGeom prst="rect">
              <a:avLst/>
            </a:prstGeom>
          </p:spPr>
        </p:pic>
        <p:pic>
          <p:nvPicPr>
            <p:cNvPr id="558" name="图片 55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603" y="4587784"/>
              <a:ext cx="139361" cy="209853"/>
            </a:xfrm>
            <a:prstGeom prst="rect">
              <a:avLst/>
            </a:prstGeom>
          </p:spPr>
        </p:pic>
        <p:pic>
          <p:nvPicPr>
            <p:cNvPr id="559" name="图片 55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725" y="4554402"/>
              <a:ext cx="139361" cy="209853"/>
            </a:xfrm>
            <a:prstGeom prst="rect">
              <a:avLst/>
            </a:prstGeom>
          </p:spPr>
        </p:pic>
        <p:pic>
          <p:nvPicPr>
            <p:cNvPr id="560" name="图片 5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12" y="4511213"/>
              <a:ext cx="139361" cy="209853"/>
            </a:xfrm>
            <a:prstGeom prst="rect">
              <a:avLst/>
            </a:prstGeom>
          </p:spPr>
        </p:pic>
        <p:pic>
          <p:nvPicPr>
            <p:cNvPr id="561" name="图片 56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826" y="4386079"/>
              <a:ext cx="139361" cy="209853"/>
            </a:xfrm>
            <a:prstGeom prst="rect">
              <a:avLst/>
            </a:prstGeom>
          </p:spPr>
        </p:pic>
        <p:pic>
          <p:nvPicPr>
            <p:cNvPr id="562" name="图片 56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785" y="4005891"/>
              <a:ext cx="139361" cy="209853"/>
            </a:xfrm>
            <a:prstGeom prst="rect">
              <a:avLst/>
            </a:prstGeom>
          </p:spPr>
        </p:pic>
        <p:pic>
          <p:nvPicPr>
            <p:cNvPr id="563" name="图片 56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081" y="3782105"/>
              <a:ext cx="139361" cy="209853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879" y="3827578"/>
              <a:ext cx="139361" cy="209853"/>
            </a:xfrm>
            <a:prstGeom prst="rect">
              <a:avLst/>
            </a:prstGeom>
          </p:spPr>
        </p:pic>
        <p:pic>
          <p:nvPicPr>
            <p:cNvPr id="565" name="图片 56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462" y="3662264"/>
              <a:ext cx="139361" cy="209853"/>
            </a:xfrm>
            <a:prstGeom prst="rect">
              <a:avLst/>
            </a:prstGeom>
          </p:spPr>
        </p:pic>
        <p:pic>
          <p:nvPicPr>
            <p:cNvPr id="566" name="图片 5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301" y="3763617"/>
              <a:ext cx="139361" cy="209853"/>
            </a:xfrm>
            <a:prstGeom prst="rect">
              <a:avLst/>
            </a:prstGeom>
          </p:spPr>
        </p:pic>
        <p:pic>
          <p:nvPicPr>
            <p:cNvPr id="567" name="图片 5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300" y="3551733"/>
              <a:ext cx="139361" cy="209853"/>
            </a:xfrm>
            <a:prstGeom prst="rect">
              <a:avLst/>
            </a:prstGeom>
          </p:spPr>
        </p:pic>
        <p:pic>
          <p:nvPicPr>
            <p:cNvPr id="568" name="图片 5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913" y="3352073"/>
              <a:ext cx="139361" cy="209853"/>
            </a:xfrm>
            <a:prstGeom prst="rect">
              <a:avLst/>
            </a:prstGeom>
          </p:spPr>
        </p:pic>
        <p:pic>
          <p:nvPicPr>
            <p:cNvPr id="569" name="图片 5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856" y="3388147"/>
              <a:ext cx="139361" cy="209853"/>
            </a:xfrm>
            <a:prstGeom prst="rect">
              <a:avLst/>
            </a:prstGeom>
          </p:spPr>
        </p:pic>
        <p:pic>
          <p:nvPicPr>
            <p:cNvPr id="570" name="图片 5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209" y="3621525"/>
              <a:ext cx="139361" cy="209853"/>
            </a:xfrm>
            <a:prstGeom prst="rect">
              <a:avLst/>
            </a:prstGeom>
          </p:spPr>
        </p:pic>
        <p:pic>
          <p:nvPicPr>
            <p:cNvPr id="571" name="图片 5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995" y="3511038"/>
              <a:ext cx="139361" cy="209853"/>
            </a:xfrm>
            <a:prstGeom prst="rect">
              <a:avLst/>
            </a:prstGeom>
          </p:spPr>
        </p:pic>
        <p:pic>
          <p:nvPicPr>
            <p:cNvPr id="572" name="图片 5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514" y="3913060"/>
              <a:ext cx="139361" cy="209853"/>
            </a:xfrm>
            <a:prstGeom prst="rect">
              <a:avLst/>
            </a:prstGeom>
          </p:spPr>
        </p:pic>
        <p:pic>
          <p:nvPicPr>
            <p:cNvPr id="573" name="图片 5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43" y="3967132"/>
              <a:ext cx="139361" cy="209853"/>
            </a:xfrm>
            <a:prstGeom prst="rect">
              <a:avLst/>
            </a:prstGeom>
          </p:spPr>
        </p:pic>
        <p:pic>
          <p:nvPicPr>
            <p:cNvPr id="574" name="图片 5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626" y="3943429"/>
              <a:ext cx="139361" cy="209853"/>
            </a:xfrm>
            <a:prstGeom prst="rect">
              <a:avLst/>
            </a:prstGeom>
          </p:spPr>
        </p:pic>
        <p:pic>
          <p:nvPicPr>
            <p:cNvPr id="575" name="图片 5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8053" y="4344549"/>
              <a:ext cx="139361" cy="209853"/>
            </a:xfrm>
            <a:prstGeom prst="rect">
              <a:avLst/>
            </a:prstGeom>
          </p:spPr>
        </p:pic>
        <p:pic>
          <p:nvPicPr>
            <p:cNvPr id="576" name="图片 5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401" y="4948965"/>
              <a:ext cx="139361" cy="209853"/>
            </a:xfrm>
            <a:prstGeom prst="rect">
              <a:avLst/>
            </a:prstGeom>
          </p:spPr>
        </p:pic>
        <p:pic>
          <p:nvPicPr>
            <p:cNvPr id="577" name="图片 5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14" y="4827764"/>
              <a:ext cx="139361" cy="209853"/>
            </a:xfrm>
            <a:prstGeom prst="rect">
              <a:avLst/>
            </a:prstGeom>
          </p:spPr>
        </p:pic>
        <p:pic>
          <p:nvPicPr>
            <p:cNvPr id="578" name="图片 5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3" y="5049993"/>
              <a:ext cx="139361" cy="209853"/>
            </a:xfrm>
            <a:prstGeom prst="rect">
              <a:avLst/>
            </a:prstGeom>
          </p:spPr>
        </p:pic>
        <p:pic>
          <p:nvPicPr>
            <p:cNvPr id="579" name="图片 5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66" y="5997808"/>
              <a:ext cx="139361" cy="209853"/>
            </a:xfrm>
            <a:prstGeom prst="rect">
              <a:avLst/>
            </a:prstGeom>
          </p:spPr>
        </p:pic>
        <p:pic>
          <p:nvPicPr>
            <p:cNvPr id="580" name="图片 5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987" y="6053260"/>
              <a:ext cx="139361" cy="209853"/>
            </a:xfrm>
            <a:prstGeom prst="rect">
              <a:avLst/>
            </a:prstGeom>
          </p:spPr>
        </p:pic>
        <p:pic>
          <p:nvPicPr>
            <p:cNvPr id="581" name="图片 5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101" y="6278018"/>
              <a:ext cx="139361" cy="209853"/>
            </a:xfrm>
            <a:prstGeom prst="rect">
              <a:avLst/>
            </a:prstGeom>
          </p:spPr>
        </p:pic>
        <p:pic>
          <p:nvPicPr>
            <p:cNvPr id="582" name="图片 5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279" y="6133321"/>
              <a:ext cx="139361" cy="209853"/>
            </a:xfrm>
            <a:prstGeom prst="rect">
              <a:avLst/>
            </a:prstGeom>
          </p:spPr>
        </p:pic>
        <p:pic>
          <p:nvPicPr>
            <p:cNvPr id="583" name="图片 5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733" y="5453380"/>
              <a:ext cx="139361" cy="209853"/>
            </a:xfrm>
            <a:prstGeom prst="rect">
              <a:avLst/>
            </a:prstGeom>
          </p:spPr>
        </p:pic>
        <p:pic>
          <p:nvPicPr>
            <p:cNvPr id="584" name="图片 5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733" y="5130312"/>
              <a:ext cx="139361" cy="209853"/>
            </a:xfrm>
            <a:prstGeom prst="rect">
              <a:avLst/>
            </a:prstGeom>
          </p:spPr>
        </p:pic>
        <p:pic>
          <p:nvPicPr>
            <p:cNvPr id="585" name="图片 5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919" y="4984486"/>
              <a:ext cx="139361" cy="209853"/>
            </a:xfrm>
            <a:prstGeom prst="rect">
              <a:avLst/>
            </a:prstGeom>
          </p:spPr>
        </p:pic>
        <p:pic>
          <p:nvPicPr>
            <p:cNvPr id="586" name="图片 5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354" y="4695531"/>
              <a:ext cx="139361" cy="209853"/>
            </a:xfrm>
            <a:prstGeom prst="rect">
              <a:avLst/>
            </a:prstGeom>
          </p:spPr>
        </p:pic>
        <p:pic>
          <p:nvPicPr>
            <p:cNvPr id="587" name="图片 5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794" y="4551987"/>
              <a:ext cx="139361" cy="209853"/>
            </a:xfrm>
            <a:prstGeom prst="rect">
              <a:avLst/>
            </a:prstGeom>
          </p:spPr>
        </p:pic>
        <p:pic>
          <p:nvPicPr>
            <p:cNvPr id="588" name="图片 5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234" y="4317674"/>
              <a:ext cx="139361" cy="209853"/>
            </a:xfrm>
            <a:prstGeom prst="rect">
              <a:avLst/>
            </a:prstGeom>
          </p:spPr>
        </p:pic>
        <p:pic>
          <p:nvPicPr>
            <p:cNvPr id="589" name="图片 5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597" y="4138843"/>
              <a:ext cx="139361" cy="209853"/>
            </a:xfrm>
            <a:prstGeom prst="rect">
              <a:avLst/>
            </a:prstGeom>
          </p:spPr>
        </p:pic>
        <p:pic>
          <p:nvPicPr>
            <p:cNvPr id="590" name="图片 5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13" y="4061114"/>
              <a:ext cx="139361" cy="209853"/>
            </a:xfrm>
            <a:prstGeom prst="rect">
              <a:avLst/>
            </a:prstGeom>
          </p:spPr>
        </p:pic>
        <p:pic>
          <p:nvPicPr>
            <p:cNvPr id="591" name="图片 5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012" y="4048355"/>
              <a:ext cx="139361" cy="209853"/>
            </a:xfrm>
            <a:prstGeom prst="rect">
              <a:avLst/>
            </a:prstGeom>
          </p:spPr>
        </p:pic>
        <p:pic>
          <p:nvPicPr>
            <p:cNvPr id="592" name="图片 5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435" y="4183223"/>
              <a:ext cx="139361" cy="209853"/>
            </a:xfrm>
            <a:prstGeom prst="rect">
              <a:avLst/>
            </a:prstGeom>
          </p:spPr>
        </p:pic>
        <p:pic>
          <p:nvPicPr>
            <p:cNvPr id="593" name="图片 59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241" y="3480697"/>
              <a:ext cx="139361" cy="209853"/>
            </a:xfrm>
            <a:prstGeom prst="rect">
              <a:avLst/>
            </a:prstGeom>
          </p:spPr>
        </p:pic>
        <p:pic>
          <p:nvPicPr>
            <p:cNvPr id="594" name="图片 5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241" y="3223780"/>
              <a:ext cx="139361" cy="209853"/>
            </a:xfrm>
            <a:prstGeom prst="rect">
              <a:avLst/>
            </a:prstGeom>
          </p:spPr>
        </p:pic>
        <p:pic>
          <p:nvPicPr>
            <p:cNvPr id="595" name="图片 5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16" y="3278317"/>
              <a:ext cx="139361" cy="209853"/>
            </a:xfrm>
            <a:prstGeom prst="rect">
              <a:avLst/>
            </a:prstGeom>
          </p:spPr>
        </p:pic>
        <p:pic>
          <p:nvPicPr>
            <p:cNvPr id="596" name="图片 5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16" y="3435901"/>
              <a:ext cx="139361" cy="209853"/>
            </a:xfrm>
            <a:prstGeom prst="rect">
              <a:avLst/>
            </a:prstGeom>
          </p:spPr>
        </p:pic>
        <p:pic>
          <p:nvPicPr>
            <p:cNvPr id="597" name="图片 5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610" y="3446629"/>
              <a:ext cx="139361" cy="209853"/>
            </a:xfrm>
            <a:prstGeom prst="rect">
              <a:avLst/>
            </a:prstGeom>
          </p:spPr>
        </p:pic>
        <p:pic>
          <p:nvPicPr>
            <p:cNvPr id="598" name="图片 5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307" y="3626555"/>
              <a:ext cx="139361" cy="209853"/>
            </a:xfrm>
            <a:prstGeom prst="rect">
              <a:avLst/>
            </a:prstGeom>
          </p:spPr>
        </p:pic>
        <p:pic>
          <p:nvPicPr>
            <p:cNvPr id="599" name="图片 5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685" y="1837998"/>
              <a:ext cx="139361" cy="209853"/>
            </a:xfrm>
            <a:prstGeom prst="rect">
              <a:avLst/>
            </a:prstGeom>
          </p:spPr>
        </p:pic>
        <p:pic>
          <p:nvPicPr>
            <p:cNvPr id="600" name="图片 5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362" y="2105930"/>
              <a:ext cx="139361" cy="209853"/>
            </a:xfrm>
            <a:prstGeom prst="rect">
              <a:avLst/>
            </a:prstGeom>
          </p:spPr>
        </p:pic>
        <p:pic>
          <p:nvPicPr>
            <p:cNvPr id="601" name="图片 6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284" y="2643259"/>
              <a:ext cx="139361" cy="209853"/>
            </a:xfrm>
            <a:prstGeom prst="rect">
              <a:avLst/>
            </a:prstGeom>
          </p:spPr>
        </p:pic>
        <p:pic>
          <p:nvPicPr>
            <p:cNvPr id="602" name="图片 6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261" y="2866201"/>
              <a:ext cx="139361" cy="209853"/>
            </a:xfrm>
            <a:prstGeom prst="rect">
              <a:avLst/>
            </a:prstGeom>
          </p:spPr>
        </p:pic>
        <p:pic>
          <p:nvPicPr>
            <p:cNvPr id="603" name="图片 6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16" y="2251282"/>
              <a:ext cx="139361" cy="209853"/>
            </a:xfrm>
            <a:prstGeom prst="rect">
              <a:avLst/>
            </a:prstGeom>
          </p:spPr>
        </p:pic>
        <p:pic>
          <p:nvPicPr>
            <p:cNvPr id="604" name="图片 60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71" y="2430781"/>
              <a:ext cx="139361" cy="209853"/>
            </a:xfrm>
            <a:prstGeom prst="rect">
              <a:avLst/>
            </a:prstGeom>
          </p:spPr>
        </p:pic>
        <p:pic>
          <p:nvPicPr>
            <p:cNvPr id="605" name="图片 60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556" y="2452863"/>
              <a:ext cx="139361" cy="209853"/>
            </a:xfrm>
            <a:prstGeom prst="rect">
              <a:avLst/>
            </a:prstGeom>
          </p:spPr>
        </p:pic>
        <p:pic>
          <p:nvPicPr>
            <p:cNvPr id="606" name="图片 6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315" y="2207771"/>
              <a:ext cx="139361" cy="209853"/>
            </a:xfrm>
            <a:prstGeom prst="rect">
              <a:avLst/>
            </a:prstGeom>
          </p:spPr>
        </p:pic>
        <p:pic>
          <p:nvPicPr>
            <p:cNvPr id="607" name="图片 60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161" y="2217103"/>
              <a:ext cx="139361" cy="209853"/>
            </a:xfrm>
            <a:prstGeom prst="rect">
              <a:avLst/>
            </a:prstGeom>
          </p:spPr>
        </p:pic>
        <p:pic>
          <p:nvPicPr>
            <p:cNvPr id="608" name="图片 60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709" y="1748918"/>
              <a:ext cx="139361" cy="209853"/>
            </a:xfrm>
            <a:prstGeom prst="rect">
              <a:avLst/>
            </a:prstGeom>
          </p:spPr>
        </p:pic>
        <p:pic>
          <p:nvPicPr>
            <p:cNvPr id="609" name="图片 60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9" y="1905509"/>
              <a:ext cx="139361" cy="209853"/>
            </a:xfrm>
            <a:prstGeom prst="rect">
              <a:avLst/>
            </a:prstGeom>
          </p:spPr>
        </p:pic>
        <p:pic>
          <p:nvPicPr>
            <p:cNvPr id="610" name="图片 60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485" y="2085585"/>
              <a:ext cx="139361" cy="209853"/>
            </a:xfrm>
            <a:prstGeom prst="rect">
              <a:avLst/>
            </a:prstGeom>
          </p:spPr>
        </p:pic>
        <p:pic>
          <p:nvPicPr>
            <p:cNvPr id="611" name="图片 6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764" y="2563655"/>
              <a:ext cx="139361" cy="209853"/>
            </a:xfrm>
            <a:prstGeom prst="rect">
              <a:avLst/>
            </a:prstGeom>
          </p:spPr>
        </p:pic>
        <p:pic>
          <p:nvPicPr>
            <p:cNvPr id="612" name="图片 6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113" y="2707218"/>
              <a:ext cx="139361" cy="209853"/>
            </a:xfrm>
            <a:prstGeom prst="rect">
              <a:avLst/>
            </a:prstGeom>
          </p:spPr>
        </p:pic>
        <p:pic>
          <p:nvPicPr>
            <p:cNvPr id="613" name="图片 6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26" y="2772606"/>
              <a:ext cx="139361" cy="209853"/>
            </a:xfrm>
            <a:prstGeom prst="rect">
              <a:avLst/>
            </a:prstGeom>
          </p:spPr>
        </p:pic>
        <p:pic>
          <p:nvPicPr>
            <p:cNvPr id="614" name="图片 6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546" y="2973276"/>
              <a:ext cx="139361" cy="209853"/>
            </a:xfrm>
            <a:prstGeom prst="rect">
              <a:avLst/>
            </a:prstGeom>
          </p:spPr>
        </p:pic>
        <p:pic>
          <p:nvPicPr>
            <p:cNvPr id="615" name="图片 6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68" y="2905888"/>
              <a:ext cx="139361" cy="209853"/>
            </a:xfrm>
            <a:prstGeom prst="rect">
              <a:avLst/>
            </a:prstGeom>
          </p:spPr>
        </p:pic>
        <p:pic>
          <p:nvPicPr>
            <p:cNvPr id="616" name="图片 61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049" y="3072882"/>
              <a:ext cx="139361" cy="209853"/>
            </a:xfrm>
            <a:prstGeom prst="rect">
              <a:avLst/>
            </a:prstGeom>
          </p:spPr>
        </p:pic>
        <p:pic>
          <p:nvPicPr>
            <p:cNvPr id="617" name="图片 6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99" y="3162650"/>
              <a:ext cx="139361" cy="209853"/>
            </a:xfrm>
            <a:prstGeom prst="rect">
              <a:avLst/>
            </a:prstGeom>
          </p:spPr>
        </p:pic>
        <p:pic>
          <p:nvPicPr>
            <p:cNvPr id="618" name="图片 61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676" y="3106596"/>
              <a:ext cx="139361" cy="209853"/>
            </a:xfrm>
            <a:prstGeom prst="rect">
              <a:avLst/>
            </a:prstGeom>
          </p:spPr>
        </p:pic>
        <p:pic>
          <p:nvPicPr>
            <p:cNvPr id="619" name="图片 6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615" y="3238754"/>
              <a:ext cx="139361" cy="209853"/>
            </a:xfrm>
            <a:prstGeom prst="rect">
              <a:avLst/>
            </a:prstGeom>
          </p:spPr>
        </p:pic>
        <p:pic>
          <p:nvPicPr>
            <p:cNvPr id="620" name="图片 6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700" y="3484885"/>
              <a:ext cx="139361" cy="209853"/>
            </a:xfrm>
            <a:prstGeom prst="rect">
              <a:avLst/>
            </a:prstGeom>
          </p:spPr>
        </p:pic>
        <p:pic>
          <p:nvPicPr>
            <p:cNvPr id="621" name="图片 6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294" y="2105930"/>
              <a:ext cx="139361" cy="209853"/>
            </a:xfrm>
            <a:prstGeom prst="rect">
              <a:avLst/>
            </a:prstGeom>
          </p:spPr>
        </p:pic>
        <p:pic>
          <p:nvPicPr>
            <p:cNvPr id="622" name="图片 6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128" y="2340243"/>
              <a:ext cx="139361" cy="209853"/>
            </a:xfrm>
            <a:prstGeom prst="rect">
              <a:avLst/>
            </a:prstGeom>
          </p:spPr>
        </p:pic>
        <p:pic>
          <p:nvPicPr>
            <p:cNvPr id="623" name="图片 6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40" y="2138770"/>
              <a:ext cx="139361" cy="209853"/>
            </a:xfrm>
            <a:prstGeom prst="rect">
              <a:avLst/>
            </a:prstGeom>
          </p:spPr>
        </p:pic>
        <p:pic>
          <p:nvPicPr>
            <p:cNvPr id="624" name="图片 6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589" y="2104746"/>
              <a:ext cx="139361" cy="209853"/>
            </a:xfrm>
            <a:prstGeom prst="rect">
              <a:avLst/>
            </a:prstGeom>
          </p:spPr>
        </p:pic>
        <p:pic>
          <p:nvPicPr>
            <p:cNvPr id="625" name="图片 6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095" y="2282657"/>
              <a:ext cx="139361" cy="209853"/>
            </a:xfrm>
            <a:prstGeom prst="rect">
              <a:avLst/>
            </a:prstGeom>
          </p:spPr>
        </p:pic>
        <p:pic>
          <p:nvPicPr>
            <p:cNvPr id="626" name="图片 6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572" y="2416564"/>
              <a:ext cx="139361" cy="209853"/>
            </a:xfrm>
            <a:prstGeom prst="rect">
              <a:avLst/>
            </a:prstGeom>
          </p:spPr>
        </p:pic>
        <p:pic>
          <p:nvPicPr>
            <p:cNvPr id="627" name="图片 6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257" y="2983985"/>
              <a:ext cx="139361" cy="209853"/>
            </a:xfrm>
            <a:prstGeom prst="rect">
              <a:avLst/>
            </a:prstGeom>
          </p:spPr>
        </p:pic>
        <p:pic>
          <p:nvPicPr>
            <p:cNvPr id="628" name="图片 6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246" y="3127414"/>
              <a:ext cx="139361" cy="209853"/>
            </a:xfrm>
            <a:prstGeom prst="rect">
              <a:avLst/>
            </a:prstGeom>
          </p:spPr>
        </p:pic>
        <p:pic>
          <p:nvPicPr>
            <p:cNvPr id="630" name="图片 62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24" y="1702930"/>
              <a:ext cx="139361" cy="209853"/>
            </a:xfrm>
            <a:prstGeom prst="rect">
              <a:avLst/>
            </a:prstGeom>
          </p:spPr>
        </p:pic>
        <p:pic>
          <p:nvPicPr>
            <p:cNvPr id="631" name="图片 6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148" y="1830226"/>
              <a:ext cx="139361" cy="209853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839" y="2130390"/>
              <a:ext cx="139361" cy="209853"/>
            </a:xfrm>
            <a:prstGeom prst="rect">
              <a:avLst/>
            </a:prstGeom>
          </p:spPr>
        </p:pic>
        <p:pic>
          <p:nvPicPr>
            <p:cNvPr id="633" name="图片 63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845" y="2356208"/>
              <a:ext cx="139361" cy="209853"/>
            </a:xfrm>
            <a:prstGeom prst="rect">
              <a:avLst/>
            </a:prstGeom>
          </p:spPr>
        </p:pic>
        <p:pic>
          <p:nvPicPr>
            <p:cNvPr id="634" name="图片 6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103" y="2085585"/>
              <a:ext cx="139361" cy="209853"/>
            </a:xfrm>
            <a:prstGeom prst="rect">
              <a:avLst/>
            </a:prstGeom>
          </p:spPr>
        </p:pic>
        <p:pic>
          <p:nvPicPr>
            <p:cNvPr id="635" name="图片 6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901" y="2006190"/>
              <a:ext cx="139361" cy="209853"/>
            </a:xfrm>
            <a:prstGeom prst="rect">
              <a:avLst/>
            </a:prstGeom>
          </p:spPr>
        </p:pic>
        <p:pic>
          <p:nvPicPr>
            <p:cNvPr id="636" name="图片 63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358" y="2664840"/>
              <a:ext cx="139361" cy="209853"/>
            </a:xfrm>
            <a:prstGeom prst="rect">
              <a:avLst/>
            </a:prstGeom>
          </p:spPr>
        </p:pic>
        <p:pic>
          <p:nvPicPr>
            <p:cNvPr id="637" name="图片 6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734" y="2988248"/>
              <a:ext cx="139361" cy="209853"/>
            </a:xfrm>
            <a:prstGeom prst="rect">
              <a:avLst/>
            </a:prstGeom>
          </p:spPr>
        </p:pic>
        <p:pic>
          <p:nvPicPr>
            <p:cNvPr id="638" name="图片 63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679" y="2786522"/>
              <a:ext cx="139361" cy="209853"/>
            </a:xfrm>
            <a:prstGeom prst="rect">
              <a:avLst/>
            </a:prstGeom>
          </p:spPr>
        </p:pic>
        <p:pic>
          <p:nvPicPr>
            <p:cNvPr id="639" name="图片 63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298" y="2908254"/>
              <a:ext cx="139361" cy="209853"/>
            </a:xfrm>
            <a:prstGeom prst="rect">
              <a:avLst/>
            </a:prstGeom>
          </p:spPr>
        </p:pic>
        <p:pic>
          <p:nvPicPr>
            <p:cNvPr id="640" name="图片 6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362" y="2876033"/>
              <a:ext cx="139361" cy="209853"/>
            </a:xfrm>
            <a:prstGeom prst="rect">
              <a:avLst/>
            </a:prstGeom>
          </p:spPr>
        </p:pic>
        <p:pic>
          <p:nvPicPr>
            <p:cNvPr id="641" name="图片 64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461" y="3087431"/>
              <a:ext cx="139361" cy="209853"/>
            </a:xfrm>
            <a:prstGeom prst="rect">
              <a:avLst/>
            </a:prstGeom>
          </p:spPr>
        </p:pic>
        <p:pic>
          <p:nvPicPr>
            <p:cNvPr id="642" name="图片 64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782" y="3186634"/>
              <a:ext cx="139361" cy="209853"/>
            </a:xfrm>
            <a:prstGeom prst="rect">
              <a:avLst/>
            </a:prstGeom>
          </p:spPr>
        </p:pic>
        <p:pic>
          <p:nvPicPr>
            <p:cNvPr id="643" name="图片 64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160" y="3511038"/>
              <a:ext cx="139361" cy="209853"/>
            </a:xfrm>
            <a:prstGeom prst="rect">
              <a:avLst/>
            </a:prstGeom>
          </p:spPr>
        </p:pic>
        <p:pic>
          <p:nvPicPr>
            <p:cNvPr id="644" name="图片 6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315" y="3655302"/>
              <a:ext cx="139361" cy="209853"/>
            </a:xfrm>
            <a:prstGeom prst="rect">
              <a:avLst/>
            </a:prstGeom>
          </p:spPr>
        </p:pic>
        <p:pic>
          <p:nvPicPr>
            <p:cNvPr id="645" name="图片 6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565" y="3855216"/>
              <a:ext cx="139361" cy="209853"/>
            </a:xfrm>
            <a:prstGeom prst="rect">
              <a:avLst/>
            </a:prstGeom>
          </p:spPr>
        </p:pic>
        <p:pic>
          <p:nvPicPr>
            <p:cNvPr id="646" name="图片 6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141" y="3431050"/>
              <a:ext cx="139361" cy="209853"/>
            </a:xfrm>
            <a:prstGeom prst="rect">
              <a:avLst/>
            </a:prstGeom>
          </p:spPr>
        </p:pic>
        <p:pic>
          <p:nvPicPr>
            <p:cNvPr id="647" name="图片 6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897" y="3398217"/>
              <a:ext cx="139361" cy="209853"/>
            </a:xfrm>
            <a:prstGeom prst="rect">
              <a:avLst/>
            </a:prstGeom>
          </p:spPr>
        </p:pic>
        <p:pic>
          <p:nvPicPr>
            <p:cNvPr id="648" name="图片 6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727" y="3198101"/>
              <a:ext cx="139361" cy="209853"/>
            </a:xfrm>
            <a:prstGeom prst="rect">
              <a:avLst/>
            </a:prstGeom>
          </p:spPr>
        </p:pic>
        <p:pic>
          <p:nvPicPr>
            <p:cNvPr id="649" name="图片 64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142" y="3197671"/>
              <a:ext cx="139361" cy="209853"/>
            </a:xfrm>
            <a:prstGeom prst="rect">
              <a:avLst/>
            </a:prstGeom>
          </p:spPr>
        </p:pic>
        <p:pic>
          <p:nvPicPr>
            <p:cNvPr id="650" name="图片 64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092" y="2550201"/>
              <a:ext cx="139361" cy="209853"/>
            </a:xfrm>
            <a:prstGeom prst="rect">
              <a:avLst/>
            </a:prstGeom>
          </p:spPr>
        </p:pic>
        <p:pic>
          <p:nvPicPr>
            <p:cNvPr id="651" name="图片 6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572" y="2674684"/>
              <a:ext cx="139361" cy="209853"/>
            </a:xfrm>
            <a:prstGeom prst="rect">
              <a:avLst/>
            </a:prstGeom>
          </p:spPr>
        </p:pic>
        <p:pic>
          <p:nvPicPr>
            <p:cNvPr id="652" name="图片 6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253" y="2812144"/>
              <a:ext cx="139361" cy="209853"/>
            </a:xfrm>
            <a:prstGeom prst="rect">
              <a:avLst/>
            </a:prstGeom>
          </p:spPr>
        </p:pic>
        <p:pic>
          <p:nvPicPr>
            <p:cNvPr id="653" name="图片 65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882" y="2109627"/>
              <a:ext cx="139361" cy="209853"/>
            </a:xfrm>
            <a:prstGeom prst="rect">
              <a:avLst/>
            </a:prstGeom>
          </p:spPr>
        </p:pic>
        <p:pic>
          <p:nvPicPr>
            <p:cNvPr id="654" name="图片 6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509" y="2566061"/>
              <a:ext cx="139361" cy="209853"/>
            </a:xfrm>
            <a:prstGeom prst="rect">
              <a:avLst/>
            </a:prstGeom>
          </p:spPr>
        </p:pic>
        <p:pic>
          <p:nvPicPr>
            <p:cNvPr id="655" name="图片 65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981" y="2498502"/>
              <a:ext cx="139361" cy="209853"/>
            </a:xfrm>
            <a:prstGeom prst="rect">
              <a:avLst/>
            </a:prstGeom>
          </p:spPr>
        </p:pic>
        <p:pic>
          <p:nvPicPr>
            <p:cNvPr id="656" name="图片 65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595" y="2689748"/>
              <a:ext cx="139361" cy="209853"/>
            </a:xfrm>
            <a:prstGeom prst="rect">
              <a:avLst/>
            </a:prstGeom>
          </p:spPr>
        </p:pic>
        <p:pic>
          <p:nvPicPr>
            <p:cNvPr id="657" name="图片 65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924" y="2868482"/>
              <a:ext cx="139361" cy="209853"/>
            </a:xfrm>
            <a:prstGeom prst="rect">
              <a:avLst/>
            </a:prstGeom>
          </p:spPr>
        </p:pic>
        <p:pic>
          <p:nvPicPr>
            <p:cNvPr id="658" name="图片 65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312" y="2476199"/>
              <a:ext cx="139361" cy="209853"/>
            </a:xfrm>
            <a:prstGeom prst="rect">
              <a:avLst/>
            </a:prstGeom>
          </p:spPr>
        </p:pic>
        <p:pic>
          <p:nvPicPr>
            <p:cNvPr id="659" name="图片 65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988" y="2433406"/>
              <a:ext cx="139361" cy="209853"/>
            </a:xfrm>
            <a:prstGeom prst="rect">
              <a:avLst/>
            </a:prstGeom>
          </p:spPr>
        </p:pic>
        <p:pic>
          <p:nvPicPr>
            <p:cNvPr id="660" name="图片 6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734" y="2722939"/>
              <a:ext cx="139361" cy="209853"/>
            </a:xfrm>
            <a:prstGeom prst="rect">
              <a:avLst/>
            </a:prstGeom>
          </p:spPr>
        </p:pic>
        <p:pic>
          <p:nvPicPr>
            <p:cNvPr id="661" name="图片 66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020" y="2844596"/>
              <a:ext cx="139361" cy="209853"/>
            </a:xfrm>
            <a:prstGeom prst="rect">
              <a:avLst/>
            </a:prstGeom>
          </p:spPr>
        </p:pic>
        <p:pic>
          <p:nvPicPr>
            <p:cNvPr id="662" name="图片 66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286" y="2877532"/>
              <a:ext cx="139361" cy="209853"/>
            </a:xfrm>
            <a:prstGeom prst="rect">
              <a:avLst/>
            </a:prstGeom>
          </p:spPr>
        </p:pic>
        <p:pic>
          <p:nvPicPr>
            <p:cNvPr id="663" name="图片 66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421" y="2378203"/>
              <a:ext cx="139361" cy="209853"/>
            </a:xfrm>
            <a:prstGeom prst="rect">
              <a:avLst/>
            </a:prstGeom>
          </p:spPr>
        </p:pic>
        <p:pic>
          <p:nvPicPr>
            <p:cNvPr id="664" name="图片 66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864" y="2298623"/>
              <a:ext cx="139361" cy="209853"/>
            </a:xfrm>
            <a:prstGeom prst="rect">
              <a:avLst/>
            </a:prstGeom>
          </p:spPr>
        </p:pic>
        <p:pic>
          <p:nvPicPr>
            <p:cNvPr id="665" name="图片 66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526" y="2375768"/>
              <a:ext cx="139361" cy="209853"/>
            </a:xfrm>
            <a:prstGeom prst="rect">
              <a:avLst/>
            </a:prstGeom>
          </p:spPr>
        </p:pic>
        <p:pic>
          <p:nvPicPr>
            <p:cNvPr id="666" name="图片 66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303" y="2417624"/>
              <a:ext cx="139361" cy="209853"/>
            </a:xfrm>
            <a:prstGeom prst="rect">
              <a:avLst/>
            </a:prstGeom>
          </p:spPr>
        </p:pic>
        <p:pic>
          <p:nvPicPr>
            <p:cNvPr id="667" name="图片 66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961" y="2529715"/>
              <a:ext cx="139361" cy="209853"/>
            </a:xfrm>
            <a:prstGeom prst="rect">
              <a:avLst/>
            </a:prstGeom>
          </p:spPr>
        </p:pic>
        <p:pic>
          <p:nvPicPr>
            <p:cNvPr id="668" name="图片 66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9089" y="2674683"/>
              <a:ext cx="139361" cy="209853"/>
            </a:xfrm>
            <a:prstGeom prst="rect">
              <a:avLst/>
            </a:prstGeom>
          </p:spPr>
        </p:pic>
        <p:pic>
          <p:nvPicPr>
            <p:cNvPr id="669" name="图片 66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557" y="4482047"/>
              <a:ext cx="139361" cy="209853"/>
            </a:xfrm>
            <a:prstGeom prst="rect">
              <a:avLst/>
            </a:prstGeom>
          </p:spPr>
        </p:pic>
        <p:pic>
          <p:nvPicPr>
            <p:cNvPr id="670" name="图片 66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69" y="4859515"/>
              <a:ext cx="139361" cy="209853"/>
            </a:xfrm>
            <a:prstGeom prst="rect">
              <a:avLst/>
            </a:prstGeom>
          </p:spPr>
        </p:pic>
        <p:pic>
          <p:nvPicPr>
            <p:cNvPr id="671" name="图片 67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911" y="5494013"/>
              <a:ext cx="139361" cy="209853"/>
            </a:xfrm>
            <a:prstGeom prst="rect">
              <a:avLst/>
            </a:prstGeom>
          </p:spPr>
        </p:pic>
        <p:pic>
          <p:nvPicPr>
            <p:cNvPr id="672" name="图片 67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247" y="5884582"/>
              <a:ext cx="139361" cy="209853"/>
            </a:xfrm>
            <a:prstGeom prst="rect">
              <a:avLst/>
            </a:prstGeom>
          </p:spPr>
        </p:pic>
        <p:pic>
          <p:nvPicPr>
            <p:cNvPr id="673" name="图片 6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588" y="4669779"/>
              <a:ext cx="139361" cy="209853"/>
            </a:xfrm>
            <a:prstGeom prst="rect">
              <a:avLst/>
            </a:prstGeom>
          </p:spPr>
        </p:pic>
        <p:pic>
          <p:nvPicPr>
            <p:cNvPr id="674" name="图片 67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314" y="5095614"/>
              <a:ext cx="139361" cy="209853"/>
            </a:xfrm>
            <a:prstGeom prst="rect">
              <a:avLst/>
            </a:prstGeom>
          </p:spPr>
        </p:pic>
        <p:pic>
          <p:nvPicPr>
            <p:cNvPr id="675" name="图片 67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479" y="5406574"/>
              <a:ext cx="139361" cy="209853"/>
            </a:xfrm>
            <a:prstGeom prst="rect">
              <a:avLst/>
            </a:prstGeom>
          </p:spPr>
        </p:pic>
        <p:pic>
          <p:nvPicPr>
            <p:cNvPr id="676" name="图片 67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753" y="6567399"/>
              <a:ext cx="139361" cy="209853"/>
            </a:xfrm>
            <a:prstGeom prst="rect">
              <a:avLst/>
            </a:prstGeom>
          </p:spPr>
        </p:pic>
        <p:pic>
          <p:nvPicPr>
            <p:cNvPr id="677" name="图片 67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763" y="3322090"/>
              <a:ext cx="139361" cy="209853"/>
            </a:xfrm>
            <a:prstGeom prst="rect">
              <a:avLst/>
            </a:prstGeom>
          </p:spPr>
        </p:pic>
        <p:pic>
          <p:nvPicPr>
            <p:cNvPr id="678" name="图片 67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8102" y="3690550"/>
              <a:ext cx="139361" cy="209853"/>
            </a:xfrm>
            <a:prstGeom prst="rect">
              <a:avLst/>
            </a:prstGeom>
          </p:spPr>
        </p:pic>
        <p:pic>
          <p:nvPicPr>
            <p:cNvPr id="679" name="图片 6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013" y="3054258"/>
              <a:ext cx="139361" cy="209853"/>
            </a:xfrm>
            <a:prstGeom prst="rect">
              <a:avLst/>
            </a:prstGeom>
          </p:spPr>
        </p:pic>
        <p:pic>
          <p:nvPicPr>
            <p:cNvPr id="680" name="图片 67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255" y="3087430"/>
              <a:ext cx="139361" cy="209853"/>
            </a:xfrm>
            <a:prstGeom prst="rect">
              <a:avLst/>
            </a:prstGeom>
          </p:spPr>
        </p:pic>
        <p:pic>
          <p:nvPicPr>
            <p:cNvPr id="681" name="图片 68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746" y="3267576"/>
              <a:ext cx="139361" cy="209853"/>
            </a:xfrm>
            <a:prstGeom prst="rect">
              <a:avLst/>
            </a:prstGeom>
          </p:spPr>
        </p:pic>
        <p:pic>
          <p:nvPicPr>
            <p:cNvPr id="682" name="图片 68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650" y="3167575"/>
              <a:ext cx="139361" cy="209853"/>
            </a:xfrm>
            <a:prstGeom prst="rect">
              <a:avLst/>
            </a:prstGeom>
          </p:spPr>
        </p:pic>
        <p:pic>
          <p:nvPicPr>
            <p:cNvPr id="683" name="图片 6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8545" y="2943323"/>
              <a:ext cx="139361" cy="209853"/>
            </a:xfrm>
            <a:prstGeom prst="rect">
              <a:avLst/>
            </a:prstGeom>
          </p:spPr>
        </p:pic>
        <p:pic>
          <p:nvPicPr>
            <p:cNvPr id="684" name="图片 68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707" y="3568454"/>
              <a:ext cx="139361" cy="209853"/>
            </a:xfrm>
            <a:prstGeom prst="rect">
              <a:avLst/>
            </a:prstGeom>
          </p:spPr>
        </p:pic>
        <p:pic>
          <p:nvPicPr>
            <p:cNvPr id="685" name="图片 6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670" y="3523361"/>
              <a:ext cx="139361" cy="209853"/>
            </a:xfrm>
            <a:prstGeom prst="rect">
              <a:avLst/>
            </a:prstGeom>
          </p:spPr>
        </p:pic>
        <p:pic>
          <p:nvPicPr>
            <p:cNvPr id="686" name="图片 68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985" y="3388147"/>
              <a:ext cx="139361" cy="209853"/>
            </a:xfrm>
            <a:prstGeom prst="rect">
              <a:avLst/>
            </a:prstGeom>
          </p:spPr>
        </p:pic>
        <p:pic>
          <p:nvPicPr>
            <p:cNvPr id="687" name="图片 68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882" y="3388147"/>
              <a:ext cx="139361" cy="209853"/>
            </a:xfrm>
            <a:prstGeom prst="rect">
              <a:avLst/>
            </a:prstGeom>
          </p:spPr>
        </p:pic>
        <p:pic>
          <p:nvPicPr>
            <p:cNvPr id="688" name="图片 68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826" y="3775201"/>
              <a:ext cx="139361" cy="209853"/>
            </a:xfrm>
            <a:prstGeom prst="rect">
              <a:avLst/>
            </a:prstGeom>
          </p:spPr>
        </p:pic>
        <p:pic>
          <p:nvPicPr>
            <p:cNvPr id="689" name="图片 68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905" y="3651370"/>
              <a:ext cx="139361" cy="209853"/>
            </a:xfrm>
            <a:prstGeom prst="rect">
              <a:avLst/>
            </a:prstGeom>
          </p:spPr>
        </p:pic>
        <p:pic>
          <p:nvPicPr>
            <p:cNvPr id="690" name="图片 6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614" y="3617908"/>
              <a:ext cx="139361" cy="209853"/>
            </a:xfrm>
            <a:prstGeom prst="rect">
              <a:avLst/>
            </a:prstGeom>
          </p:spPr>
        </p:pic>
        <p:pic>
          <p:nvPicPr>
            <p:cNvPr id="691" name="图片 69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109" y="3561095"/>
              <a:ext cx="139361" cy="209853"/>
            </a:xfrm>
            <a:prstGeom prst="rect">
              <a:avLst/>
            </a:prstGeom>
          </p:spPr>
        </p:pic>
        <p:pic>
          <p:nvPicPr>
            <p:cNvPr id="692" name="图片 69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470" y="3750289"/>
              <a:ext cx="139361" cy="209853"/>
            </a:xfrm>
            <a:prstGeom prst="rect">
              <a:avLst/>
            </a:prstGeom>
          </p:spPr>
        </p:pic>
        <p:pic>
          <p:nvPicPr>
            <p:cNvPr id="694" name="图片 69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377" y="3906627"/>
              <a:ext cx="139361" cy="209853"/>
            </a:xfrm>
            <a:prstGeom prst="rect">
              <a:avLst/>
            </a:prstGeom>
          </p:spPr>
        </p:pic>
        <p:pic>
          <p:nvPicPr>
            <p:cNvPr id="695" name="图片 69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252" y="3680590"/>
              <a:ext cx="139361" cy="209853"/>
            </a:xfrm>
            <a:prstGeom prst="rect">
              <a:avLst/>
            </a:prstGeom>
          </p:spPr>
        </p:pic>
        <p:pic>
          <p:nvPicPr>
            <p:cNvPr id="696" name="图片 69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674" y="3803005"/>
              <a:ext cx="139361" cy="209853"/>
            </a:xfrm>
            <a:prstGeom prst="rect">
              <a:avLst/>
            </a:prstGeom>
          </p:spPr>
        </p:pic>
        <p:pic>
          <p:nvPicPr>
            <p:cNvPr id="697" name="图片 69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993" y="4005567"/>
              <a:ext cx="139361" cy="209853"/>
            </a:xfrm>
            <a:prstGeom prst="rect">
              <a:avLst/>
            </a:prstGeom>
          </p:spPr>
        </p:pic>
        <p:pic>
          <p:nvPicPr>
            <p:cNvPr id="698" name="图片 69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419" y="4127917"/>
              <a:ext cx="139361" cy="209853"/>
            </a:xfrm>
            <a:prstGeom prst="rect">
              <a:avLst/>
            </a:prstGeom>
          </p:spPr>
        </p:pic>
        <p:pic>
          <p:nvPicPr>
            <p:cNvPr id="699" name="图片 69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338" y="4184054"/>
              <a:ext cx="139361" cy="209853"/>
            </a:xfrm>
            <a:prstGeom prst="rect">
              <a:avLst/>
            </a:prstGeom>
          </p:spPr>
        </p:pic>
        <p:pic>
          <p:nvPicPr>
            <p:cNvPr id="700" name="图片 69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61" y="4407033"/>
              <a:ext cx="139361" cy="209853"/>
            </a:xfrm>
            <a:prstGeom prst="rect">
              <a:avLst/>
            </a:prstGeom>
          </p:spPr>
        </p:pic>
        <p:pic>
          <p:nvPicPr>
            <p:cNvPr id="701" name="图片 70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840" y="4629201"/>
              <a:ext cx="139361" cy="209853"/>
            </a:xfrm>
            <a:prstGeom prst="rect">
              <a:avLst/>
            </a:prstGeom>
          </p:spPr>
        </p:pic>
        <p:pic>
          <p:nvPicPr>
            <p:cNvPr id="702" name="图片 7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6535" y="2238355"/>
              <a:ext cx="139361" cy="209853"/>
            </a:xfrm>
            <a:prstGeom prst="rect">
              <a:avLst/>
            </a:prstGeom>
          </p:spPr>
        </p:pic>
        <p:pic>
          <p:nvPicPr>
            <p:cNvPr id="703" name="图片 70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6940" y="2177731"/>
              <a:ext cx="139361" cy="209853"/>
            </a:xfrm>
            <a:prstGeom prst="rect">
              <a:avLst/>
            </a:prstGeom>
          </p:spPr>
        </p:pic>
      </p:grpSp>
      <p:sp>
        <p:nvSpPr>
          <p:cNvPr id="1145" name="文本框 114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297974" y="908720"/>
            <a:ext cx="1127063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到访万象城、爱琴海和周边人群的餐饮品牌主要集中于连锁品牌类如红房子、饭香、太麻里、拿渡麻辣香锅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等。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5.9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消费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餐饮品牌 对比分析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057" y="1645005"/>
            <a:ext cx="11955113" cy="5138508"/>
            <a:chOff x="12057" y="1645005"/>
            <a:chExt cx="11955113" cy="5138508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7" y="5359950"/>
              <a:ext cx="139361" cy="209853"/>
            </a:xfrm>
            <a:prstGeom prst="rect">
              <a:avLst/>
            </a:prstGeom>
          </p:spPr>
        </p:pic>
        <p:pic>
          <p:nvPicPr>
            <p:cNvPr id="704" name="图片 7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05" y="5158818"/>
              <a:ext cx="139361" cy="209853"/>
            </a:xfrm>
            <a:prstGeom prst="rect">
              <a:avLst/>
            </a:prstGeom>
          </p:spPr>
        </p:pic>
        <p:pic>
          <p:nvPicPr>
            <p:cNvPr id="705" name="图片 7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30" y="4032563"/>
              <a:ext cx="139361" cy="209853"/>
            </a:xfrm>
            <a:prstGeom prst="rect">
              <a:avLst/>
            </a:prstGeom>
          </p:spPr>
        </p:pic>
        <p:pic>
          <p:nvPicPr>
            <p:cNvPr id="706" name="图片 7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17" y="4087346"/>
              <a:ext cx="139361" cy="209853"/>
            </a:xfrm>
            <a:prstGeom prst="rect">
              <a:avLst/>
            </a:prstGeom>
          </p:spPr>
        </p:pic>
        <p:pic>
          <p:nvPicPr>
            <p:cNvPr id="707" name="图片 7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27" y="3764080"/>
              <a:ext cx="139361" cy="209853"/>
            </a:xfrm>
            <a:prstGeom prst="rect">
              <a:avLst/>
            </a:prstGeom>
          </p:spPr>
        </p:pic>
        <p:pic>
          <p:nvPicPr>
            <p:cNvPr id="708" name="图片 7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990" y="3340089"/>
              <a:ext cx="139361" cy="209853"/>
            </a:xfrm>
            <a:prstGeom prst="rect">
              <a:avLst/>
            </a:prstGeom>
          </p:spPr>
        </p:pic>
        <p:pic>
          <p:nvPicPr>
            <p:cNvPr id="709" name="图片 7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563" y="2225085"/>
              <a:ext cx="139361" cy="209853"/>
            </a:xfrm>
            <a:prstGeom prst="rect">
              <a:avLst/>
            </a:prstGeom>
          </p:spPr>
        </p:pic>
        <p:pic>
          <p:nvPicPr>
            <p:cNvPr id="711" name="图片 7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421" y="5381690"/>
              <a:ext cx="139361" cy="209853"/>
            </a:xfrm>
            <a:prstGeom prst="rect">
              <a:avLst/>
            </a:prstGeom>
          </p:spPr>
        </p:pic>
        <p:pic>
          <p:nvPicPr>
            <p:cNvPr id="712" name="图片 7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025" y="5760991"/>
              <a:ext cx="139361" cy="209853"/>
            </a:xfrm>
            <a:prstGeom prst="rect">
              <a:avLst/>
            </a:prstGeom>
          </p:spPr>
        </p:pic>
        <p:pic>
          <p:nvPicPr>
            <p:cNvPr id="713" name="图片 7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695" y="5760991"/>
              <a:ext cx="139361" cy="209853"/>
            </a:xfrm>
            <a:prstGeom prst="rect">
              <a:avLst/>
            </a:prstGeom>
          </p:spPr>
        </p:pic>
        <p:pic>
          <p:nvPicPr>
            <p:cNvPr id="714" name="图片 7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322" y="6016982"/>
              <a:ext cx="139361" cy="209853"/>
            </a:xfrm>
            <a:prstGeom prst="rect">
              <a:avLst/>
            </a:prstGeom>
          </p:spPr>
        </p:pic>
        <p:pic>
          <p:nvPicPr>
            <p:cNvPr id="715" name="图片 7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214" y="6329874"/>
              <a:ext cx="139361" cy="209853"/>
            </a:xfrm>
            <a:prstGeom prst="rect">
              <a:avLst/>
            </a:prstGeom>
          </p:spPr>
        </p:pic>
        <p:pic>
          <p:nvPicPr>
            <p:cNvPr id="716" name="图片 7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195" y="5976399"/>
              <a:ext cx="139361" cy="209853"/>
            </a:xfrm>
            <a:prstGeom prst="rect">
              <a:avLst/>
            </a:prstGeom>
          </p:spPr>
        </p:pic>
        <p:pic>
          <p:nvPicPr>
            <p:cNvPr id="717" name="图片 7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032" y="5561526"/>
              <a:ext cx="139361" cy="209853"/>
            </a:xfrm>
            <a:prstGeom prst="rect">
              <a:avLst/>
            </a:prstGeom>
          </p:spPr>
        </p:pic>
        <p:pic>
          <p:nvPicPr>
            <p:cNvPr id="718" name="图片 7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8" y="6476252"/>
              <a:ext cx="139361" cy="209853"/>
            </a:xfrm>
            <a:prstGeom prst="rect">
              <a:avLst/>
            </a:prstGeom>
          </p:spPr>
        </p:pic>
        <p:pic>
          <p:nvPicPr>
            <p:cNvPr id="719" name="图片 7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72" y="6573660"/>
              <a:ext cx="139361" cy="209853"/>
            </a:xfrm>
            <a:prstGeom prst="rect">
              <a:avLst/>
            </a:prstGeom>
          </p:spPr>
        </p:pic>
        <p:pic>
          <p:nvPicPr>
            <p:cNvPr id="720" name="图片 7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753" y="6384795"/>
              <a:ext cx="139361" cy="209853"/>
            </a:xfrm>
            <a:prstGeom prst="rect">
              <a:avLst/>
            </a:prstGeom>
          </p:spPr>
        </p:pic>
        <p:pic>
          <p:nvPicPr>
            <p:cNvPr id="721" name="图片 7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386" y="5969393"/>
              <a:ext cx="139361" cy="209853"/>
            </a:xfrm>
            <a:prstGeom prst="rect">
              <a:avLst/>
            </a:prstGeom>
          </p:spPr>
        </p:pic>
        <p:pic>
          <p:nvPicPr>
            <p:cNvPr id="722" name="图片 7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612" y="5959664"/>
              <a:ext cx="139361" cy="209853"/>
            </a:xfrm>
            <a:prstGeom prst="rect">
              <a:avLst/>
            </a:prstGeom>
          </p:spPr>
        </p:pic>
        <p:pic>
          <p:nvPicPr>
            <p:cNvPr id="723" name="图片 7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024" y="5681112"/>
              <a:ext cx="139361" cy="209853"/>
            </a:xfrm>
            <a:prstGeom prst="rect">
              <a:avLst/>
            </a:prstGeom>
          </p:spPr>
        </p:pic>
        <p:pic>
          <p:nvPicPr>
            <p:cNvPr id="724" name="图片 7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798" y="5636962"/>
              <a:ext cx="139361" cy="209853"/>
            </a:xfrm>
            <a:prstGeom prst="rect">
              <a:avLst/>
            </a:prstGeom>
          </p:spPr>
        </p:pic>
        <p:pic>
          <p:nvPicPr>
            <p:cNvPr id="725" name="图片 7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225" y="5469864"/>
              <a:ext cx="139361" cy="209853"/>
            </a:xfrm>
            <a:prstGeom prst="rect">
              <a:avLst/>
            </a:prstGeom>
          </p:spPr>
        </p:pic>
        <p:pic>
          <p:nvPicPr>
            <p:cNvPr id="726" name="图片 7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983" y="5224612"/>
              <a:ext cx="139361" cy="209853"/>
            </a:xfrm>
            <a:prstGeom prst="rect">
              <a:avLst/>
            </a:prstGeom>
          </p:spPr>
        </p:pic>
        <p:pic>
          <p:nvPicPr>
            <p:cNvPr id="727" name="图片 7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269" y="4209314"/>
              <a:ext cx="139361" cy="209853"/>
            </a:xfrm>
            <a:prstGeom prst="rect">
              <a:avLst/>
            </a:prstGeom>
          </p:spPr>
        </p:pic>
        <p:pic>
          <p:nvPicPr>
            <p:cNvPr id="728" name="图片 7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557" y="4064766"/>
              <a:ext cx="139361" cy="209853"/>
            </a:xfrm>
            <a:prstGeom prst="rect">
              <a:avLst/>
            </a:prstGeom>
          </p:spPr>
        </p:pic>
        <p:pic>
          <p:nvPicPr>
            <p:cNvPr id="729" name="图片 7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377" y="4053773"/>
              <a:ext cx="139361" cy="209853"/>
            </a:xfrm>
            <a:prstGeom prst="rect">
              <a:avLst/>
            </a:prstGeom>
          </p:spPr>
        </p:pic>
        <p:pic>
          <p:nvPicPr>
            <p:cNvPr id="730" name="图片 7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814" y="4244901"/>
              <a:ext cx="139361" cy="209853"/>
            </a:xfrm>
            <a:prstGeom prst="rect">
              <a:avLst/>
            </a:prstGeom>
          </p:spPr>
        </p:pic>
        <p:pic>
          <p:nvPicPr>
            <p:cNvPr id="731" name="图片 7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72" y="4300501"/>
              <a:ext cx="139361" cy="209853"/>
            </a:xfrm>
            <a:prstGeom prst="rect">
              <a:avLst/>
            </a:prstGeom>
          </p:spPr>
        </p:pic>
        <p:pic>
          <p:nvPicPr>
            <p:cNvPr id="732" name="图片 7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681" y="4177541"/>
              <a:ext cx="139361" cy="209853"/>
            </a:xfrm>
            <a:prstGeom prst="rect">
              <a:avLst/>
            </a:prstGeom>
          </p:spPr>
        </p:pic>
        <p:pic>
          <p:nvPicPr>
            <p:cNvPr id="733" name="图片 7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10" y="3028964"/>
              <a:ext cx="139361" cy="209853"/>
            </a:xfrm>
            <a:prstGeom prst="rect">
              <a:avLst/>
            </a:prstGeom>
          </p:spPr>
        </p:pic>
        <p:pic>
          <p:nvPicPr>
            <p:cNvPr id="734" name="图片 7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709" y="2851831"/>
              <a:ext cx="139361" cy="209853"/>
            </a:xfrm>
            <a:prstGeom prst="rect">
              <a:avLst/>
            </a:prstGeom>
          </p:spPr>
        </p:pic>
        <p:pic>
          <p:nvPicPr>
            <p:cNvPr id="735" name="图片 7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371" y="2908253"/>
              <a:ext cx="139361" cy="209853"/>
            </a:xfrm>
            <a:prstGeom prst="rect">
              <a:avLst/>
            </a:prstGeom>
          </p:spPr>
        </p:pic>
        <p:pic>
          <p:nvPicPr>
            <p:cNvPr id="736" name="图片 7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65" y="2207770"/>
              <a:ext cx="139361" cy="209853"/>
            </a:xfrm>
            <a:prstGeom prst="rect">
              <a:avLst/>
            </a:prstGeom>
          </p:spPr>
        </p:pic>
        <p:pic>
          <p:nvPicPr>
            <p:cNvPr id="737" name="图片 7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65" y="2519936"/>
              <a:ext cx="139361" cy="209853"/>
            </a:xfrm>
            <a:prstGeom prst="rect">
              <a:avLst/>
            </a:prstGeom>
          </p:spPr>
        </p:pic>
        <p:pic>
          <p:nvPicPr>
            <p:cNvPr id="738" name="图片 7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946" y="3322577"/>
              <a:ext cx="139361" cy="209853"/>
            </a:xfrm>
            <a:prstGeom prst="rect">
              <a:avLst/>
            </a:prstGeom>
          </p:spPr>
        </p:pic>
        <p:pic>
          <p:nvPicPr>
            <p:cNvPr id="739" name="图片 7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257" y="3189432"/>
              <a:ext cx="139361" cy="209853"/>
            </a:xfrm>
            <a:prstGeom prst="rect">
              <a:avLst/>
            </a:prstGeom>
          </p:spPr>
        </p:pic>
        <p:pic>
          <p:nvPicPr>
            <p:cNvPr id="740" name="图片 7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88" y="3032273"/>
              <a:ext cx="139361" cy="209853"/>
            </a:xfrm>
            <a:prstGeom prst="rect">
              <a:avLst/>
            </a:prstGeom>
          </p:spPr>
        </p:pic>
        <p:pic>
          <p:nvPicPr>
            <p:cNvPr id="741" name="图片 7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908" y="3201124"/>
              <a:ext cx="139361" cy="209853"/>
            </a:xfrm>
            <a:prstGeom prst="rect">
              <a:avLst/>
            </a:prstGeom>
          </p:spPr>
        </p:pic>
        <p:pic>
          <p:nvPicPr>
            <p:cNvPr id="742" name="图片 7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974" y="3245229"/>
              <a:ext cx="139361" cy="209853"/>
            </a:xfrm>
            <a:prstGeom prst="rect">
              <a:avLst/>
            </a:prstGeom>
          </p:spPr>
        </p:pic>
        <p:pic>
          <p:nvPicPr>
            <p:cNvPr id="743" name="图片 7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719" y="3780419"/>
              <a:ext cx="139361" cy="209853"/>
            </a:xfrm>
            <a:prstGeom prst="rect">
              <a:avLst/>
            </a:prstGeom>
          </p:spPr>
        </p:pic>
        <p:pic>
          <p:nvPicPr>
            <p:cNvPr id="744" name="图片 7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317" y="4271607"/>
              <a:ext cx="139361" cy="209853"/>
            </a:xfrm>
            <a:prstGeom prst="rect">
              <a:avLst/>
            </a:prstGeom>
          </p:spPr>
        </p:pic>
        <p:pic>
          <p:nvPicPr>
            <p:cNvPr id="745" name="图片 7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114" y="4629200"/>
              <a:ext cx="139361" cy="209853"/>
            </a:xfrm>
            <a:prstGeom prst="rect">
              <a:avLst/>
            </a:prstGeom>
          </p:spPr>
        </p:pic>
        <p:pic>
          <p:nvPicPr>
            <p:cNvPr id="746" name="图片 7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343" y="4685460"/>
              <a:ext cx="139361" cy="209853"/>
            </a:xfrm>
            <a:prstGeom prst="rect">
              <a:avLst/>
            </a:prstGeom>
          </p:spPr>
        </p:pic>
        <p:pic>
          <p:nvPicPr>
            <p:cNvPr id="747" name="图片 7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586" y="5042367"/>
              <a:ext cx="139361" cy="209853"/>
            </a:xfrm>
            <a:prstGeom prst="rect">
              <a:avLst/>
            </a:prstGeom>
          </p:spPr>
        </p:pic>
        <p:pic>
          <p:nvPicPr>
            <p:cNvPr id="748" name="图片 7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967" y="5186485"/>
              <a:ext cx="139361" cy="209853"/>
            </a:xfrm>
            <a:prstGeom prst="rect">
              <a:avLst/>
            </a:prstGeom>
          </p:spPr>
        </p:pic>
        <p:pic>
          <p:nvPicPr>
            <p:cNvPr id="749" name="图片 7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785" y="5263602"/>
              <a:ext cx="139361" cy="209853"/>
            </a:xfrm>
            <a:prstGeom prst="rect">
              <a:avLst/>
            </a:prstGeom>
          </p:spPr>
        </p:pic>
        <p:pic>
          <p:nvPicPr>
            <p:cNvPr id="750" name="图片 7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798" y="5442326"/>
              <a:ext cx="139361" cy="209853"/>
            </a:xfrm>
            <a:prstGeom prst="rect">
              <a:avLst/>
            </a:prstGeom>
          </p:spPr>
        </p:pic>
        <p:pic>
          <p:nvPicPr>
            <p:cNvPr id="751" name="图片 7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247" y="4304294"/>
              <a:ext cx="139361" cy="209853"/>
            </a:xfrm>
            <a:prstGeom prst="rect">
              <a:avLst/>
            </a:prstGeom>
          </p:spPr>
        </p:pic>
        <p:pic>
          <p:nvPicPr>
            <p:cNvPr id="752" name="图片 7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245" y="4326316"/>
              <a:ext cx="139361" cy="209853"/>
            </a:xfrm>
            <a:prstGeom prst="rect">
              <a:avLst/>
            </a:prstGeom>
          </p:spPr>
        </p:pic>
        <p:pic>
          <p:nvPicPr>
            <p:cNvPr id="753" name="图片 7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039" y="4370629"/>
              <a:ext cx="139361" cy="209853"/>
            </a:xfrm>
            <a:prstGeom prst="rect">
              <a:avLst/>
            </a:prstGeom>
          </p:spPr>
        </p:pic>
        <p:pic>
          <p:nvPicPr>
            <p:cNvPr id="754" name="图片 7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411" y="4426830"/>
              <a:ext cx="139361" cy="209853"/>
            </a:xfrm>
            <a:prstGeom prst="rect">
              <a:avLst/>
            </a:prstGeom>
          </p:spPr>
        </p:pic>
        <p:pic>
          <p:nvPicPr>
            <p:cNvPr id="755" name="图片 7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485" y="4249026"/>
              <a:ext cx="139361" cy="209853"/>
            </a:xfrm>
            <a:prstGeom prst="rect">
              <a:avLst/>
            </a:prstGeom>
          </p:spPr>
        </p:pic>
        <p:pic>
          <p:nvPicPr>
            <p:cNvPr id="756" name="图片 7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002" y="4828824"/>
              <a:ext cx="139361" cy="209853"/>
            </a:xfrm>
            <a:prstGeom prst="rect">
              <a:avLst/>
            </a:prstGeom>
          </p:spPr>
        </p:pic>
        <p:pic>
          <p:nvPicPr>
            <p:cNvPr id="757" name="图片 7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658" y="5018470"/>
              <a:ext cx="139361" cy="209853"/>
            </a:xfrm>
            <a:prstGeom prst="rect">
              <a:avLst/>
            </a:prstGeom>
          </p:spPr>
        </p:pic>
        <p:pic>
          <p:nvPicPr>
            <p:cNvPr id="758" name="图片 7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305" y="4828824"/>
              <a:ext cx="139361" cy="209853"/>
            </a:xfrm>
            <a:prstGeom prst="rect">
              <a:avLst/>
            </a:prstGeom>
          </p:spPr>
        </p:pic>
        <p:pic>
          <p:nvPicPr>
            <p:cNvPr id="759" name="图片 7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268" y="4539028"/>
              <a:ext cx="139361" cy="209853"/>
            </a:xfrm>
            <a:prstGeom prst="rect">
              <a:avLst/>
            </a:prstGeom>
          </p:spPr>
        </p:pic>
        <p:pic>
          <p:nvPicPr>
            <p:cNvPr id="760" name="图片 7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81" y="5042366"/>
              <a:ext cx="139361" cy="209853"/>
            </a:xfrm>
            <a:prstGeom prst="rect">
              <a:avLst/>
            </a:prstGeom>
          </p:spPr>
        </p:pic>
        <p:pic>
          <p:nvPicPr>
            <p:cNvPr id="761" name="图片 7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628" y="5321943"/>
              <a:ext cx="139361" cy="209853"/>
            </a:xfrm>
            <a:prstGeom prst="rect">
              <a:avLst/>
            </a:prstGeom>
          </p:spPr>
        </p:pic>
        <p:pic>
          <p:nvPicPr>
            <p:cNvPr id="762" name="图片 7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57" y="5578610"/>
              <a:ext cx="139361" cy="209853"/>
            </a:xfrm>
            <a:prstGeom prst="rect">
              <a:avLst/>
            </a:prstGeom>
          </p:spPr>
        </p:pic>
        <p:pic>
          <p:nvPicPr>
            <p:cNvPr id="763" name="图片 7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386" y="5568813"/>
              <a:ext cx="139361" cy="209853"/>
            </a:xfrm>
            <a:prstGeom prst="rect">
              <a:avLst/>
            </a:prstGeom>
          </p:spPr>
        </p:pic>
        <p:pic>
          <p:nvPicPr>
            <p:cNvPr id="764" name="图片 7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515" y="4620013"/>
              <a:ext cx="139361" cy="209853"/>
            </a:xfrm>
            <a:prstGeom prst="rect">
              <a:avLst/>
            </a:prstGeom>
          </p:spPr>
        </p:pic>
        <p:pic>
          <p:nvPicPr>
            <p:cNvPr id="765" name="图片 7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783" y="4652997"/>
              <a:ext cx="139361" cy="209853"/>
            </a:xfrm>
            <a:prstGeom prst="rect">
              <a:avLst/>
            </a:prstGeom>
          </p:spPr>
        </p:pic>
        <p:pic>
          <p:nvPicPr>
            <p:cNvPr id="766" name="图片 7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397" y="4786404"/>
              <a:ext cx="139361" cy="209853"/>
            </a:xfrm>
            <a:prstGeom prst="rect">
              <a:avLst/>
            </a:prstGeom>
          </p:spPr>
        </p:pic>
        <p:pic>
          <p:nvPicPr>
            <p:cNvPr id="767" name="图片 7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212" y="4843033"/>
              <a:ext cx="139361" cy="209853"/>
            </a:xfrm>
            <a:prstGeom prst="rect">
              <a:avLst/>
            </a:prstGeom>
          </p:spPr>
        </p:pic>
        <p:pic>
          <p:nvPicPr>
            <p:cNvPr id="768" name="图片 7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481" y="4999317"/>
              <a:ext cx="139361" cy="209853"/>
            </a:xfrm>
            <a:prstGeom prst="rect">
              <a:avLst/>
            </a:prstGeom>
          </p:spPr>
        </p:pic>
        <p:pic>
          <p:nvPicPr>
            <p:cNvPr id="769" name="图片 7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430" y="4887479"/>
              <a:ext cx="139361" cy="209853"/>
            </a:xfrm>
            <a:prstGeom prst="rect">
              <a:avLst/>
            </a:prstGeom>
          </p:spPr>
        </p:pic>
        <p:pic>
          <p:nvPicPr>
            <p:cNvPr id="770" name="图片 7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268" y="5075545"/>
              <a:ext cx="139361" cy="209853"/>
            </a:xfrm>
            <a:prstGeom prst="rect">
              <a:avLst/>
            </a:prstGeom>
          </p:spPr>
        </p:pic>
        <p:pic>
          <p:nvPicPr>
            <p:cNvPr id="771" name="图片 7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517" y="5066313"/>
              <a:ext cx="139361" cy="209853"/>
            </a:xfrm>
            <a:prstGeom prst="rect">
              <a:avLst/>
            </a:prstGeom>
          </p:spPr>
        </p:pic>
        <p:pic>
          <p:nvPicPr>
            <p:cNvPr id="772" name="图片 7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258" y="5200262"/>
              <a:ext cx="139361" cy="209853"/>
            </a:xfrm>
            <a:prstGeom prst="rect">
              <a:avLst/>
            </a:prstGeom>
          </p:spPr>
        </p:pic>
        <p:pic>
          <p:nvPicPr>
            <p:cNvPr id="773" name="图片 7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847" y="5277676"/>
              <a:ext cx="139361" cy="209853"/>
            </a:xfrm>
            <a:prstGeom prst="rect">
              <a:avLst/>
            </a:prstGeom>
          </p:spPr>
        </p:pic>
        <p:pic>
          <p:nvPicPr>
            <p:cNvPr id="774" name="图片 7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978" y="5399468"/>
              <a:ext cx="139361" cy="209853"/>
            </a:xfrm>
            <a:prstGeom prst="rect">
              <a:avLst/>
            </a:prstGeom>
          </p:spPr>
        </p:pic>
        <p:pic>
          <p:nvPicPr>
            <p:cNvPr id="775" name="图片 7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788" y="5455326"/>
              <a:ext cx="139361" cy="209853"/>
            </a:xfrm>
            <a:prstGeom prst="rect">
              <a:avLst/>
            </a:prstGeom>
          </p:spPr>
        </p:pic>
        <p:pic>
          <p:nvPicPr>
            <p:cNvPr id="776" name="图片 7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328" y="5612700"/>
              <a:ext cx="139361" cy="209853"/>
            </a:xfrm>
            <a:prstGeom prst="rect">
              <a:avLst/>
            </a:prstGeom>
          </p:spPr>
        </p:pic>
        <p:pic>
          <p:nvPicPr>
            <p:cNvPr id="777" name="图片 7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232" y="5590040"/>
              <a:ext cx="139361" cy="209853"/>
            </a:xfrm>
            <a:prstGeom prst="rect">
              <a:avLst/>
            </a:prstGeom>
          </p:spPr>
        </p:pic>
        <p:pic>
          <p:nvPicPr>
            <p:cNvPr id="778" name="图片 77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03" y="4643283"/>
              <a:ext cx="139361" cy="209853"/>
            </a:xfrm>
            <a:prstGeom prst="rect">
              <a:avLst/>
            </a:prstGeom>
          </p:spPr>
        </p:pic>
        <p:pic>
          <p:nvPicPr>
            <p:cNvPr id="779" name="图片 7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230" y="4677142"/>
              <a:ext cx="139361" cy="209853"/>
            </a:xfrm>
            <a:prstGeom prst="rect">
              <a:avLst/>
            </a:prstGeom>
          </p:spPr>
        </p:pic>
        <p:pic>
          <p:nvPicPr>
            <p:cNvPr id="780" name="图片 77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119" y="4756180"/>
              <a:ext cx="139361" cy="209853"/>
            </a:xfrm>
            <a:prstGeom prst="rect">
              <a:avLst/>
            </a:prstGeom>
          </p:spPr>
        </p:pic>
        <p:pic>
          <p:nvPicPr>
            <p:cNvPr id="781" name="图片 78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822" y="4009274"/>
              <a:ext cx="139361" cy="209853"/>
            </a:xfrm>
            <a:prstGeom prst="rect">
              <a:avLst/>
            </a:prstGeom>
          </p:spPr>
        </p:pic>
        <p:pic>
          <p:nvPicPr>
            <p:cNvPr id="782" name="图片 78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422" y="3785090"/>
              <a:ext cx="139361" cy="209853"/>
            </a:xfrm>
            <a:prstGeom prst="rect">
              <a:avLst/>
            </a:prstGeom>
          </p:spPr>
        </p:pic>
        <p:pic>
          <p:nvPicPr>
            <p:cNvPr id="783" name="图片 7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911" y="5849903"/>
              <a:ext cx="139361" cy="209853"/>
            </a:xfrm>
            <a:prstGeom prst="rect">
              <a:avLst/>
            </a:prstGeom>
          </p:spPr>
        </p:pic>
        <p:pic>
          <p:nvPicPr>
            <p:cNvPr id="784" name="图片 78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309" y="6142310"/>
              <a:ext cx="139361" cy="209853"/>
            </a:xfrm>
            <a:prstGeom prst="rect">
              <a:avLst/>
            </a:prstGeom>
          </p:spPr>
        </p:pic>
        <p:pic>
          <p:nvPicPr>
            <p:cNvPr id="785" name="图片 78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8411" y="6053141"/>
              <a:ext cx="139361" cy="209853"/>
            </a:xfrm>
            <a:prstGeom prst="rect">
              <a:avLst/>
            </a:prstGeom>
          </p:spPr>
        </p:pic>
        <p:pic>
          <p:nvPicPr>
            <p:cNvPr id="786" name="图片 78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148" y="6242997"/>
              <a:ext cx="139361" cy="209853"/>
            </a:xfrm>
            <a:prstGeom prst="rect">
              <a:avLst/>
            </a:prstGeom>
          </p:spPr>
        </p:pic>
        <p:pic>
          <p:nvPicPr>
            <p:cNvPr id="787" name="图片 78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54" y="6421456"/>
              <a:ext cx="139361" cy="209853"/>
            </a:xfrm>
            <a:prstGeom prst="rect">
              <a:avLst/>
            </a:prstGeom>
          </p:spPr>
        </p:pic>
        <p:pic>
          <p:nvPicPr>
            <p:cNvPr id="788" name="图片 78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82" y="6567038"/>
              <a:ext cx="139361" cy="209853"/>
            </a:xfrm>
            <a:prstGeom prst="rect">
              <a:avLst/>
            </a:prstGeom>
          </p:spPr>
        </p:pic>
        <p:pic>
          <p:nvPicPr>
            <p:cNvPr id="789" name="图片 78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272" y="6565651"/>
              <a:ext cx="139361" cy="209853"/>
            </a:xfrm>
            <a:prstGeom prst="rect">
              <a:avLst/>
            </a:prstGeom>
          </p:spPr>
        </p:pic>
        <p:pic>
          <p:nvPicPr>
            <p:cNvPr id="790" name="图片 78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073" y="5884582"/>
              <a:ext cx="139361" cy="209853"/>
            </a:xfrm>
            <a:prstGeom prst="rect">
              <a:avLst/>
            </a:prstGeom>
          </p:spPr>
        </p:pic>
        <p:pic>
          <p:nvPicPr>
            <p:cNvPr id="791" name="图片 79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114" y="5170274"/>
              <a:ext cx="139361" cy="209853"/>
            </a:xfrm>
            <a:prstGeom prst="rect">
              <a:avLst/>
            </a:prstGeom>
          </p:spPr>
        </p:pic>
        <p:pic>
          <p:nvPicPr>
            <p:cNvPr id="792" name="图片 79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719" y="4722837"/>
              <a:ext cx="139361" cy="209853"/>
            </a:xfrm>
            <a:prstGeom prst="rect">
              <a:avLst/>
            </a:prstGeom>
          </p:spPr>
        </p:pic>
        <p:pic>
          <p:nvPicPr>
            <p:cNvPr id="793" name="图片 79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272" y="4935917"/>
              <a:ext cx="139361" cy="209853"/>
            </a:xfrm>
            <a:prstGeom prst="rect">
              <a:avLst/>
            </a:prstGeom>
          </p:spPr>
        </p:pic>
        <p:pic>
          <p:nvPicPr>
            <p:cNvPr id="794" name="图片 7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688" y="4926386"/>
              <a:ext cx="139361" cy="209853"/>
            </a:xfrm>
            <a:prstGeom prst="rect">
              <a:avLst/>
            </a:prstGeom>
          </p:spPr>
        </p:pic>
        <p:pic>
          <p:nvPicPr>
            <p:cNvPr id="795" name="图片 79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82" y="4569269"/>
              <a:ext cx="139361" cy="209853"/>
            </a:xfrm>
            <a:prstGeom prst="rect">
              <a:avLst/>
            </a:prstGeom>
          </p:spPr>
        </p:pic>
        <p:pic>
          <p:nvPicPr>
            <p:cNvPr id="796" name="图片 7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965" y="5536551"/>
              <a:ext cx="139361" cy="209853"/>
            </a:xfrm>
            <a:prstGeom prst="rect">
              <a:avLst/>
            </a:prstGeom>
          </p:spPr>
        </p:pic>
        <p:pic>
          <p:nvPicPr>
            <p:cNvPr id="797" name="图片 79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664" y="5424129"/>
              <a:ext cx="139361" cy="209853"/>
            </a:xfrm>
            <a:prstGeom prst="rect">
              <a:avLst/>
            </a:prstGeom>
          </p:spPr>
        </p:pic>
        <p:pic>
          <p:nvPicPr>
            <p:cNvPr id="798" name="图片 79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630" y="5435247"/>
              <a:ext cx="139361" cy="209853"/>
            </a:xfrm>
            <a:prstGeom prst="rect">
              <a:avLst/>
            </a:prstGeom>
          </p:spPr>
        </p:pic>
        <p:pic>
          <p:nvPicPr>
            <p:cNvPr id="799" name="图片 79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2341" y="3773969"/>
              <a:ext cx="139361" cy="209853"/>
            </a:xfrm>
            <a:prstGeom prst="rect">
              <a:avLst/>
            </a:prstGeom>
          </p:spPr>
        </p:pic>
        <p:pic>
          <p:nvPicPr>
            <p:cNvPr id="800" name="图片 79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8952" y="3495871"/>
              <a:ext cx="139361" cy="209853"/>
            </a:xfrm>
            <a:prstGeom prst="rect">
              <a:avLst/>
            </a:prstGeom>
          </p:spPr>
        </p:pic>
        <p:pic>
          <p:nvPicPr>
            <p:cNvPr id="801" name="图片 80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927" y="2467639"/>
              <a:ext cx="139361" cy="209853"/>
            </a:xfrm>
            <a:prstGeom prst="rect">
              <a:avLst/>
            </a:prstGeom>
          </p:spPr>
        </p:pic>
        <p:pic>
          <p:nvPicPr>
            <p:cNvPr id="802" name="图片 80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7809" y="2221761"/>
              <a:ext cx="139361" cy="209853"/>
            </a:xfrm>
            <a:prstGeom prst="rect">
              <a:avLst/>
            </a:prstGeom>
          </p:spPr>
        </p:pic>
        <p:pic>
          <p:nvPicPr>
            <p:cNvPr id="803" name="图片 80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888" y="1888604"/>
              <a:ext cx="139361" cy="209853"/>
            </a:xfrm>
            <a:prstGeom prst="rect">
              <a:avLst/>
            </a:prstGeom>
          </p:spPr>
        </p:pic>
        <p:pic>
          <p:nvPicPr>
            <p:cNvPr id="804" name="图片 8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9937" y="1711492"/>
              <a:ext cx="139361" cy="209853"/>
            </a:xfrm>
            <a:prstGeom prst="rect">
              <a:avLst/>
            </a:prstGeom>
          </p:spPr>
        </p:pic>
        <p:pic>
          <p:nvPicPr>
            <p:cNvPr id="805" name="图片 8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4995" y="1702929"/>
              <a:ext cx="139361" cy="209853"/>
            </a:xfrm>
            <a:prstGeom prst="rect">
              <a:avLst/>
            </a:prstGeom>
          </p:spPr>
        </p:pic>
        <p:pic>
          <p:nvPicPr>
            <p:cNvPr id="806" name="图片 8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023" y="1659730"/>
              <a:ext cx="139361" cy="209853"/>
            </a:xfrm>
            <a:prstGeom prst="rect">
              <a:avLst/>
            </a:prstGeom>
          </p:spPr>
        </p:pic>
        <p:pic>
          <p:nvPicPr>
            <p:cNvPr id="807" name="图片 8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983" y="1792492"/>
              <a:ext cx="139361" cy="209853"/>
            </a:xfrm>
            <a:prstGeom prst="rect">
              <a:avLst/>
            </a:prstGeom>
          </p:spPr>
        </p:pic>
        <p:pic>
          <p:nvPicPr>
            <p:cNvPr id="808" name="图片 8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01" y="1679016"/>
              <a:ext cx="139361" cy="209853"/>
            </a:xfrm>
            <a:prstGeom prst="rect">
              <a:avLst/>
            </a:prstGeom>
          </p:spPr>
        </p:pic>
        <p:pic>
          <p:nvPicPr>
            <p:cNvPr id="809" name="图片 8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75" y="1645005"/>
              <a:ext cx="139361" cy="209853"/>
            </a:xfrm>
            <a:prstGeom prst="rect">
              <a:avLst/>
            </a:prstGeom>
          </p:spPr>
        </p:pic>
        <p:pic>
          <p:nvPicPr>
            <p:cNvPr id="810" name="图片 80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059" y="1667454"/>
              <a:ext cx="139361" cy="209853"/>
            </a:xfrm>
            <a:prstGeom prst="rect">
              <a:avLst/>
            </a:prstGeom>
          </p:spPr>
        </p:pic>
        <p:pic>
          <p:nvPicPr>
            <p:cNvPr id="811" name="图片 8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68" y="1768646"/>
              <a:ext cx="139361" cy="209853"/>
            </a:xfrm>
            <a:prstGeom prst="rect">
              <a:avLst/>
            </a:prstGeom>
          </p:spPr>
        </p:pic>
        <p:pic>
          <p:nvPicPr>
            <p:cNvPr id="812" name="图片 8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99" y="2092068"/>
              <a:ext cx="139361" cy="209853"/>
            </a:xfrm>
            <a:prstGeom prst="rect">
              <a:avLst/>
            </a:prstGeom>
          </p:spPr>
        </p:pic>
        <p:pic>
          <p:nvPicPr>
            <p:cNvPr id="813" name="图片 8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913" y="2236848"/>
              <a:ext cx="139361" cy="209853"/>
            </a:xfrm>
            <a:prstGeom prst="rect">
              <a:avLst/>
            </a:prstGeom>
          </p:spPr>
        </p:pic>
        <p:pic>
          <p:nvPicPr>
            <p:cNvPr id="814" name="图片 8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137" y="2760031"/>
              <a:ext cx="139361" cy="209853"/>
            </a:xfrm>
            <a:prstGeom prst="rect">
              <a:avLst/>
            </a:prstGeom>
          </p:spPr>
        </p:pic>
        <p:pic>
          <p:nvPicPr>
            <p:cNvPr id="815" name="图片 8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2870319"/>
              <a:ext cx="139361" cy="209853"/>
            </a:xfrm>
            <a:prstGeom prst="rect">
              <a:avLst/>
            </a:prstGeom>
          </p:spPr>
        </p:pic>
        <p:pic>
          <p:nvPicPr>
            <p:cNvPr id="816" name="图片 8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121" y="2958661"/>
              <a:ext cx="139361" cy="209853"/>
            </a:xfrm>
            <a:prstGeom prst="rect">
              <a:avLst/>
            </a:prstGeom>
          </p:spPr>
        </p:pic>
        <p:pic>
          <p:nvPicPr>
            <p:cNvPr id="817" name="图片 8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578" y="6260294"/>
              <a:ext cx="139361" cy="209853"/>
            </a:xfrm>
            <a:prstGeom prst="rect">
              <a:avLst/>
            </a:prstGeom>
          </p:spPr>
        </p:pic>
        <p:pic>
          <p:nvPicPr>
            <p:cNvPr id="818" name="图片 8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700" y="6070382"/>
              <a:ext cx="139361" cy="209853"/>
            </a:xfrm>
            <a:prstGeom prst="rect">
              <a:avLst/>
            </a:prstGeom>
          </p:spPr>
        </p:pic>
        <p:pic>
          <p:nvPicPr>
            <p:cNvPr id="819" name="图片 8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489" y="6024781"/>
              <a:ext cx="139361" cy="209853"/>
            </a:xfrm>
            <a:prstGeom prst="rect">
              <a:avLst/>
            </a:prstGeom>
          </p:spPr>
        </p:pic>
        <p:pic>
          <p:nvPicPr>
            <p:cNvPr id="820" name="图片 8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524" y="5633982"/>
              <a:ext cx="139361" cy="209853"/>
            </a:xfrm>
            <a:prstGeom prst="rect">
              <a:avLst/>
            </a:prstGeom>
          </p:spPr>
        </p:pic>
        <p:pic>
          <p:nvPicPr>
            <p:cNvPr id="821" name="图片 8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315" y="5467070"/>
              <a:ext cx="139361" cy="209853"/>
            </a:xfrm>
            <a:prstGeom prst="rect">
              <a:avLst/>
            </a:prstGeom>
          </p:spPr>
        </p:pic>
        <p:pic>
          <p:nvPicPr>
            <p:cNvPr id="822" name="图片 8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225" y="5199550"/>
              <a:ext cx="139361" cy="209853"/>
            </a:xfrm>
            <a:prstGeom prst="rect">
              <a:avLst/>
            </a:prstGeom>
          </p:spPr>
        </p:pic>
        <p:pic>
          <p:nvPicPr>
            <p:cNvPr id="823" name="图片 8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476" y="5043794"/>
              <a:ext cx="139361" cy="209853"/>
            </a:xfrm>
            <a:prstGeom prst="rect">
              <a:avLst/>
            </a:prstGeom>
          </p:spPr>
        </p:pic>
        <p:pic>
          <p:nvPicPr>
            <p:cNvPr id="824" name="图片 8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600" y="5211461"/>
              <a:ext cx="139361" cy="209853"/>
            </a:xfrm>
            <a:prstGeom prst="rect">
              <a:avLst/>
            </a:prstGeom>
          </p:spPr>
        </p:pic>
        <p:pic>
          <p:nvPicPr>
            <p:cNvPr id="825" name="图片 8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156" y="5066574"/>
              <a:ext cx="139361" cy="209853"/>
            </a:xfrm>
            <a:prstGeom prst="rect">
              <a:avLst/>
            </a:prstGeom>
          </p:spPr>
        </p:pic>
        <p:pic>
          <p:nvPicPr>
            <p:cNvPr id="826" name="图片 8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272" y="5000064"/>
              <a:ext cx="139361" cy="209853"/>
            </a:xfrm>
            <a:prstGeom prst="rect">
              <a:avLst/>
            </a:prstGeom>
          </p:spPr>
        </p:pic>
        <p:pic>
          <p:nvPicPr>
            <p:cNvPr id="827" name="图片 8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639" y="4788321"/>
              <a:ext cx="139361" cy="209853"/>
            </a:xfrm>
            <a:prstGeom prst="rect">
              <a:avLst/>
            </a:prstGeom>
          </p:spPr>
        </p:pic>
        <p:pic>
          <p:nvPicPr>
            <p:cNvPr id="828" name="图片 8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790" y="4932690"/>
              <a:ext cx="139361" cy="209853"/>
            </a:xfrm>
            <a:prstGeom prst="rect">
              <a:avLst/>
            </a:prstGeom>
          </p:spPr>
        </p:pic>
        <p:pic>
          <p:nvPicPr>
            <p:cNvPr id="829" name="图片 8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193" y="5245473"/>
              <a:ext cx="139361" cy="209853"/>
            </a:xfrm>
            <a:prstGeom prst="rect">
              <a:avLst/>
            </a:prstGeom>
          </p:spPr>
        </p:pic>
        <p:pic>
          <p:nvPicPr>
            <p:cNvPr id="830" name="图片 82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775" y="4431324"/>
              <a:ext cx="139361" cy="209853"/>
            </a:xfrm>
            <a:prstGeom prst="rect">
              <a:avLst/>
            </a:prstGeom>
          </p:spPr>
        </p:pic>
        <p:pic>
          <p:nvPicPr>
            <p:cNvPr id="831" name="图片 8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704" y="3396091"/>
              <a:ext cx="139361" cy="209853"/>
            </a:xfrm>
            <a:prstGeom prst="rect">
              <a:avLst/>
            </a:prstGeom>
          </p:spPr>
        </p:pic>
        <p:pic>
          <p:nvPicPr>
            <p:cNvPr id="832" name="图片 83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39" y="3464038"/>
              <a:ext cx="139361" cy="209853"/>
            </a:xfrm>
            <a:prstGeom prst="rect">
              <a:avLst/>
            </a:prstGeom>
          </p:spPr>
        </p:pic>
        <p:pic>
          <p:nvPicPr>
            <p:cNvPr id="833" name="图片 83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5" y="3830973"/>
              <a:ext cx="139361" cy="209853"/>
            </a:xfrm>
            <a:prstGeom prst="rect">
              <a:avLst/>
            </a:prstGeom>
          </p:spPr>
        </p:pic>
        <p:pic>
          <p:nvPicPr>
            <p:cNvPr id="834" name="图片 83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485" y="3774780"/>
              <a:ext cx="139361" cy="209853"/>
            </a:xfrm>
            <a:prstGeom prst="rect">
              <a:avLst/>
            </a:prstGeom>
          </p:spPr>
        </p:pic>
        <p:pic>
          <p:nvPicPr>
            <p:cNvPr id="835" name="图片 83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790" y="3953241"/>
              <a:ext cx="139361" cy="209853"/>
            </a:xfrm>
            <a:prstGeom prst="rect">
              <a:avLst/>
            </a:prstGeom>
          </p:spPr>
        </p:pic>
        <p:pic>
          <p:nvPicPr>
            <p:cNvPr id="836" name="图片 83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892" y="2568417"/>
              <a:ext cx="139361" cy="209853"/>
            </a:xfrm>
            <a:prstGeom prst="rect">
              <a:avLst/>
            </a:prstGeom>
          </p:spPr>
        </p:pic>
        <p:pic>
          <p:nvPicPr>
            <p:cNvPr id="837" name="图片 83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198" y="2344519"/>
              <a:ext cx="139361" cy="209853"/>
            </a:xfrm>
            <a:prstGeom prst="rect">
              <a:avLst/>
            </a:prstGeom>
          </p:spPr>
        </p:pic>
        <p:pic>
          <p:nvPicPr>
            <p:cNvPr id="838" name="图片 83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744" y="1875402"/>
              <a:ext cx="139361" cy="209853"/>
            </a:xfrm>
            <a:prstGeom prst="rect">
              <a:avLst/>
            </a:prstGeom>
          </p:spPr>
        </p:pic>
        <p:pic>
          <p:nvPicPr>
            <p:cNvPr id="839" name="图片 83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889" y="2063284"/>
              <a:ext cx="139361" cy="209853"/>
            </a:xfrm>
            <a:prstGeom prst="rect">
              <a:avLst/>
            </a:prstGeom>
          </p:spPr>
        </p:pic>
        <p:pic>
          <p:nvPicPr>
            <p:cNvPr id="840" name="图片 8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964" y="2230924"/>
              <a:ext cx="139361" cy="209853"/>
            </a:xfrm>
            <a:prstGeom prst="rect">
              <a:avLst/>
            </a:prstGeom>
          </p:spPr>
        </p:pic>
        <p:pic>
          <p:nvPicPr>
            <p:cNvPr id="841" name="图片 84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59" y="2297480"/>
              <a:ext cx="139361" cy="209853"/>
            </a:xfrm>
            <a:prstGeom prst="rect">
              <a:avLst/>
            </a:prstGeom>
          </p:spPr>
        </p:pic>
        <p:pic>
          <p:nvPicPr>
            <p:cNvPr id="842" name="图片 8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306" y="2509336"/>
              <a:ext cx="139361" cy="209853"/>
            </a:xfrm>
            <a:prstGeom prst="rect">
              <a:avLst/>
            </a:prstGeom>
          </p:spPr>
        </p:pic>
        <p:pic>
          <p:nvPicPr>
            <p:cNvPr id="843" name="图片 84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26" y="2531746"/>
              <a:ext cx="139361" cy="209853"/>
            </a:xfrm>
            <a:prstGeom prst="rect">
              <a:avLst/>
            </a:prstGeom>
          </p:spPr>
        </p:pic>
        <p:pic>
          <p:nvPicPr>
            <p:cNvPr id="844" name="图片 84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40" y="2386121"/>
              <a:ext cx="139361" cy="209853"/>
            </a:xfrm>
            <a:prstGeom prst="rect">
              <a:avLst/>
            </a:prstGeom>
          </p:spPr>
        </p:pic>
        <p:pic>
          <p:nvPicPr>
            <p:cNvPr id="845" name="图片 84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309" y="2196994"/>
              <a:ext cx="139361" cy="209853"/>
            </a:xfrm>
            <a:prstGeom prst="rect">
              <a:avLst/>
            </a:prstGeom>
          </p:spPr>
        </p:pic>
        <p:pic>
          <p:nvPicPr>
            <p:cNvPr id="846" name="图片 84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01" y="2497827"/>
              <a:ext cx="139361" cy="209853"/>
            </a:xfrm>
            <a:prstGeom prst="rect">
              <a:avLst/>
            </a:prstGeom>
          </p:spPr>
        </p:pic>
        <p:pic>
          <p:nvPicPr>
            <p:cNvPr id="847" name="图片 84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049" y="2676061"/>
              <a:ext cx="139361" cy="209853"/>
            </a:xfrm>
            <a:prstGeom prst="rect">
              <a:avLst/>
            </a:prstGeom>
          </p:spPr>
        </p:pic>
        <p:pic>
          <p:nvPicPr>
            <p:cNvPr id="848" name="图片 8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003" y="2853734"/>
              <a:ext cx="139361" cy="209853"/>
            </a:xfrm>
            <a:prstGeom prst="rect">
              <a:avLst/>
            </a:prstGeom>
          </p:spPr>
        </p:pic>
        <p:pic>
          <p:nvPicPr>
            <p:cNvPr id="849" name="图片 84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465" y="3020019"/>
              <a:ext cx="139361" cy="209853"/>
            </a:xfrm>
            <a:prstGeom prst="rect">
              <a:avLst/>
            </a:prstGeom>
          </p:spPr>
        </p:pic>
        <p:pic>
          <p:nvPicPr>
            <p:cNvPr id="850" name="图片 84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73" y="2952949"/>
              <a:ext cx="139361" cy="209853"/>
            </a:xfrm>
            <a:prstGeom prst="rect">
              <a:avLst/>
            </a:prstGeom>
          </p:spPr>
        </p:pic>
        <p:pic>
          <p:nvPicPr>
            <p:cNvPr id="851" name="图片 85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581" y="3242126"/>
              <a:ext cx="139361" cy="209853"/>
            </a:xfrm>
            <a:prstGeom prst="rect">
              <a:avLst/>
            </a:prstGeom>
          </p:spPr>
        </p:pic>
        <p:pic>
          <p:nvPicPr>
            <p:cNvPr id="852" name="图片 85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959" y="3174448"/>
              <a:ext cx="139361" cy="209853"/>
            </a:xfrm>
            <a:prstGeom prst="rect">
              <a:avLst/>
            </a:prstGeom>
          </p:spPr>
        </p:pic>
        <p:pic>
          <p:nvPicPr>
            <p:cNvPr id="853" name="图片 85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635" y="3207247"/>
              <a:ext cx="139361" cy="209853"/>
            </a:xfrm>
            <a:prstGeom prst="rect">
              <a:avLst/>
            </a:prstGeom>
          </p:spPr>
        </p:pic>
        <p:pic>
          <p:nvPicPr>
            <p:cNvPr id="854" name="图片 85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970" y="3407190"/>
              <a:ext cx="139361" cy="209853"/>
            </a:xfrm>
            <a:prstGeom prst="rect">
              <a:avLst/>
            </a:prstGeom>
          </p:spPr>
        </p:pic>
        <p:pic>
          <p:nvPicPr>
            <p:cNvPr id="855" name="图片 85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033" y="3518568"/>
              <a:ext cx="139361" cy="209853"/>
            </a:xfrm>
            <a:prstGeom prst="rect">
              <a:avLst/>
            </a:prstGeom>
          </p:spPr>
        </p:pic>
        <p:pic>
          <p:nvPicPr>
            <p:cNvPr id="856" name="图片 85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369" y="3641178"/>
              <a:ext cx="139361" cy="209853"/>
            </a:xfrm>
            <a:prstGeom prst="rect">
              <a:avLst/>
            </a:prstGeom>
          </p:spPr>
        </p:pic>
        <p:pic>
          <p:nvPicPr>
            <p:cNvPr id="857" name="图片 8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759" y="4076755"/>
              <a:ext cx="139361" cy="209853"/>
            </a:xfrm>
            <a:prstGeom prst="rect">
              <a:avLst/>
            </a:prstGeom>
          </p:spPr>
        </p:pic>
        <p:pic>
          <p:nvPicPr>
            <p:cNvPr id="858" name="图片 85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261" y="3999819"/>
              <a:ext cx="139361" cy="209853"/>
            </a:xfrm>
            <a:prstGeom prst="rect">
              <a:avLst/>
            </a:prstGeom>
          </p:spPr>
        </p:pic>
        <p:pic>
          <p:nvPicPr>
            <p:cNvPr id="859" name="图片 85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645" y="4032563"/>
              <a:ext cx="139361" cy="209853"/>
            </a:xfrm>
            <a:prstGeom prst="rect">
              <a:avLst/>
            </a:prstGeom>
          </p:spPr>
        </p:pic>
        <p:pic>
          <p:nvPicPr>
            <p:cNvPr id="860" name="图片 85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536" y="3609823"/>
              <a:ext cx="139361" cy="209853"/>
            </a:xfrm>
            <a:prstGeom prst="rect">
              <a:avLst/>
            </a:prstGeom>
          </p:spPr>
        </p:pic>
        <p:pic>
          <p:nvPicPr>
            <p:cNvPr id="861" name="图片 86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652" y="3497667"/>
              <a:ext cx="139361" cy="209853"/>
            </a:xfrm>
            <a:prstGeom prst="rect">
              <a:avLst/>
            </a:prstGeom>
          </p:spPr>
        </p:pic>
        <p:pic>
          <p:nvPicPr>
            <p:cNvPr id="862" name="图片 86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094" y="3664851"/>
              <a:ext cx="139361" cy="209853"/>
            </a:xfrm>
            <a:prstGeom prst="rect">
              <a:avLst/>
            </a:prstGeom>
          </p:spPr>
        </p:pic>
        <p:pic>
          <p:nvPicPr>
            <p:cNvPr id="863" name="图片 86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73" y="1880006"/>
              <a:ext cx="139361" cy="209853"/>
            </a:xfrm>
            <a:prstGeom prst="rect">
              <a:avLst/>
            </a:prstGeom>
          </p:spPr>
        </p:pic>
        <p:pic>
          <p:nvPicPr>
            <p:cNvPr id="864" name="图片 86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2" y="1803371"/>
              <a:ext cx="139361" cy="209853"/>
            </a:xfrm>
            <a:prstGeom prst="rect">
              <a:avLst/>
            </a:prstGeom>
          </p:spPr>
        </p:pic>
        <p:pic>
          <p:nvPicPr>
            <p:cNvPr id="865" name="图片 86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677" y="2172008"/>
              <a:ext cx="139361" cy="209853"/>
            </a:xfrm>
            <a:prstGeom prst="rect">
              <a:avLst/>
            </a:prstGeom>
          </p:spPr>
        </p:pic>
        <p:pic>
          <p:nvPicPr>
            <p:cNvPr id="866" name="图片 86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68" y="2105624"/>
              <a:ext cx="139361" cy="209853"/>
            </a:xfrm>
            <a:prstGeom prst="rect">
              <a:avLst/>
            </a:prstGeom>
          </p:spPr>
        </p:pic>
        <p:pic>
          <p:nvPicPr>
            <p:cNvPr id="867" name="图片 86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183" y="2236847"/>
              <a:ext cx="139361" cy="209853"/>
            </a:xfrm>
            <a:prstGeom prst="rect">
              <a:avLst/>
            </a:prstGeom>
          </p:spPr>
        </p:pic>
        <p:pic>
          <p:nvPicPr>
            <p:cNvPr id="868" name="图片 86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344" y="2336638"/>
              <a:ext cx="139361" cy="209853"/>
            </a:xfrm>
            <a:prstGeom prst="rect">
              <a:avLst/>
            </a:prstGeom>
          </p:spPr>
        </p:pic>
        <p:pic>
          <p:nvPicPr>
            <p:cNvPr id="869" name="图片 86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72" y="2403452"/>
              <a:ext cx="139361" cy="209853"/>
            </a:xfrm>
            <a:prstGeom prst="rect">
              <a:avLst/>
            </a:prstGeom>
          </p:spPr>
        </p:pic>
        <p:pic>
          <p:nvPicPr>
            <p:cNvPr id="870" name="图片 86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097" y="3061141"/>
              <a:ext cx="139361" cy="209853"/>
            </a:xfrm>
            <a:prstGeom prst="rect">
              <a:avLst/>
            </a:prstGeom>
          </p:spPr>
        </p:pic>
        <p:pic>
          <p:nvPicPr>
            <p:cNvPr id="871" name="图片 87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486" y="3273061"/>
              <a:ext cx="139361" cy="209853"/>
            </a:xfrm>
            <a:prstGeom prst="rect">
              <a:avLst/>
            </a:prstGeom>
          </p:spPr>
        </p:pic>
        <p:pic>
          <p:nvPicPr>
            <p:cNvPr id="872" name="图片 8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392" y="3350817"/>
              <a:ext cx="139361" cy="209853"/>
            </a:xfrm>
            <a:prstGeom prst="rect">
              <a:avLst/>
            </a:prstGeom>
          </p:spPr>
        </p:pic>
        <p:pic>
          <p:nvPicPr>
            <p:cNvPr id="873" name="图片 87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943" y="3416223"/>
              <a:ext cx="139361" cy="209853"/>
            </a:xfrm>
            <a:prstGeom prst="rect">
              <a:avLst/>
            </a:prstGeom>
          </p:spPr>
        </p:pic>
        <p:pic>
          <p:nvPicPr>
            <p:cNvPr id="874" name="图片 8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861" y="2905887"/>
              <a:ext cx="139361" cy="209853"/>
            </a:xfrm>
            <a:prstGeom prst="rect">
              <a:avLst/>
            </a:prstGeom>
          </p:spPr>
        </p:pic>
        <p:pic>
          <p:nvPicPr>
            <p:cNvPr id="875" name="图片 87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860" y="3153176"/>
              <a:ext cx="139361" cy="209853"/>
            </a:xfrm>
            <a:prstGeom prst="rect">
              <a:avLst/>
            </a:prstGeom>
          </p:spPr>
        </p:pic>
        <p:pic>
          <p:nvPicPr>
            <p:cNvPr id="876" name="图片 8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847" y="3074435"/>
              <a:ext cx="139361" cy="209853"/>
            </a:xfrm>
            <a:prstGeom prst="rect">
              <a:avLst/>
            </a:prstGeom>
          </p:spPr>
        </p:pic>
        <p:pic>
          <p:nvPicPr>
            <p:cNvPr id="877" name="图片 87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05" y="3262815"/>
              <a:ext cx="139361" cy="209853"/>
            </a:xfrm>
            <a:prstGeom prst="rect">
              <a:avLst/>
            </a:prstGeom>
          </p:spPr>
        </p:pic>
        <p:pic>
          <p:nvPicPr>
            <p:cNvPr id="878" name="图片 87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471" y="3282601"/>
              <a:ext cx="139361" cy="209853"/>
            </a:xfrm>
            <a:prstGeom prst="rect">
              <a:avLst/>
            </a:prstGeom>
          </p:spPr>
        </p:pic>
        <p:pic>
          <p:nvPicPr>
            <p:cNvPr id="879" name="图片 8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7156" y="3039100"/>
              <a:ext cx="139361" cy="209853"/>
            </a:xfrm>
            <a:prstGeom prst="rect">
              <a:avLst/>
            </a:prstGeom>
          </p:spPr>
        </p:pic>
        <p:pic>
          <p:nvPicPr>
            <p:cNvPr id="880" name="图片 87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563" y="3607204"/>
              <a:ext cx="139361" cy="209853"/>
            </a:xfrm>
            <a:prstGeom prst="rect">
              <a:avLst/>
            </a:prstGeom>
          </p:spPr>
        </p:pic>
        <p:pic>
          <p:nvPicPr>
            <p:cNvPr id="881" name="图片 88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612" y="2716525"/>
              <a:ext cx="139361" cy="209853"/>
            </a:xfrm>
            <a:prstGeom prst="rect">
              <a:avLst/>
            </a:prstGeom>
          </p:spPr>
        </p:pic>
        <p:pic>
          <p:nvPicPr>
            <p:cNvPr id="882" name="图片 88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995" y="2660007"/>
              <a:ext cx="139361" cy="209853"/>
            </a:xfrm>
            <a:prstGeom prst="rect">
              <a:avLst/>
            </a:prstGeom>
          </p:spPr>
        </p:pic>
        <p:pic>
          <p:nvPicPr>
            <p:cNvPr id="883" name="图片 8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213" y="2592962"/>
              <a:ext cx="139361" cy="209853"/>
            </a:xfrm>
            <a:prstGeom prst="rect">
              <a:avLst/>
            </a:prstGeom>
          </p:spPr>
        </p:pic>
        <p:pic>
          <p:nvPicPr>
            <p:cNvPr id="884" name="图片 88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344" y="3838502"/>
              <a:ext cx="139361" cy="209853"/>
            </a:xfrm>
            <a:prstGeom prst="rect">
              <a:avLst/>
            </a:prstGeom>
          </p:spPr>
        </p:pic>
        <p:pic>
          <p:nvPicPr>
            <p:cNvPr id="885" name="图片 88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209" y="3470088"/>
              <a:ext cx="139361" cy="209853"/>
            </a:xfrm>
            <a:prstGeom prst="rect">
              <a:avLst/>
            </a:prstGeom>
          </p:spPr>
        </p:pic>
        <p:pic>
          <p:nvPicPr>
            <p:cNvPr id="886" name="图片 88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5872" y="3436905"/>
              <a:ext cx="139361" cy="209853"/>
            </a:xfrm>
            <a:prstGeom prst="rect">
              <a:avLst/>
            </a:prstGeom>
          </p:spPr>
        </p:pic>
        <p:pic>
          <p:nvPicPr>
            <p:cNvPr id="887" name="图片 88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272" y="2956867"/>
              <a:ext cx="139361" cy="209853"/>
            </a:xfrm>
            <a:prstGeom prst="rect">
              <a:avLst/>
            </a:prstGeom>
          </p:spPr>
        </p:pic>
        <p:pic>
          <p:nvPicPr>
            <p:cNvPr id="888" name="图片 88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490" y="2712454"/>
              <a:ext cx="139361" cy="209853"/>
            </a:xfrm>
            <a:prstGeom prst="rect">
              <a:avLst/>
            </a:prstGeom>
          </p:spPr>
        </p:pic>
        <p:pic>
          <p:nvPicPr>
            <p:cNvPr id="889" name="图片 88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553" y="2401021"/>
              <a:ext cx="139361" cy="209853"/>
            </a:xfrm>
            <a:prstGeom prst="rect">
              <a:avLst/>
            </a:prstGeom>
          </p:spPr>
        </p:pic>
        <p:pic>
          <p:nvPicPr>
            <p:cNvPr id="890" name="图片 88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1" y="2456240"/>
              <a:ext cx="139361" cy="209853"/>
            </a:xfrm>
            <a:prstGeom prst="rect">
              <a:avLst/>
            </a:prstGeom>
          </p:spPr>
        </p:pic>
        <p:pic>
          <p:nvPicPr>
            <p:cNvPr id="891" name="图片 89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873" y="2210550"/>
              <a:ext cx="139361" cy="209853"/>
            </a:xfrm>
            <a:prstGeom prst="rect">
              <a:avLst/>
            </a:prstGeom>
          </p:spPr>
        </p:pic>
        <p:pic>
          <p:nvPicPr>
            <p:cNvPr id="892" name="图片 89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31" y="2199110"/>
              <a:ext cx="139361" cy="209853"/>
            </a:xfrm>
            <a:prstGeom prst="rect">
              <a:avLst/>
            </a:prstGeom>
          </p:spPr>
        </p:pic>
        <p:pic>
          <p:nvPicPr>
            <p:cNvPr id="893" name="图片 89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252" y="2399855"/>
              <a:ext cx="139361" cy="209853"/>
            </a:xfrm>
            <a:prstGeom prst="rect">
              <a:avLst/>
            </a:prstGeom>
          </p:spPr>
        </p:pic>
        <p:pic>
          <p:nvPicPr>
            <p:cNvPr id="894" name="图片 89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276" y="2703332"/>
              <a:ext cx="139361" cy="209853"/>
            </a:xfrm>
            <a:prstGeom prst="rect">
              <a:avLst/>
            </a:prstGeom>
          </p:spPr>
        </p:pic>
        <p:pic>
          <p:nvPicPr>
            <p:cNvPr id="895" name="图片 89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146" y="2602753"/>
              <a:ext cx="139361" cy="209853"/>
            </a:xfrm>
            <a:prstGeom prst="rect">
              <a:avLst/>
            </a:prstGeom>
          </p:spPr>
        </p:pic>
        <p:pic>
          <p:nvPicPr>
            <p:cNvPr id="896" name="图片 8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977" y="2824795"/>
              <a:ext cx="139361" cy="209853"/>
            </a:xfrm>
            <a:prstGeom prst="rect">
              <a:avLst/>
            </a:prstGeom>
          </p:spPr>
        </p:pic>
        <p:pic>
          <p:nvPicPr>
            <p:cNvPr id="897" name="图片 89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372" y="2959412"/>
              <a:ext cx="139361" cy="209853"/>
            </a:xfrm>
            <a:prstGeom prst="rect">
              <a:avLst/>
            </a:prstGeom>
          </p:spPr>
        </p:pic>
        <p:pic>
          <p:nvPicPr>
            <p:cNvPr id="898" name="图片 89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399" y="3193942"/>
              <a:ext cx="139361" cy="209853"/>
            </a:xfrm>
            <a:prstGeom prst="rect">
              <a:avLst/>
            </a:prstGeom>
          </p:spPr>
        </p:pic>
        <p:pic>
          <p:nvPicPr>
            <p:cNvPr id="899" name="图片 89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40" y="2991406"/>
              <a:ext cx="139361" cy="209853"/>
            </a:xfrm>
            <a:prstGeom prst="rect">
              <a:avLst/>
            </a:prstGeom>
          </p:spPr>
        </p:pic>
        <p:pic>
          <p:nvPicPr>
            <p:cNvPr id="900" name="图片 89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536" y="3592502"/>
              <a:ext cx="139361" cy="209853"/>
            </a:xfrm>
            <a:prstGeom prst="rect">
              <a:avLst/>
            </a:prstGeom>
          </p:spPr>
        </p:pic>
        <p:pic>
          <p:nvPicPr>
            <p:cNvPr id="901" name="图片 90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124" y="3838502"/>
              <a:ext cx="139361" cy="209853"/>
            </a:xfrm>
            <a:prstGeom prst="rect">
              <a:avLst/>
            </a:prstGeom>
          </p:spPr>
        </p:pic>
        <p:pic>
          <p:nvPicPr>
            <p:cNvPr id="902" name="图片 90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36" y="4150958"/>
              <a:ext cx="139361" cy="209853"/>
            </a:xfrm>
            <a:prstGeom prst="rect">
              <a:avLst/>
            </a:prstGeom>
          </p:spPr>
        </p:pic>
        <p:pic>
          <p:nvPicPr>
            <p:cNvPr id="903" name="图片 90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565" y="4273631"/>
              <a:ext cx="139361" cy="209853"/>
            </a:xfrm>
            <a:prstGeom prst="rect">
              <a:avLst/>
            </a:prstGeom>
          </p:spPr>
        </p:pic>
        <p:pic>
          <p:nvPicPr>
            <p:cNvPr id="904" name="图片 90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842" y="4762097"/>
              <a:ext cx="139361" cy="209853"/>
            </a:xfrm>
            <a:prstGeom prst="rect">
              <a:avLst/>
            </a:prstGeom>
          </p:spPr>
        </p:pic>
        <p:pic>
          <p:nvPicPr>
            <p:cNvPr id="905" name="图片 90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330" y="4494626"/>
              <a:ext cx="139361" cy="209853"/>
            </a:xfrm>
            <a:prstGeom prst="rect">
              <a:avLst/>
            </a:prstGeom>
          </p:spPr>
        </p:pic>
        <p:pic>
          <p:nvPicPr>
            <p:cNvPr id="906" name="图片 90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5227" y="4215161"/>
              <a:ext cx="139361" cy="209853"/>
            </a:xfrm>
            <a:prstGeom prst="rect">
              <a:avLst/>
            </a:prstGeom>
          </p:spPr>
        </p:pic>
        <p:pic>
          <p:nvPicPr>
            <p:cNvPr id="907" name="图片 90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731" y="3490828"/>
              <a:ext cx="139361" cy="209853"/>
            </a:xfrm>
            <a:prstGeom prst="rect">
              <a:avLst/>
            </a:prstGeom>
          </p:spPr>
        </p:pic>
        <p:pic>
          <p:nvPicPr>
            <p:cNvPr id="908" name="图片 90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82" y="3725204"/>
              <a:ext cx="139361" cy="209853"/>
            </a:xfrm>
            <a:prstGeom prst="rect">
              <a:avLst/>
            </a:prstGeom>
          </p:spPr>
        </p:pic>
        <p:pic>
          <p:nvPicPr>
            <p:cNvPr id="909" name="图片 90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888" y="3948846"/>
              <a:ext cx="139361" cy="209853"/>
            </a:xfrm>
            <a:prstGeom prst="rect">
              <a:avLst/>
            </a:prstGeom>
          </p:spPr>
        </p:pic>
        <p:pic>
          <p:nvPicPr>
            <p:cNvPr id="910" name="图片 90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506" y="4473853"/>
              <a:ext cx="139361" cy="209853"/>
            </a:xfrm>
            <a:prstGeom prst="rect">
              <a:avLst/>
            </a:prstGeom>
          </p:spPr>
        </p:pic>
        <p:pic>
          <p:nvPicPr>
            <p:cNvPr id="911" name="图片 91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116" y="4709201"/>
              <a:ext cx="139361" cy="209853"/>
            </a:xfrm>
            <a:prstGeom prst="rect">
              <a:avLst/>
            </a:prstGeom>
          </p:spPr>
        </p:pic>
        <p:pic>
          <p:nvPicPr>
            <p:cNvPr id="912" name="图片 9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375" y="3247919"/>
              <a:ext cx="139361" cy="209853"/>
            </a:xfrm>
            <a:prstGeom prst="rect">
              <a:avLst/>
            </a:prstGeom>
          </p:spPr>
        </p:pic>
        <p:pic>
          <p:nvPicPr>
            <p:cNvPr id="913" name="图片 9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276" y="3437166"/>
              <a:ext cx="139361" cy="209853"/>
            </a:xfrm>
            <a:prstGeom prst="rect">
              <a:avLst/>
            </a:prstGeom>
          </p:spPr>
        </p:pic>
        <p:pic>
          <p:nvPicPr>
            <p:cNvPr id="914" name="图片 9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553" y="3927185"/>
              <a:ext cx="139361" cy="209853"/>
            </a:xfrm>
            <a:prstGeom prst="rect">
              <a:avLst/>
            </a:prstGeom>
          </p:spPr>
        </p:pic>
        <p:pic>
          <p:nvPicPr>
            <p:cNvPr id="915" name="图片 91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812" y="4061114"/>
              <a:ext cx="139361" cy="209853"/>
            </a:xfrm>
            <a:prstGeom prst="rect">
              <a:avLst/>
            </a:prstGeom>
          </p:spPr>
        </p:pic>
        <p:pic>
          <p:nvPicPr>
            <p:cNvPr id="916" name="图片 9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13" y="4216095"/>
              <a:ext cx="139361" cy="209853"/>
            </a:xfrm>
            <a:prstGeom prst="rect">
              <a:avLst/>
            </a:prstGeom>
          </p:spPr>
        </p:pic>
        <p:pic>
          <p:nvPicPr>
            <p:cNvPr id="917" name="图片 91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932" y="4293586"/>
              <a:ext cx="139361" cy="209853"/>
            </a:xfrm>
            <a:prstGeom prst="rect">
              <a:avLst/>
            </a:prstGeom>
          </p:spPr>
        </p:pic>
        <p:pic>
          <p:nvPicPr>
            <p:cNvPr id="918" name="图片 9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883" y="3703898"/>
              <a:ext cx="139361" cy="209853"/>
            </a:xfrm>
            <a:prstGeom prst="rect">
              <a:avLst/>
            </a:prstGeom>
          </p:spPr>
        </p:pic>
        <p:pic>
          <p:nvPicPr>
            <p:cNvPr id="919" name="图片 9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943" y="3992808"/>
              <a:ext cx="139361" cy="209853"/>
            </a:xfrm>
            <a:prstGeom prst="rect">
              <a:avLst/>
            </a:prstGeom>
          </p:spPr>
        </p:pic>
        <p:pic>
          <p:nvPicPr>
            <p:cNvPr id="920" name="图片 9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808" y="3802355"/>
              <a:ext cx="139361" cy="209853"/>
            </a:xfrm>
            <a:prstGeom prst="rect">
              <a:avLst/>
            </a:prstGeom>
          </p:spPr>
        </p:pic>
        <p:pic>
          <p:nvPicPr>
            <p:cNvPr id="921" name="图片 9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392" y="3857880"/>
              <a:ext cx="139361" cy="209853"/>
            </a:xfrm>
            <a:prstGeom prst="rect">
              <a:avLst/>
            </a:prstGeom>
          </p:spPr>
        </p:pic>
        <p:pic>
          <p:nvPicPr>
            <p:cNvPr id="922" name="图片 9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217" y="2755277"/>
              <a:ext cx="139361" cy="209853"/>
            </a:xfrm>
            <a:prstGeom prst="rect">
              <a:avLst/>
            </a:prstGeom>
          </p:spPr>
        </p:pic>
        <p:pic>
          <p:nvPicPr>
            <p:cNvPr id="923" name="图片 92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277" y="3044187"/>
              <a:ext cx="139361" cy="209853"/>
            </a:xfrm>
            <a:prstGeom prst="rect">
              <a:avLst/>
            </a:prstGeom>
          </p:spPr>
        </p:pic>
        <p:pic>
          <p:nvPicPr>
            <p:cNvPr id="924" name="图片 9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142" y="2853734"/>
              <a:ext cx="139361" cy="209853"/>
            </a:xfrm>
            <a:prstGeom prst="rect">
              <a:avLst/>
            </a:prstGeom>
          </p:spPr>
        </p:pic>
        <p:pic>
          <p:nvPicPr>
            <p:cNvPr id="925" name="图片 92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26" y="2909259"/>
              <a:ext cx="139361" cy="209853"/>
            </a:xfrm>
            <a:prstGeom prst="rect">
              <a:avLst/>
            </a:prstGeom>
          </p:spPr>
        </p:pic>
        <p:pic>
          <p:nvPicPr>
            <p:cNvPr id="926" name="图片 9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34" y="2533761"/>
              <a:ext cx="139361" cy="209853"/>
            </a:xfrm>
            <a:prstGeom prst="rect">
              <a:avLst/>
            </a:prstGeom>
          </p:spPr>
        </p:pic>
        <p:pic>
          <p:nvPicPr>
            <p:cNvPr id="927" name="图片 9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494" y="2822671"/>
              <a:ext cx="139361" cy="209853"/>
            </a:xfrm>
            <a:prstGeom prst="rect">
              <a:avLst/>
            </a:prstGeom>
          </p:spPr>
        </p:pic>
        <p:pic>
          <p:nvPicPr>
            <p:cNvPr id="928" name="图片 9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359" y="2632218"/>
              <a:ext cx="139361" cy="209853"/>
            </a:xfrm>
            <a:prstGeom prst="rect">
              <a:avLst/>
            </a:prstGeom>
          </p:spPr>
        </p:pic>
        <p:pic>
          <p:nvPicPr>
            <p:cNvPr id="929" name="图片 9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943" y="2687743"/>
              <a:ext cx="139361" cy="209853"/>
            </a:xfrm>
            <a:prstGeom prst="rect">
              <a:avLst/>
            </a:prstGeom>
          </p:spPr>
        </p:pic>
      </p:grpSp>
      <p:sp>
        <p:nvSpPr>
          <p:cNvPr id="939" name="矩形 938"/>
          <p:cNvSpPr/>
          <p:nvPr/>
        </p:nvSpPr>
        <p:spPr>
          <a:xfrm>
            <a:off x="8913254" y="1590371"/>
            <a:ext cx="3269197" cy="3418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0" name="图片 93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07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1" name="图片 9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95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2" name="图片 94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14" y="1656894"/>
            <a:ext cx="139361" cy="20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3" name="文本框 942"/>
          <p:cNvSpPr txBox="1"/>
          <p:nvPr/>
        </p:nvSpPr>
        <p:spPr>
          <a:xfrm>
            <a:off x="9303107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万象城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4" name="文本框 943"/>
          <p:cNvSpPr txBox="1"/>
          <p:nvPr/>
        </p:nvSpPr>
        <p:spPr>
          <a:xfrm>
            <a:off x="1026291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爱琴海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5" name="文本框 944"/>
          <p:cNvSpPr txBox="1"/>
          <p:nvPr/>
        </p:nvSpPr>
        <p:spPr>
          <a:xfrm>
            <a:off x="11285560" y="1570829"/>
            <a:ext cx="1007211" cy="3398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周边人群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160</a:t>
            </a:r>
            <a:endParaRPr lang="zh-CN" altLang="en-US" dirty="0"/>
          </a:p>
        </p:txBody>
      </p:sp>
      <p:grpSp>
        <p:nvGrpSpPr>
          <p:cNvPr id="953" name="组合 952"/>
          <p:cNvGrpSpPr/>
          <p:nvPr/>
        </p:nvGrpSpPr>
        <p:grpSpPr>
          <a:xfrm>
            <a:off x="3389329" y="4359751"/>
            <a:ext cx="662286" cy="698290"/>
            <a:chOff x="3370581" y="4426733"/>
            <a:chExt cx="662286" cy="698290"/>
          </a:xfrm>
        </p:grpSpPr>
        <p:pic>
          <p:nvPicPr>
            <p:cNvPr id="954" name="图片 95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320" y="4466503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5" name="文本框 954"/>
            <p:cNvSpPr txBox="1"/>
            <p:nvPr/>
          </p:nvSpPr>
          <p:spPr>
            <a:xfrm>
              <a:off x="3370581" y="4426733"/>
              <a:ext cx="662286" cy="33983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爱琴海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6" name="组合 955"/>
          <p:cNvGrpSpPr/>
          <p:nvPr/>
        </p:nvGrpSpPr>
        <p:grpSpPr>
          <a:xfrm>
            <a:off x="3259597" y="4637181"/>
            <a:ext cx="662286" cy="658520"/>
            <a:chOff x="3259597" y="4637181"/>
            <a:chExt cx="662286" cy="658520"/>
          </a:xfrm>
        </p:grpSpPr>
        <p:pic>
          <p:nvPicPr>
            <p:cNvPr id="957" name="图片 9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994" y="4637181"/>
              <a:ext cx="437316" cy="6585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8" name="文本框 957"/>
            <p:cNvSpPr txBox="1"/>
            <p:nvPr/>
          </p:nvSpPr>
          <p:spPr>
            <a:xfrm>
              <a:off x="3259597" y="4660581"/>
              <a:ext cx="66228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</a:rPr>
                <a:t>万象城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0" name="组合 709"/>
          <p:cNvGrpSpPr/>
          <p:nvPr/>
        </p:nvGrpSpPr>
        <p:grpSpPr>
          <a:xfrm>
            <a:off x="8415490" y="1837206"/>
            <a:ext cx="1535859" cy="334385"/>
            <a:chOff x="2677366" y="7164076"/>
            <a:chExt cx="1267818" cy="334385"/>
          </a:xfrm>
        </p:grpSpPr>
        <p:sp>
          <p:nvSpPr>
            <p:cNvPr id="930" name="speech-bubble_98039"/>
            <p:cNvSpPr>
              <a:spLocks noChangeAspect="1"/>
            </p:cNvSpPr>
            <p:nvPr/>
          </p:nvSpPr>
          <p:spPr bwMode="auto">
            <a:xfrm>
              <a:off x="2740818" y="7164674"/>
              <a:ext cx="1164217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31" name="矩形 930"/>
            <p:cNvSpPr/>
            <p:nvPr/>
          </p:nvSpPr>
          <p:spPr>
            <a:xfrm>
              <a:off x="2677366" y="7164076"/>
              <a:ext cx="126781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YOKEN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精酿啤酒餐厅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-¥96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32" name="组合 931"/>
          <p:cNvGrpSpPr/>
          <p:nvPr/>
        </p:nvGrpSpPr>
        <p:grpSpPr>
          <a:xfrm>
            <a:off x="5022021" y="4183743"/>
            <a:ext cx="979129" cy="334385"/>
            <a:chOff x="2929694" y="7164076"/>
            <a:chExt cx="1015489" cy="334385"/>
          </a:xfrm>
        </p:grpSpPr>
        <p:sp>
          <p:nvSpPr>
            <p:cNvPr id="933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34" name="矩形 933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McCafe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-¥28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35" name="组合 934"/>
          <p:cNvGrpSpPr/>
          <p:nvPr/>
        </p:nvGrpSpPr>
        <p:grpSpPr>
          <a:xfrm>
            <a:off x="6652089" y="2171534"/>
            <a:ext cx="1230182" cy="334385"/>
            <a:chOff x="2929694" y="7164076"/>
            <a:chExt cx="1015489" cy="334385"/>
          </a:xfrm>
        </p:grpSpPr>
        <p:sp>
          <p:nvSpPr>
            <p:cNvPr id="936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37" name="矩形 936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红房子中餐厅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-¥180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38" name="组合 937"/>
          <p:cNvGrpSpPr/>
          <p:nvPr/>
        </p:nvGrpSpPr>
        <p:grpSpPr>
          <a:xfrm>
            <a:off x="4950217" y="3375610"/>
            <a:ext cx="813684" cy="334386"/>
            <a:chOff x="2929694" y="7164075"/>
            <a:chExt cx="1015491" cy="334386"/>
          </a:xfrm>
        </p:grpSpPr>
        <p:sp>
          <p:nvSpPr>
            <p:cNvPr id="946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47" name="矩形 946"/>
            <p:cNvSpPr/>
            <p:nvPr/>
          </p:nvSpPr>
          <p:spPr>
            <a:xfrm>
              <a:off x="2956473" y="7164075"/>
              <a:ext cx="988712" cy="231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蛋蛋屋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-¥25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48" name="组合 947"/>
          <p:cNvGrpSpPr/>
          <p:nvPr/>
        </p:nvGrpSpPr>
        <p:grpSpPr>
          <a:xfrm>
            <a:off x="6037781" y="4496037"/>
            <a:ext cx="813684" cy="334386"/>
            <a:chOff x="2929694" y="7164075"/>
            <a:chExt cx="1015491" cy="334386"/>
          </a:xfrm>
        </p:grpSpPr>
        <p:sp>
          <p:nvSpPr>
            <p:cNvPr id="949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50" name="矩形 949"/>
            <p:cNvSpPr/>
            <p:nvPr/>
          </p:nvSpPr>
          <p:spPr>
            <a:xfrm>
              <a:off x="2956473" y="7164075"/>
              <a:ext cx="988712" cy="231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饭香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-¥112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1680516" y="2690150"/>
            <a:ext cx="813684" cy="334386"/>
            <a:chOff x="2929694" y="7164075"/>
            <a:chExt cx="1015491" cy="334386"/>
          </a:xfrm>
        </p:grpSpPr>
        <p:sp>
          <p:nvSpPr>
            <p:cNvPr id="960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61" name="矩形 960"/>
            <p:cNvSpPr/>
            <p:nvPr/>
          </p:nvSpPr>
          <p:spPr>
            <a:xfrm>
              <a:off x="2956473" y="7164075"/>
              <a:ext cx="988712" cy="231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太麻里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-¥34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63" name="组合 962"/>
          <p:cNvGrpSpPr/>
          <p:nvPr/>
        </p:nvGrpSpPr>
        <p:grpSpPr>
          <a:xfrm>
            <a:off x="4985018" y="4396110"/>
            <a:ext cx="1230182" cy="334385"/>
            <a:chOff x="2929694" y="7164076"/>
            <a:chExt cx="1015489" cy="334385"/>
          </a:xfrm>
        </p:grpSpPr>
        <p:sp>
          <p:nvSpPr>
            <p:cNvPr id="964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65" name="矩形 964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拿渡麻辣香锅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-¥61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67" name="组合 966"/>
          <p:cNvGrpSpPr/>
          <p:nvPr/>
        </p:nvGrpSpPr>
        <p:grpSpPr>
          <a:xfrm>
            <a:off x="4370367" y="2462347"/>
            <a:ext cx="1256675" cy="334386"/>
            <a:chOff x="2780093" y="7164075"/>
            <a:chExt cx="1286604" cy="334386"/>
          </a:xfrm>
        </p:grpSpPr>
        <p:sp>
          <p:nvSpPr>
            <p:cNvPr id="968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69" name="矩形 968"/>
            <p:cNvSpPr/>
            <p:nvPr/>
          </p:nvSpPr>
          <p:spPr>
            <a:xfrm>
              <a:off x="2780093" y="7164075"/>
              <a:ext cx="128660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龙一海鲜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-¥350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70" name="组合 969"/>
          <p:cNvGrpSpPr/>
          <p:nvPr/>
        </p:nvGrpSpPr>
        <p:grpSpPr>
          <a:xfrm>
            <a:off x="4156048" y="3718583"/>
            <a:ext cx="1256675" cy="334386"/>
            <a:chOff x="2780093" y="7164075"/>
            <a:chExt cx="1286604" cy="334386"/>
          </a:xfrm>
        </p:grpSpPr>
        <p:sp>
          <p:nvSpPr>
            <p:cNvPr id="971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72" name="矩形 971"/>
            <p:cNvSpPr/>
            <p:nvPr/>
          </p:nvSpPr>
          <p:spPr>
            <a:xfrm>
              <a:off x="2780093" y="7164075"/>
              <a:ext cx="128660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小黑蚝情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¥140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73" name="组合 972"/>
          <p:cNvGrpSpPr/>
          <p:nvPr/>
        </p:nvGrpSpPr>
        <p:grpSpPr>
          <a:xfrm>
            <a:off x="3684600" y="6446978"/>
            <a:ext cx="1230182" cy="334385"/>
            <a:chOff x="2929694" y="7164076"/>
            <a:chExt cx="1015489" cy="334385"/>
          </a:xfrm>
        </p:grpSpPr>
        <p:sp>
          <p:nvSpPr>
            <p:cNvPr id="974" name="speech-bubble_98039"/>
            <p:cNvSpPr>
              <a:spLocks noChangeAspect="1"/>
            </p:cNvSpPr>
            <p:nvPr/>
          </p:nvSpPr>
          <p:spPr bwMode="auto">
            <a:xfrm>
              <a:off x="2929694" y="7164674"/>
              <a:ext cx="975341" cy="333787"/>
            </a:xfrm>
            <a:custGeom>
              <a:avLst/>
              <a:gdLst>
                <a:gd name="T0" fmla="*/ 2552 w 3364"/>
                <a:gd name="T1" fmla="*/ 1658 h 1658"/>
                <a:gd name="T2" fmla="*/ 2505 w 3364"/>
                <a:gd name="T3" fmla="*/ 1639 h 1658"/>
                <a:gd name="T4" fmla="*/ 2490 w 3364"/>
                <a:gd name="T5" fmla="*/ 1568 h 1658"/>
                <a:gd name="T6" fmla="*/ 2505 w 3364"/>
                <a:gd name="T7" fmla="*/ 1482 h 1658"/>
                <a:gd name="T8" fmla="*/ 2358 w 3364"/>
                <a:gd name="T9" fmla="*/ 1254 h 1658"/>
                <a:gd name="T10" fmla="*/ 627 w 3364"/>
                <a:gd name="T11" fmla="*/ 1254 h 1658"/>
                <a:gd name="T12" fmla="*/ 0 w 3364"/>
                <a:gd name="T13" fmla="*/ 627 h 1658"/>
                <a:gd name="T14" fmla="*/ 627 w 3364"/>
                <a:gd name="T15" fmla="*/ 0 h 1658"/>
                <a:gd name="T16" fmla="*/ 2737 w 3364"/>
                <a:gd name="T17" fmla="*/ 0 h 1658"/>
                <a:gd name="T18" fmla="*/ 3364 w 3364"/>
                <a:gd name="T19" fmla="*/ 627 h 1658"/>
                <a:gd name="T20" fmla="*/ 2823 w 3364"/>
                <a:gd name="T21" fmla="*/ 1248 h 1658"/>
                <a:gd name="T22" fmla="*/ 2826 w 3364"/>
                <a:gd name="T23" fmla="*/ 1295 h 1658"/>
                <a:gd name="T24" fmla="*/ 2575 w 3364"/>
                <a:gd name="T25" fmla="*/ 1654 h 1658"/>
                <a:gd name="T26" fmla="*/ 2552 w 3364"/>
                <a:gd name="T27" fmla="*/ 1658 h 1658"/>
                <a:gd name="connsiteX0" fmla="*/ 7586 w 10000"/>
                <a:gd name="connsiteY0" fmla="*/ 10000 h 10000"/>
                <a:gd name="connsiteX1" fmla="*/ 7446 w 10000"/>
                <a:gd name="connsiteY1" fmla="*/ 9885 h 10000"/>
                <a:gd name="connsiteX2" fmla="*/ 7402 w 10000"/>
                <a:gd name="connsiteY2" fmla="*/ 9457 h 10000"/>
                <a:gd name="connsiteX3" fmla="*/ 7446 w 10000"/>
                <a:gd name="connsiteY3" fmla="*/ 8938 h 10000"/>
                <a:gd name="connsiteX4" fmla="*/ 7010 w 10000"/>
                <a:gd name="connsiteY4" fmla="*/ 7563 h 10000"/>
                <a:gd name="connsiteX5" fmla="*/ 1864 w 10000"/>
                <a:gd name="connsiteY5" fmla="*/ 7563 h 10000"/>
                <a:gd name="connsiteX6" fmla="*/ 0 w 10000"/>
                <a:gd name="connsiteY6" fmla="*/ 3782 h 10000"/>
                <a:gd name="connsiteX7" fmla="*/ 1864 w 10000"/>
                <a:gd name="connsiteY7" fmla="*/ 0 h 10000"/>
                <a:gd name="connsiteX8" fmla="*/ 8136 w 10000"/>
                <a:gd name="connsiteY8" fmla="*/ 0 h 10000"/>
                <a:gd name="connsiteX9" fmla="*/ 10000 w 10000"/>
                <a:gd name="connsiteY9" fmla="*/ 3782 h 10000"/>
                <a:gd name="connsiteX10" fmla="*/ 8392 w 10000"/>
                <a:gd name="connsiteY10" fmla="*/ 7527 h 10000"/>
                <a:gd name="connsiteX11" fmla="*/ 8401 w 10000"/>
                <a:gd name="connsiteY11" fmla="*/ 7811 h 10000"/>
                <a:gd name="connsiteX12" fmla="*/ 7655 w 10000"/>
                <a:gd name="connsiteY12" fmla="*/ 9976 h 10000"/>
                <a:gd name="connsiteX13" fmla="*/ 7586 w 10000"/>
                <a:gd name="connsiteY13" fmla="*/ 10000 h 10000"/>
                <a:gd name="connsiteX0-1" fmla="*/ 14122 w 16536"/>
                <a:gd name="connsiteY0-2" fmla="*/ 10000 h 10000"/>
                <a:gd name="connsiteX1-3" fmla="*/ 13982 w 16536"/>
                <a:gd name="connsiteY1-4" fmla="*/ 9885 h 10000"/>
                <a:gd name="connsiteX2-5" fmla="*/ 13938 w 16536"/>
                <a:gd name="connsiteY2-6" fmla="*/ 9457 h 10000"/>
                <a:gd name="connsiteX3-7" fmla="*/ 13982 w 16536"/>
                <a:gd name="connsiteY3-8" fmla="*/ 8938 h 10000"/>
                <a:gd name="connsiteX4-9" fmla="*/ 13546 w 16536"/>
                <a:gd name="connsiteY4-10" fmla="*/ 7563 h 10000"/>
                <a:gd name="connsiteX5-11" fmla="*/ 116 w 16536"/>
                <a:gd name="connsiteY5-12" fmla="*/ 6992 h 10000"/>
                <a:gd name="connsiteX6-13" fmla="*/ 6536 w 16536"/>
                <a:gd name="connsiteY6-14" fmla="*/ 3782 h 10000"/>
                <a:gd name="connsiteX7-15" fmla="*/ 8400 w 16536"/>
                <a:gd name="connsiteY7-16" fmla="*/ 0 h 10000"/>
                <a:gd name="connsiteX8-17" fmla="*/ 14672 w 16536"/>
                <a:gd name="connsiteY8-18" fmla="*/ 0 h 10000"/>
                <a:gd name="connsiteX9-19" fmla="*/ 16536 w 16536"/>
                <a:gd name="connsiteY9-20" fmla="*/ 3782 h 10000"/>
                <a:gd name="connsiteX10-21" fmla="*/ 14928 w 16536"/>
                <a:gd name="connsiteY10-22" fmla="*/ 7527 h 10000"/>
                <a:gd name="connsiteX11-23" fmla="*/ 14937 w 16536"/>
                <a:gd name="connsiteY11-24" fmla="*/ 7811 h 10000"/>
                <a:gd name="connsiteX12-25" fmla="*/ 14191 w 16536"/>
                <a:gd name="connsiteY12-26" fmla="*/ 9976 h 10000"/>
                <a:gd name="connsiteX13-27" fmla="*/ 14122 w 16536"/>
                <a:gd name="connsiteY13-28" fmla="*/ 10000 h 10000"/>
                <a:gd name="connsiteX0-29" fmla="*/ 14105 w 16519"/>
                <a:gd name="connsiteY0-30" fmla="*/ 10000 h 10000"/>
                <a:gd name="connsiteX1-31" fmla="*/ 13965 w 16519"/>
                <a:gd name="connsiteY1-32" fmla="*/ 9885 h 10000"/>
                <a:gd name="connsiteX2-33" fmla="*/ 13921 w 16519"/>
                <a:gd name="connsiteY2-34" fmla="*/ 9457 h 10000"/>
                <a:gd name="connsiteX3-35" fmla="*/ 13965 w 16519"/>
                <a:gd name="connsiteY3-36" fmla="*/ 8938 h 10000"/>
                <a:gd name="connsiteX4-37" fmla="*/ 13529 w 16519"/>
                <a:gd name="connsiteY4-38" fmla="*/ 7563 h 10000"/>
                <a:gd name="connsiteX5-39" fmla="*/ 99 w 16519"/>
                <a:gd name="connsiteY5-40" fmla="*/ 6992 h 10000"/>
                <a:gd name="connsiteX6-41" fmla="*/ 6519 w 16519"/>
                <a:gd name="connsiteY6-42" fmla="*/ 3782 h 10000"/>
                <a:gd name="connsiteX7-43" fmla="*/ 660 w 16519"/>
                <a:gd name="connsiteY7-44" fmla="*/ 571 h 10000"/>
                <a:gd name="connsiteX8-45" fmla="*/ 14655 w 16519"/>
                <a:gd name="connsiteY8-46" fmla="*/ 0 h 10000"/>
                <a:gd name="connsiteX9-47" fmla="*/ 16519 w 16519"/>
                <a:gd name="connsiteY9-48" fmla="*/ 3782 h 10000"/>
                <a:gd name="connsiteX10-49" fmla="*/ 14911 w 16519"/>
                <a:gd name="connsiteY10-50" fmla="*/ 7527 h 10000"/>
                <a:gd name="connsiteX11-51" fmla="*/ 14920 w 16519"/>
                <a:gd name="connsiteY11-52" fmla="*/ 7811 h 10000"/>
                <a:gd name="connsiteX12-53" fmla="*/ 14174 w 16519"/>
                <a:gd name="connsiteY12-54" fmla="*/ 9976 h 10000"/>
                <a:gd name="connsiteX13-55" fmla="*/ 14105 w 16519"/>
                <a:gd name="connsiteY13-56" fmla="*/ 10000 h 10000"/>
                <a:gd name="connsiteX0-57" fmla="*/ 15056 w 17470"/>
                <a:gd name="connsiteY0-58" fmla="*/ 10000 h 10000"/>
                <a:gd name="connsiteX1-59" fmla="*/ 14916 w 17470"/>
                <a:gd name="connsiteY1-60" fmla="*/ 9885 h 10000"/>
                <a:gd name="connsiteX2-61" fmla="*/ 14872 w 17470"/>
                <a:gd name="connsiteY2-62" fmla="*/ 9457 h 10000"/>
                <a:gd name="connsiteX3-63" fmla="*/ 14916 w 17470"/>
                <a:gd name="connsiteY3-64" fmla="*/ 8938 h 10000"/>
                <a:gd name="connsiteX4-65" fmla="*/ 14480 w 17470"/>
                <a:gd name="connsiteY4-66" fmla="*/ 7563 h 10000"/>
                <a:gd name="connsiteX5-67" fmla="*/ 1050 w 17470"/>
                <a:gd name="connsiteY5-68" fmla="*/ 6992 h 10000"/>
                <a:gd name="connsiteX6-69" fmla="*/ 28 w 17470"/>
                <a:gd name="connsiteY6-70" fmla="*/ 4638 h 10000"/>
                <a:gd name="connsiteX7-71" fmla="*/ 1611 w 17470"/>
                <a:gd name="connsiteY7-72" fmla="*/ 571 h 10000"/>
                <a:gd name="connsiteX8-73" fmla="*/ 15606 w 17470"/>
                <a:gd name="connsiteY8-74" fmla="*/ 0 h 10000"/>
                <a:gd name="connsiteX9-75" fmla="*/ 17470 w 17470"/>
                <a:gd name="connsiteY9-76" fmla="*/ 3782 h 10000"/>
                <a:gd name="connsiteX10-77" fmla="*/ 15862 w 17470"/>
                <a:gd name="connsiteY10-78" fmla="*/ 7527 h 10000"/>
                <a:gd name="connsiteX11-79" fmla="*/ 15871 w 17470"/>
                <a:gd name="connsiteY11-80" fmla="*/ 7811 h 10000"/>
                <a:gd name="connsiteX12-81" fmla="*/ 15125 w 17470"/>
                <a:gd name="connsiteY12-82" fmla="*/ 9976 h 10000"/>
                <a:gd name="connsiteX13-83" fmla="*/ 15056 w 17470"/>
                <a:gd name="connsiteY13-84" fmla="*/ 10000 h 10000"/>
                <a:gd name="connsiteX0-85" fmla="*/ 15042 w 17456"/>
                <a:gd name="connsiteY0-86" fmla="*/ 10000 h 10000"/>
                <a:gd name="connsiteX1-87" fmla="*/ 14902 w 17456"/>
                <a:gd name="connsiteY1-88" fmla="*/ 9885 h 10000"/>
                <a:gd name="connsiteX2-89" fmla="*/ 14858 w 17456"/>
                <a:gd name="connsiteY2-90" fmla="*/ 9457 h 10000"/>
                <a:gd name="connsiteX3-91" fmla="*/ 14902 w 17456"/>
                <a:gd name="connsiteY3-92" fmla="*/ 8938 h 10000"/>
                <a:gd name="connsiteX4-93" fmla="*/ 14466 w 17456"/>
                <a:gd name="connsiteY4-94" fmla="*/ 7563 h 10000"/>
                <a:gd name="connsiteX5-95" fmla="*/ 2300 w 17456"/>
                <a:gd name="connsiteY5-96" fmla="*/ 7277 h 10000"/>
                <a:gd name="connsiteX6-97" fmla="*/ 14 w 17456"/>
                <a:gd name="connsiteY6-98" fmla="*/ 4638 h 10000"/>
                <a:gd name="connsiteX7-99" fmla="*/ 1597 w 17456"/>
                <a:gd name="connsiteY7-100" fmla="*/ 571 h 10000"/>
                <a:gd name="connsiteX8-101" fmla="*/ 15592 w 17456"/>
                <a:gd name="connsiteY8-102" fmla="*/ 0 h 10000"/>
                <a:gd name="connsiteX9-103" fmla="*/ 17456 w 17456"/>
                <a:gd name="connsiteY9-104" fmla="*/ 3782 h 10000"/>
                <a:gd name="connsiteX10-105" fmla="*/ 15848 w 17456"/>
                <a:gd name="connsiteY10-106" fmla="*/ 7527 h 10000"/>
                <a:gd name="connsiteX11-107" fmla="*/ 15857 w 17456"/>
                <a:gd name="connsiteY11-108" fmla="*/ 7811 h 10000"/>
                <a:gd name="connsiteX12-109" fmla="*/ 15111 w 17456"/>
                <a:gd name="connsiteY12-110" fmla="*/ 9976 h 10000"/>
                <a:gd name="connsiteX13-111" fmla="*/ 15042 w 17456"/>
                <a:gd name="connsiteY13-112" fmla="*/ 10000 h 10000"/>
                <a:gd name="connsiteX0-113" fmla="*/ 15029 w 17443"/>
                <a:gd name="connsiteY0-114" fmla="*/ 10000 h 10000"/>
                <a:gd name="connsiteX1-115" fmla="*/ 14889 w 17443"/>
                <a:gd name="connsiteY1-116" fmla="*/ 9885 h 10000"/>
                <a:gd name="connsiteX2-117" fmla="*/ 14845 w 17443"/>
                <a:gd name="connsiteY2-118" fmla="*/ 9457 h 10000"/>
                <a:gd name="connsiteX3-119" fmla="*/ 14889 w 17443"/>
                <a:gd name="connsiteY3-120" fmla="*/ 8938 h 10000"/>
                <a:gd name="connsiteX4-121" fmla="*/ 14453 w 17443"/>
                <a:gd name="connsiteY4-122" fmla="*/ 7563 h 10000"/>
                <a:gd name="connsiteX5-123" fmla="*/ 2287 w 17443"/>
                <a:gd name="connsiteY5-124" fmla="*/ 7277 h 10000"/>
                <a:gd name="connsiteX6-125" fmla="*/ 1 w 17443"/>
                <a:gd name="connsiteY6-126" fmla="*/ 4638 h 10000"/>
                <a:gd name="connsiteX7-127" fmla="*/ 2146 w 17443"/>
                <a:gd name="connsiteY7-128" fmla="*/ 0 h 10000"/>
                <a:gd name="connsiteX8-129" fmla="*/ 15579 w 17443"/>
                <a:gd name="connsiteY8-130" fmla="*/ 0 h 10000"/>
                <a:gd name="connsiteX9-131" fmla="*/ 17443 w 17443"/>
                <a:gd name="connsiteY9-132" fmla="*/ 3782 h 10000"/>
                <a:gd name="connsiteX10-133" fmla="*/ 15835 w 17443"/>
                <a:gd name="connsiteY10-134" fmla="*/ 7527 h 10000"/>
                <a:gd name="connsiteX11-135" fmla="*/ 15844 w 17443"/>
                <a:gd name="connsiteY11-136" fmla="*/ 7811 h 10000"/>
                <a:gd name="connsiteX12-137" fmla="*/ 15098 w 17443"/>
                <a:gd name="connsiteY12-138" fmla="*/ 9976 h 10000"/>
                <a:gd name="connsiteX13-139" fmla="*/ 15029 w 17443"/>
                <a:gd name="connsiteY13-140" fmla="*/ 10000 h 10000"/>
                <a:gd name="connsiteX0-141" fmla="*/ 15029 w 17443"/>
                <a:gd name="connsiteY0-142" fmla="*/ 10000 h 10000"/>
                <a:gd name="connsiteX1-143" fmla="*/ 14889 w 17443"/>
                <a:gd name="connsiteY1-144" fmla="*/ 9885 h 10000"/>
                <a:gd name="connsiteX2-145" fmla="*/ 14845 w 17443"/>
                <a:gd name="connsiteY2-146" fmla="*/ 9457 h 10000"/>
                <a:gd name="connsiteX3-147" fmla="*/ 14889 w 17443"/>
                <a:gd name="connsiteY3-148" fmla="*/ 8938 h 10000"/>
                <a:gd name="connsiteX4-149" fmla="*/ 14453 w 17443"/>
                <a:gd name="connsiteY4-150" fmla="*/ 7563 h 10000"/>
                <a:gd name="connsiteX5-151" fmla="*/ 2006 w 17443"/>
                <a:gd name="connsiteY5-152" fmla="*/ 7562 h 10000"/>
                <a:gd name="connsiteX6-153" fmla="*/ 1 w 17443"/>
                <a:gd name="connsiteY6-154" fmla="*/ 4638 h 10000"/>
                <a:gd name="connsiteX7-155" fmla="*/ 2146 w 17443"/>
                <a:gd name="connsiteY7-156" fmla="*/ 0 h 10000"/>
                <a:gd name="connsiteX8-157" fmla="*/ 15579 w 17443"/>
                <a:gd name="connsiteY8-158" fmla="*/ 0 h 10000"/>
                <a:gd name="connsiteX9-159" fmla="*/ 17443 w 17443"/>
                <a:gd name="connsiteY9-160" fmla="*/ 3782 h 10000"/>
                <a:gd name="connsiteX10-161" fmla="*/ 15835 w 17443"/>
                <a:gd name="connsiteY10-162" fmla="*/ 7527 h 10000"/>
                <a:gd name="connsiteX11-163" fmla="*/ 15844 w 17443"/>
                <a:gd name="connsiteY11-164" fmla="*/ 7811 h 10000"/>
                <a:gd name="connsiteX12-165" fmla="*/ 15098 w 17443"/>
                <a:gd name="connsiteY12-166" fmla="*/ 9976 h 10000"/>
                <a:gd name="connsiteX13-167" fmla="*/ 15029 w 17443"/>
                <a:gd name="connsiteY13-168" fmla="*/ 10000 h 10000"/>
                <a:gd name="connsiteX0-169" fmla="*/ 14748 w 17162"/>
                <a:gd name="connsiteY0-170" fmla="*/ 10000 h 10000"/>
                <a:gd name="connsiteX1-171" fmla="*/ 14608 w 17162"/>
                <a:gd name="connsiteY1-172" fmla="*/ 9885 h 10000"/>
                <a:gd name="connsiteX2-173" fmla="*/ 14564 w 17162"/>
                <a:gd name="connsiteY2-174" fmla="*/ 9457 h 10000"/>
                <a:gd name="connsiteX3-175" fmla="*/ 14608 w 17162"/>
                <a:gd name="connsiteY3-176" fmla="*/ 8938 h 10000"/>
                <a:gd name="connsiteX4-177" fmla="*/ 14172 w 17162"/>
                <a:gd name="connsiteY4-178" fmla="*/ 7563 h 10000"/>
                <a:gd name="connsiteX5-179" fmla="*/ 1725 w 17162"/>
                <a:gd name="connsiteY5-180" fmla="*/ 7562 h 10000"/>
                <a:gd name="connsiteX6-181" fmla="*/ 1 w 17162"/>
                <a:gd name="connsiteY6-182" fmla="*/ 3782 h 10000"/>
                <a:gd name="connsiteX7-183" fmla="*/ 1865 w 17162"/>
                <a:gd name="connsiteY7-184" fmla="*/ 0 h 10000"/>
                <a:gd name="connsiteX8-185" fmla="*/ 15298 w 17162"/>
                <a:gd name="connsiteY8-186" fmla="*/ 0 h 10000"/>
                <a:gd name="connsiteX9-187" fmla="*/ 17162 w 17162"/>
                <a:gd name="connsiteY9-188" fmla="*/ 3782 h 10000"/>
                <a:gd name="connsiteX10-189" fmla="*/ 15554 w 17162"/>
                <a:gd name="connsiteY10-190" fmla="*/ 7527 h 10000"/>
                <a:gd name="connsiteX11-191" fmla="*/ 15563 w 17162"/>
                <a:gd name="connsiteY11-192" fmla="*/ 7811 h 10000"/>
                <a:gd name="connsiteX12-193" fmla="*/ 14817 w 17162"/>
                <a:gd name="connsiteY12-194" fmla="*/ 9976 h 10000"/>
                <a:gd name="connsiteX13-195" fmla="*/ 14748 w 17162"/>
                <a:gd name="connsiteY13-19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7162" h="10000">
                  <a:moveTo>
                    <a:pt x="14748" y="10000"/>
                  </a:moveTo>
                  <a:cubicBezTo>
                    <a:pt x="14698" y="10000"/>
                    <a:pt x="14647" y="9958"/>
                    <a:pt x="14608" y="9885"/>
                  </a:cubicBezTo>
                  <a:cubicBezTo>
                    <a:pt x="14555" y="9771"/>
                    <a:pt x="14537" y="9608"/>
                    <a:pt x="14564" y="9457"/>
                  </a:cubicBezTo>
                  <a:cubicBezTo>
                    <a:pt x="14594" y="9288"/>
                    <a:pt x="14608" y="9113"/>
                    <a:pt x="14608" y="8938"/>
                  </a:cubicBezTo>
                  <a:cubicBezTo>
                    <a:pt x="14608" y="8341"/>
                    <a:pt x="14439" y="7805"/>
                    <a:pt x="14172" y="7563"/>
                  </a:cubicBezTo>
                  <a:lnTo>
                    <a:pt x="1725" y="7562"/>
                  </a:lnTo>
                  <a:cubicBezTo>
                    <a:pt x="696" y="7562"/>
                    <a:pt x="-22" y="5042"/>
                    <a:pt x="1" y="3782"/>
                  </a:cubicBezTo>
                  <a:cubicBezTo>
                    <a:pt x="24" y="2522"/>
                    <a:pt x="836" y="0"/>
                    <a:pt x="1865" y="0"/>
                  </a:cubicBezTo>
                  <a:lnTo>
                    <a:pt x="15298" y="0"/>
                  </a:lnTo>
                  <a:cubicBezTo>
                    <a:pt x="16327" y="0"/>
                    <a:pt x="17162" y="1695"/>
                    <a:pt x="17162" y="3782"/>
                  </a:cubicBezTo>
                  <a:cubicBezTo>
                    <a:pt x="17162" y="5688"/>
                    <a:pt x="16460" y="7274"/>
                    <a:pt x="15554" y="7527"/>
                  </a:cubicBezTo>
                  <a:cubicBezTo>
                    <a:pt x="15560" y="7624"/>
                    <a:pt x="15563" y="7714"/>
                    <a:pt x="15563" y="7811"/>
                  </a:cubicBezTo>
                  <a:cubicBezTo>
                    <a:pt x="15563" y="8770"/>
                    <a:pt x="15262" y="9644"/>
                    <a:pt x="14817" y="9976"/>
                  </a:cubicBezTo>
                  <a:cubicBezTo>
                    <a:pt x="14796" y="9994"/>
                    <a:pt x="14772" y="10000"/>
                    <a:pt x="14748" y="10000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</p:sp>
        <p:sp>
          <p:nvSpPr>
            <p:cNvPr id="975" name="矩形 974"/>
            <p:cNvSpPr/>
            <p:nvPr/>
          </p:nvSpPr>
          <p:spPr>
            <a:xfrm>
              <a:off x="2937226" y="7164076"/>
              <a:ext cx="100795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上海小南国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-¥180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5.10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出行方式对比分析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框 7"/>
          <p:cNvSpPr txBox="1"/>
          <p:nvPr/>
        </p:nvSpPr>
        <p:spPr>
          <a:xfrm>
            <a:off x="0" y="5949280"/>
            <a:ext cx="12191999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到访万象城和爱琴海的人群工作日和节假日偏好</a:t>
            </a:r>
            <a:r>
              <a:rPr lang="zh-CN" altLang="en-US" sz="140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打车出行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的方式；而周边人群工作日和节假日偏好</a:t>
            </a:r>
            <a:r>
              <a:rPr lang="zh-CN" altLang="en-US" sz="1400">
                <a:solidFill>
                  <a:srgbClr val="F36639"/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单车出行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的方式。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428" y="980728"/>
            <a:ext cx="11652220" cy="4824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923778" y="3637960"/>
            <a:ext cx="242106" cy="98848"/>
            <a:chOff x="6415114" y="861935"/>
            <a:chExt cx="526740" cy="215059"/>
          </a:xfrm>
          <a:solidFill>
            <a:schemeClr val="bg1"/>
          </a:solidFill>
        </p:grpSpPr>
        <p:sp>
          <p:nvSpPr>
            <p:cNvPr id="74" name="Freeform 138"/>
            <p:cNvSpPr>
              <a:spLocks noEditPoints="1"/>
            </p:cNvSpPr>
            <p:nvPr/>
          </p:nvSpPr>
          <p:spPr bwMode="auto">
            <a:xfrm>
              <a:off x="6415114" y="861935"/>
              <a:ext cx="526740" cy="215059"/>
            </a:xfrm>
            <a:custGeom>
              <a:avLst/>
              <a:gdLst>
                <a:gd name="T0" fmla="*/ 189 w 286"/>
                <a:gd name="T1" fmla="*/ 92 h 117"/>
                <a:gd name="T2" fmla="*/ 240 w 286"/>
                <a:gd name="T3" fmla="*/ 92 h 117"/>
                <a:gd name="T4" fmla="*/ 286 w 286"/>
                <a:gd name="T5" fmla="*/ 75 h 117"/>
                <a:gd name="T6" fmla="*/ 243 w 286"/>
                <a:gd name="T7" fmla="*/ 98 h 117"/>
                <a:gd name="T8" fmla="*/ 215 w 286"/>
                <a:gd name="T9" fmla="*/ 62 h 117"/>
                <a:gd name="T10" fmla="*/ 186 w 286"/>
                <a:gd name="T11" fmla="*/ 98 h 117"/>
                <a:gd name="T12" fmla="*/ 96 w 286"/>
                <a:gd name="T13" fmla="*/ 92 h 117"/>
                <a:gd name="T14" fmla="*/ 37 w 286"/>
                <a:gd name="T15" fmla="*/ 92 h 117"/>
                <a:gd name="T16" fmla="*/ 26 w 286"/>
                <a:gd name="T17" fmla="*/ 98 h 117"/>
                <a:gd name="T18" fmla="*/ 26 w 286"/>
                <a:gd name="T19" fmla="*/ 98 h 117"/>
                <a:gd name="T20" fmla="*/ 26 w 286"/>
                <a:gd name="T21" fmla="*/ 98 h 117"/>
                <a:gd name="T22" fmla="*/ 25 w 286"/>
                <a:gd name="T23" fmla="*/ 98 h 117"/>
                <a:gd name="T24" fmla="*/ 24 w 286"/>
                <a:gd name="T25" fmla="*/ 98 h 117"/>
                <a:gd name="T26" fmla="*/ 24 w 286"/>
                <a:gd name="T27" fmla="*/ 98 h 117"/>
                <a:gd name="T28" fmla="*/ 23 w 286"/>
                <a:gd name="T29" fmla="*/ 98 h 117"/>
                <a:gd name="T30" fmla="*/ 23 w 286"/>
                <a:gd name="T31" fmla="*/ 98 h 117"/>
                <a:gd name="T32" fmla="*/ 0 w 286"/>
                <a:gd name="T33" fmla="*/ 80 h 117"/>
                <a:gd name="T34" fmla="*/ 15 w 286"/>
                <a:gd name="T35" fmla="*/ 46 h 117"/>
                <a:gd name="T36" fmla="*/ 70 w 286"/>
                <a:gd name="T37" fmla="*/ 35 h 117"/>
                <a:gd name="T38" fmla="*/ 71 w 286"/>
                <a:gd name="T39" fmla="*/ 34 h 117"/>
                <a:gd name="T40" fmla="*/ 71 w 286"/>
                <a:gd name="T41" fmla="*/ 34 h 117"/>
                <a:gd name="T42" fmla="*/ 72 w 286"/>
                <a:gd name="T43" fmla="*/ 33 h 117"/>
                <a:gd name="T44" fmla="*/ 73 w 286"/>
                <a:gd name="T45" fmla="*/ 33 h 117"/>
                <a:gd name="T46" fmla="*/ 74 w 286"/>
                <a:gd name="T47" fmla="*/ 32 h 117"/>
                <a:gd name="T48" fmla="*/ 105 w 286"/>
                <a:gd name="T49" fmla="*/ 7 h 117"/>
                <a:gd name="T50" fmla="*/ 108 w 286"/>
                <a:gd name="T51" fmla="*/ 5 h 117"/>
                <a:gd name="T52" fmla="*/ 111 w 286"/>
                <a:gd name="T53" fmla="*/ 3 h 117"/>
                <a:gd name="T54" fmla="*/ 112 w 286"/>
                <a:gd name="T55" fmla="*/ 2 h 117"/>
                <a:gd name="T56" fmla="*/ 112 w 286"/>
                <a:gd name="T57" fmla="*/ 2 h 117"/>
                <a:gd name="T58" fmla="*/ 112 w 286"/>
                <a:gd name="T59" fmla="*/ 2 h 117"/>
                <a:gd name="T60" fmla="*/ 112 w 286"/>
                <a:gd name="T61" fmla="*/ 2 h 117"/>
                <a:gd name="T62" fmla="*/ 113 w 286"/>
                <a:gd name="T63" fmla="*/ 2 h 117"/>
                <a:gd name="T64" fmla="*/ 128 w 286"/>
                <a:gd name="T65" fmla="*/ 0 h 117"/>
                <a:gd name="T66" fmla="*/ 148 w 286"/>
                <a:gd name="T67" fmla="*/ 0 h 117"/>
                <a:gd name="T68" fmla="*/ 242 w 286"/>
                <a:gd name="T69" fmla="*/ 0 h 117"/>
                <a:gd name="T70" fmla="*/ 252 w 286"/>
                <a:gd name="T71" fmla="*/ 6 h 117"/>
                <a:gd name="T72" fmla="*/ 253 w 286"/>
                <a:gd name="T73" fmla="*/ 6 h 117"/>
                <a:gd name="T74" fmla="*/ 253 w 286"/>
                <a:gd name="T75" fmla="*/ 6 h 117"/>
                <a:gd name="T76" fmla="*/ 253 w 286"/>
                <a:gd name="T77" fmla="*/ 7 h 117"/>
                <a:gd name="T78" fmla="*/ 253 w 286"/>
                <a:gd name="T79" fmla="*/ 7 h 117"/>
                <a:gd name="T80" fmla="*/ 253 w 286"/>
                <a:gd name="T81" fmla="*/ 7 h 117"/>
                <a:gd name="T82" fmla="*/ 253 w 286"/>
                <a:gd name="T83" fmla="*/ 7 h 117"/>
                <a:gd name="T84" fmla="*/ 254 w 286"/>
                <a:gd name="T85" fmla="*/ 7 h 117"/>
                <a:gd name="T86" fmla="*/ 254 w 286"/>
                <a:gd name="T87" fmla="*/ 8 h 117"/>
                <a:gd name="T88" fmla="*/ 275 w 286"/>
                <a:gd name="T89" fmla="*/ 45 h 117"/>
                <a:gd name="T90" fmla="*/ 286 w 286"/>
                <a:gd name="T91" fmla="*/ 75 h 117"/>
                <a:gd name="T92" fmla="*/ 41 w 286"/>
                <a:gd name="T93" fmla="*/ 92 h 117"/>
                <a:gd name="T94" fmla="*/ 92 w 286"/>
                <a:gd name="T95" fmla="*/ 9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6" h="117">
                  <a:moveTo>
                    <a:pt x="215" y="66"/>
                  </a:moveTo>
                  <a:cubicBezTo>
                    <a:pt x="200" y="66"/>
                    <a:pt x="189" y="78"/>
                    <a:pt x="189" y="92"/>
                  </a:cubicBezTo>
                  <a:cubicBezTo>
                    <a:pt x="189" y="106"/>
                    <a:pt x="200" y="117"/>
                    <a:pt x="215" y="117"/>
                  </a:cubicBezTo>
                  <a:cubicBezTo>
                    <a:pt x="229" y="117"/>
                    <a:pt x="240" y="106"/>
                    <a:pt x="240" y="92"/>
                  </a:cubicBezTo>
                  <a:cubicBezTo>
                    <a:pt x="240" y="78"/>
                    <a:pt x="229" y="66"/>
                    <a:pt x="215" y="66"/>
                  </a:cubicBezTo>
                  <a:close/>
                  <a:moveTo>
                    <a:pt x="286" y="75"/>
                  </a:moveTo>
                  <a:cubicBezTo>
                    <a:pt x="286" y="82"/>
                    <a:pt x="279" y="91"/>
                    <a:pt x="270" y="95"/>
                  </a:cubicBezTo>
                  <a:cubicBezTo>
                    <a:pt x="262" y="98"/>
                    <a:pt x="251" y="98"/>
                    <a:pt x="243" y="98"/>
                  </a:cubicBezTo>
                  <a:cubicBezTo>
                    <a:pt x="244" y="96"/>
                    <a:pt x="244" y="94"/>
                    <a:pt x="244" y="92"/>
                  </a:cubicBezTo>
                  <a:cubicBezTo>
                    <a:pt x="244" y="76"/>
                    <a:pt x="231" y="62"/>
                    <a:pt x="215" y="62"/>
                  </a:cubicBezTo>
                  <a:cubicBezTo>
                    <a:pt x="198" y="62"/>
                    <a:pt x="185" y="76"/>
                    <a:pt x="185" y="92"/>
                  </a:cubicBezTo>
                  <a:cubicBezTo>
                    <a:pt x="185" y="94"/>
                    <a:pt x="185" y="96"/>
                    <a:pt x="18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6"/>
                    <a:pt x="96" y="94"/>
                    <a:pt x="96" y="92"/>
                  </a:cubicBezTo>
                  <a:cubicBezTo>
                    <a:pt x="96" y="76"/>
                    <a:pt x="83" y="62"/>
                    <a:pt x="67" y="62"/>
                  </a:cubicBezTo>
                  <a:cubicBezTo>
                    <a:pt x="51" y="62"/>
                    <a:pt x="37" y="76"/>
                    <a:pt x="37" y="92"/>
                  </a:cubicBezTo>
                  <a:cubicBezTo>
                    <a:pt x="37" y="94"/>
                    <a:pt x="38" y="96"/>
                    <a:pt x="38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6" y="96"/>
                    <a:pt x="0" y="87"/>
                    <a:pt x="0" y="8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3"/>
                    <a:pt x="8" y="47"/>
                    <a:pt x="15" y="4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6"/>
                    <a:pt x="107" y="6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4"/>
                    <a:pt x="110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8" y="0"/>
                    <a:pt x="121" y="0"/>
                    <a:pt x="12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4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8" y="0"/>
                    <a:pt x="250" y="3"/>
                    <a:pt x="252" y="6"/>
                  </a:cubicBezTo>
                  <a:cubicBezTo>
                    <a:pt x="252" y="6"/>
                    <a:pt x="252" y="6"/>
                    <a:pt x="252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60" y="18"/>
                    <a:pt x="270" y="31"/>
                    <a:pt x="275" y="45"/>
                  </a:cubicBezTo>
                  <a:cubicBezTo>
                    <a:pt x="277" y="50"/>
                    <a:pt x="281" y="59"/>
                    <a:pt x="277" y="64"/>
                  </a:cubicBezTo>
                  <a:cubicBezTo>
                    <a:pt x="282" y="66"/>
                    <a:pt x="286" y="69"/>
                    <a:pt x="286" y="75"/>
                  </a:cubicBezTo>
                  <a:close/>
                  <a:moveTo>
                    <a:pt x="66" y="66"/>
                  </a:moveTo>
                  <a:cubicBezTo>
                    <a:pt x="52" y="66"/>
                    <a:pt x="41" y="78"/>
                    <a:pt x="41" y="92"/>
                  </a:cubicBezTo>
                  <a:cubicBezTo>
                    <a:pt x="41" y="106"/>
                    <a:pt x="52" y="117"/>
                    <a:pt x="66" y="117"/>
                  </a:cubicBezTo>
                  <a:cubicBezTo>
                    <a:pt x="80" y="117"/>
                    <a:pt x="92" y="106"/>
                    <a:pt x="92" y="92"/>
                  </a:cubicBezTo>
                  <a:cubicBezTo>
                    <a:pt x="92" y="78"/>
                    <a:pt x="80" y="66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9"/>
            <p:cNvSpPr/>
            <p:nvPr/>
          </p:nvSpPr>
          <p:spPr bwMode="auto">
            <a:xfrm>
              <a:off x="6560565" y="874402"/>
              <a:ext cx="121556" cy="61297"/>
            </a:xfrm>
            <a:custGeom>
              <a:avLst/>
              <a:gdLst>
                <a:gd name="T0" fmla="*/ 66 w 66"/>
                <a:gd name="T1" fmla="*/ 33 h 33"/>
                <a:gd name="T2" fmla="*/ 66 w 66"/>
                <a:gd name="T3" fmla="*/ 0 h 33"/>
                <a:gd name="T4" fmla="*/ 47 w 66"/>
                <a:gd name="T5" fmla="*/ 0 h 33"/>
                <a:gd name="T6" fmla="*/ 34 w 66"/>
                <a:gd name="T7" fmla="*/ 4 h 33"/>
                <a:gd name="T8" fmla="*/ 5 w 66"/>
                <a:gd name="T9" fmla="*/ 27 h 33"/>
                <a:gd name="T10" fmla="*/ 8 w 66"/>
                <a:gd name="T11" fmla="*/ 33 h 33"/>
                <a:gd name="T12" fmla="*/ 66 w 6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3">
                  <a:moveTo>
                    <a:pt x="66" y="3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8" y="0"/>
                    <a:pt x="34" y="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31"/>
                    <a:pt x="0" y="33"/>
                    <a:pt x="8" y="33"/>
                  </a:cubicBezTo>
                  <a:cubicBezTo>
                    <a:pt x="66" y="33"/>
                    <a:pt x="66" y="33"/>
                    <a:pt x="6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0"/>
            <p:cNvSpPr/>
            <p:nvPr/>
          </p:nvSpPr>
          <p:spPr bwMode="auto">
            <a:xfrm>
              <a:off x="6696665" y="874402"/>
              <a:ext cx="99738" cy="61297"/>
            </a:xfrm>
            <a:custGeom>
              <a:avLst/>
              <a:gdLst>
                <a:gd name="T0" fmla="*/ 96 w 96"/>
                <a:gd name="T1" fmla="*/ 59 h 59"/>
                <a:gd name="T2" fmla="*/ 83 w 96"/>
                <a:gd name="T3" fmla="*/ 0 h 59"/>
                <a:gd name="T4" fmla="*/ 0 w 96"/>
                <a:gd name="T5" fmla="*/ 0 h 59"/>
                <a:gd name="T6" fmla="*/ 0 w 96"/>
                <a:gd name="T7" fmla="*/ 59 h 59"/>
                <a:gd name="T8" fmla="*/ 96 w 96"/>
                <a:gd name="T9" fmla="*/ 59 h 59"/>
                <a:gd name="T10" fmla="*/ 96 w 96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9">
                  <a:moveTo>
                    <a:pt x="96" y="59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96" y="59"/>
                  </a:lnTo>
                  <a:lnTo>
                    <a:pt x="9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1"/>
            <p:cNvSpPr/>
            <p:nvPr/>
          </p:nvSpPr>
          <p:spPr bwMode="auto">
            <a:xfrm>
              <a:off x="6797442" y="874402"/>
              <a:ext cx="94543" cy="61297"/>
            </a:xfrm>
            <a:custGeom>
              <a:avLst/>
              <a:gdLst>
                <a:gd name="T0" fmla="*/ 0 w 51"/>
                <a:gd name="T1" fmla="*/ 0 h 33"/>
                <a:gd name="T2" fmla="*/ 7 w 51"/>
                <a:gd name="T3" fmla="*/ 33 h 33"/>
                <a:gd name="T4" fmla="*/ 39 w 51"/>
                <a:gd name="T5" fmla="*/ 33 h 33"/>
                <a:gd name="T6" fmla="*/ 47 w 51"/>
                <a:gd name="T7" fmla="*/ 22 h 33"/>
                <a:gd name="T8" fmla="*/ 31 w 51"/>
                <a:gd name="T9" fmla="*/ 0 h 33"/>
                <a:gd name="T10" fmla="*/ 0 w 5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3">
                  <a:moveTo>
                    <a:pt x="0" y="0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5" y="33"/>
                    <a:pt x="51" y="33"/>
                    <a:pt x="47" y="22"/>
                  </a:cubicBezTo>
                  <a:cubicBezTo>
                    <a:pt x="43" y="12"/>
                    <a:pt x="38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6421348" y="950244"/>
              <a:ext cx="514273" cy="57141"/>
            </a:xfrm>
            <a:custGeom>
              <a:avLst/>
              <a:gdLst>
                <a:gd name="T0" fmla="*/ 180 w 280"/>
                <a:gd name="T1" fmla="*/ 31 h 31"/>
                <a:gd name="T2" fmla="*/ 124 w 280"/>
                <a:gd name="T3" fmla="*/ 0 h 31"/>
                <a:gd name="T4" fmla="*/ 139 w 280"/>
                <a:gd name="T5" fmla="*/ 3 h 31"/>
                <a:gd name="T6" fmla="*/ 122 w 280"/>
                <a:gd name="T7" fmla="*/ 3 h 31"/>
                <a:gd name="T8" fmla="*/ 189 w 280"/>
                <a:gd name="T9" fmla="*/ 0 h 31"/>
                <a:gd name="T10" fmla="*/ 204 w 280"/>
                <a:gd name="T11" fmla="*/ 3 h 31"/>
                <a:gd name="T12" fmla="*/ 187 w 280"/>
                <a:gd name="T13" fmla="*/ 3 h 31"/>
                <a:gd name="T14" fmla="*/ 0 w 280"/>
                <a:gd name="T15" fmla="*/ 27 h 31"/>
                <a:gd name="T16" fmla="*/ 0 w 280"/>
                <a:gd name="T17" fmla="*/ 31 h 31"/>
                <a:gd name="T18" fmla="*/ 280 w 280"/>
                <a:gd name="T19" fmla="*/ 27 h 31"/>
                <a:gd name="T20" fmla="*/ 241 w 280"/>
                <a:gd name="T21" fmla="*/ 28 h 31"/>
                <a:gd name="T22" fmla="*/ 241 w 280"/>
                <a:gd name="T23" fmla="*/ 28 h 31"/>
                <a:gd name="T24" fmla="*/ 241 w 280"/>
                <a:gd name="T25" fmla="*/ 28 h 31"/>
                <a:gd name="T26" fmla="*/ 241 w 280"/>
                <a:gd name="T27" fmla="*/ 28 h 31"/>
                <a:gd name="T28" fmla="*/ 241 w 280"/>
                <a:gd name="T29" fmla="*/ 28 h 31"/>
                <a:gd name="T30" fmla="*/ 241 w 280"/>
                <a:gd name="T31" fmla="*/ 28 h 31"/>
                <a:gd name="T32" fmla="*/ 241 w 280"/>
                <a:gd name="T33" fmla="*/ 28 h 31"/>
                <a:gd name="T34" fmla="*/ 241 w 280"/>
                <a:gd name="T35" fmla="*/ 28 h 31"/>
                <a:gd name="T36" fmla="*/ 241 w 280"/>
                <a:gd name="T37" fmla="*/ 28 h 31"/>
                <a:gd name="T38" fmla="*/ 241 w 280"/>
                <a:gd name="T39" fmla="*/ 28 h 31"/>
                <a:gd name="T40" fmla="*/ 241 w 280"/>
                <a:gd name="T41" fmla="*/ 28 h 31"/>
                <a:gd name="T42" fmla="*/ 241 w 280"/>
                <a:gd name="T43" fmla="*/ 28 h 31"/>
                <a:gd name="T44" fmla="*/ 241 w 280"/>
                <a:gd name="T45" fmla="*/ 28 h 31"/>
                <a:gd name="T46" fmla="*/ 242 w 280"/>
                <a:gd name="T47" fmla="*/ 29 h 31"/>
                <a:gd name="T48" fmla="*/ 242 w 280"/>
                <a:gd name="T49" fmla="*/ 29 h 31"/>
                <a:gd name="T50" fmla="*/ 242 w 280"/>
                <a:gd name="T51" fmla="*/ 29 h 31"/>
                <a:gd name="T52" fmla="*/ 242 w 280"/>
                <a:gd name="T53" fmla="*/ 29 h 31"/>
                <a:gd name="T54" fmla="*/ 242 w 280"/>
                <a:gd name="T55" fmla="*/ 29 h 31"/>
                <a:gd name="T56" fmla="*/ 242 w 280"/>
                <a:gd name="T57" fmla="*/ 29 h 31"/>
                <a:gd name="T58" fmla="*/ 242 w 280"/>
                <a:gd name="T59" fmla="*/ 29 h 31"/>
                <a:gd name="T60" fmla="*/ 242 w 280"/>
                <a:gd name="T61" fmla="*/ 29 h 31"/>
                <a:gd name="T62" fmla="*/ 242 w 280"/>
                <a:gd name="T63" fmla="*/ 29 h 31"/>
                <a:gd name="T64" fmla="*/ 242 w 280"/>
                <a:gd name="T65" fmla="*/ 29 h 31"/>
                <a:gd name="T66" fmla="*/ 242 w 280"/>
                <a:gd name="T67" fmla="*/ 30 h 31"/>
                <a:gd name="T68" fmla="*/ 242 w 280"/>
                <a:gd name="T69" fmla="*/ 30 h 31"/>
                <a:gd name="T70" fmla="*/ 242 w 280"/>
                <a:gd name="T71" fmla="*/ 30 h 31"/>
                <a:gd name="T72" fmla="*/ 242 w 280"/>
                <a:gd name="T73" fmla="*/ 30 h 31"/>
                <a:gd name="T74" fmla="*/ 242 w 280"/>
                <a:gd name="T75" fmla="*/ 30 h 31"/>
                <a:gd name="T76" fmla="*/ 242 w 280"/>
                <a:gd name="T77" fmla="*/ 30 h 31"/>
                <a:gd name="T78" fmla="*/ 242 w 280"/>
                <a:gd name="T79" fmla="*/ 30 h 31"/>
                <a:gd name="T80" fmla="*/ 242 w 280"/>
                <a:gd name="T81" fmla="*/ 31 h 31"/>
                <a:gd name="T82" fmla="*/ 242 w 280"/>
                <a:gd name="T83" fmla="*/ 31 h 31"/>
                <a:gd name="T84" fmla="*/ 243 w 280"/>
                <a:gd name="T85" fmla="*/ 31 h 31"/>
                <a:gd name="T86" fmla="*/ 279 w 280"/>
                <a:gd name="T8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31">
                  <a:moveTo>
                    <a:pt x="93" y="27"/>
                  </a:moveTo>
                  <a:cubicBezTo>
                    <a:pt x="182" y="27"/>
                    <a:pt x="182" y="27"/>
                    <a:pt x="182" y="27"/>
                  </a:cubicBezTo>
                  <a:cubicBezTo>
                    <a:pt x="181" y="29"/>
                    <a:pt x="181" y="30"/>
                    <a:pt x="180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9"/>
                    <a:pt x="93" y="27"/>
                  </a:cubicBezTo>
                  <a:close/>
                  <a:moveTo>
                    <a:pt x="124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4"/>
                    <a:pt x="138" y="5"/>
                    <a:pt x="137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3" y="5"/>
                    <a:pt x="122" y="4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1"/>
                    <a:pt x="123" y="0"/>
                    <a:pt x="124" y="0"/>
                  </a:cubicBezTo>
                  <a:close/>
                  <a:moveTo>
                    <a:pt x="189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4" y="1"/>
                    <a:pt x="204" y="3"/>
                  </a:cubicBezTo>
                  <a:cubicBezTo>
                    <a:pt x="204" y="3"/>
                    <a:pt x="204" y="3"/>
                    <a:pt x="204" y="3"/>
                  </a:cubicBezTo>
                  <a:cubicBezTo>
                    <a:pt x="204" y="4"/>
                    <a:pt x="203" y="5"/>
                    <a:pt x="202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8" y="5"/>
                    <a:pt x="187" y="4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1"/>
                    <a:pt x="188" y="0"/>
                    <a:pt x="189" y="0"/>
                  </a:cubicBezTo>
                  <a:close/>
                  <a:moveTo>
                    <a:pt x="0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0" y="27"/>
                    <a:pt x="0" y="27"/>
                  </a:cubicBezTo>
                  <a:close/>
                  <a:moveTo>
                    <a:pt x="279" y="31"/>
                  </a:moveTo>
                  <a:cubicBezTo>
                    <a:pt x="280" y="30"/>
                    <a:pt x="280" y="28"/>
                    <a:pt x="280" y="27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55" y="31"/>
                    <a:pt x="267" y="31"/>
                    <a:pt x="2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3"/>
            <p:cNvSpPr/>
            <p:nvPr/>
          </p:nvSpPr>
          <p:spPr bwMode="auto">
            <a:xfrm>
              <a:off x="6421348" y="954400"/>
              <a:ext cx="64414" cy="29090"/>
            </a:xfrm>
            <a:custGeom>
              <a:avLst/>
              <a:gdLst>
                <a:gd name="T0" fmla="*/ 9 w 35"/>
                <a:gd name="T1" fmla="*/ 0 h 16"/>
                <a:gd name="T2" fmla="*/ 0 w 35"/>
                <a:gd name="T3" fmla="*/ 16 h 16"/>
                <a:gd name="T4" fmla="*/ 14 w 35"/>
                <a:gd name="T5" fmla="*/ 16 h 16"/>
                <a:gd name="T6" fmla="*/ 23 w 35"/>
                <a:gd name="T7" fmla="*/ 0 h 16"/>
                <a:gd name="T8" fmla="*/ 9 w 3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6">
                  <a:moveTo>
                    <a:pt x="9" y="0"/>
                  </a:moveTo>
                  <a:cubicBezTo>
                    <a:pt x="5" y="4"/>
                    <a:pt x="2" y="11"/>
                    <a:pt x="0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6"/>
                    <a:pt x="35" y="0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4"/>
            <p:cNvSpPr/>
            <p:nvPr/>
          </p:nvSpPr>
          <p:spPr bwMode="auto">
            <a:xfrm>
              <a:off x="6904452" y="946089"/>
              <a:ext cx="21818" cy="33246"/>
            </a:xfrm>
            <a:custGeom>
              <a:avLst/>
              <a:gdLst>
                <a:gd name="T0" fmla="*/ 8 w 12"/>
                <a:gd name="T1" fmla="*/ 18 h 18"/>
                <a:gd name="T2" fmla="*/ 9 w 12"/>
                <a:gd name="T3" fmla="*/ 17 h 18"/>
                <a:gd name="T4" fmla="*/ 7 w 12"/>
                <a:gd name="T5" fmla="*/ 0 h 18"/>
                <a:gd name="T6" fmla="*/ 0 w 12"/>
                <a:gd name="T7" fmla="*/ 8 h 18"/>
                <a:gd name="T8" fmla="*/ 0 w 12"/>
                <a:gd name="T9" fmla="*/ 16 h 18"/>
                <a:gd name="T10" fmla="*/ 2 w 12"/>
                <a:gd name="T11" fmla="*/ 18 h 18"/>
                <a:gd name="T12" fmla="*/ 8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8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3"/>
                    <a:pt x="9" y="5"/>
                    <a:pt x="7" y="0"/>
                  </a:cubicBezTo>
                  <a:cubicBezTo>
                    <a:pt x="3" y="3"/>
                    <a:pt x="0" y="6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5"/>
            <p:cNvSpPr>
              <a:spLocks noEditPoints="1"/>
            </p:cNvSpPr>
            <p:nvPr/>
          </p:nvSpPr>
          <p:spPr bwMode="auto">
            <a:xfrm>
              <a:off x="6775624" y="995957"/>
              <a:ext cx="68570" cy="68570"/>
            </a:xfrm>
            <a:custGeom>
              <a:avLst/>
              <a:gdLst>
                <a:gd name="T0" fmla="*/ 19 w 37"/>
                <a:gd name="T1" fmla="*/ 14 h 37"/>
                <a:gd name="T2" fmla="*/ 19 w 37"/>
                <a:gd name="T3" fmla="*/ 14 h 37"/>
                <a:gd name="T4" fmla="*/ 14 w 37"/>
                <a:gd name="T5" fmla="*/ 19 h 37"/>
                <a:gd name="T6" fmla="*/ 19 w 37"/>
                <a:gd name="T7" fmla="*/ 23 h 37"/>
                <a:gd name="T8" fmla="*/ 23 w 37"/>
                <a:gd name="T9" fmla="*/ 19 h 37"/>
                <a:gd name="T10" fmla="*/ 19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9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5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9 w 37"/>
                <a:gd name="T69" fmla="*/ 0 h 37"/>
                <a:gd name="T70" fmla="*/ 0 w 37"/>
                <a:gd name="T71" fmla="*/ 19 h 37"/>
                <a:gd name="T72" fmla="*/ 19 w 37"/>
                <a:gd name="T73" fmla="*/ 37 h 37"/>
                <a:gd name="T74" fmla="*/ 37 w 37"/>
                <a:gd name="T75" fmla="*/ 19 h 37"/>
                <a:gd name="T76" fmla="*/ 19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9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9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5"/>
                    <a:pt x="16" y="36"/>
                    <a:pt x="19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6"/>
            <p:cNvSpPr>
              <a:spLocks noEditPoints="1"/>
            </p:cNvSpPr>
            <p:nvPr/>
          </p:nvSpPr>
          <p:spPr bwMode="auto">
            <a:xfrm>
              <a:off x="6503423" y="995957"/>
              <a:ext cx="68570" cy="68570"/>
            </a:xfrm>
            <a:custGeom>
              <a:avLst/>
              <a:gdLst>
                <a:gd name="T0" fmla="*/ 18 w 37"/>
                <a:gd name="T1" fmla="*/ 14 h 37"/>
                <a:gd name="T2" fmla="*/ 18 w 37"/>
                <a:gd name="T3" fmla="*/ 14 h 37"/>
                <a:gd name="T4" fmla="*/ 14 w 37"/>
                <a:gd name="T5" fmla="*/ 19 h 37"/>
                <a:gd name="T6" fmla="*/ 18 w 37"/>
                <a:gd name="T7" fmla="*/ 23 h 37"/>
                <a:gd name="T8" fmla="*/ 23 w 37"/>
                <a:gd name="T9" fmla="*/ 19 h 37"/>
                <a:gd name="T10" fmla="*/ 18 w 37"/>
                <a:gd name="T11" fmla="*/ 14 h 37"/>
                <a:gd name="T12" fmla="*/ 26 w 37"/>
                <a:gd name="T13" fmla="*/ 34 h 37"/>
                <a:gd name="T14" fmla="*/ 26 w 37"/>
                <a:gd name="T15" fmla="*/ 34 h 37"/>
                <a:gd name="T16" fmla="*/ 19 w 37"/>
                <a:gd name="T17" fmla="*/ 24 h 37"/>
                <a:gd name="T18" fmla="*/ 11 w 37"/>
                <a:gd name="T19" fmla="*/ 34 h 37"/>
                <a:gd name="T20" fmla="*/ 18 w 37"/>
                <a:gd name="T21" fmla="*/ 36 h 37"/>
                <a:gd name="T22" fmla="*/ 26 w 37"/>
                <a:gd name="T23" fmla="*/ 34 h 37"/>
                <a:gd name="T24" fmla="*/ 35 w 37"/>
                <a:gd name="T25" fmla="*/ 17 h 37"/>
                <a:gd name="T26" fmla="*/ 35 w 37"/>
                <a:gd name="T27" fmla="*/ 17 h 37"/>
                <a:gd name="T28" fmla="*/ 24 w 37"/>
                <a:gd name="T29" fmla="*/ 20 h 37"/>
                <a:gd name="T30" fmla="*/ 31 w 37"/>
                <a:gd name="T31" fmla="*/ 29 h 37"/>
                <a:gd name="T32" fmla="*/ 35 w 37"/>
                <a:gd name="T33" fmla="*/ 19 h 37"/>
                <a:gd name="T34" fmla="*/ 35 w 37"/>
                <a:gd name="T35" fmla="*/ 17 h 37"/>
                <a:gd name="T36" fmla="*/ 22 w 37"/>
                <a:gd name="T37" fmla="*/ 3 h 37"/>
                <a:gd name="T38" fmla="*/ 22 w 37"/>
                <a:gd name="T39" fmla="*/ 3 h 37"/>
                <a:gd name="T40" fmla="*/ 22 w 37"/>
                <a:gd name="T41" fmla="*/ 14 h 37"/>
                <a:gd name="T42" fmla="*/ 33 w 37"/>
                <a:gd name="T43" fmla="*/ 10 h 37"/>
                <a:gd name="T44" fmla="*/ 22 w 37"/>
                <a:gd name="T45" fmla="*/ 3 h 37"/>
                <a:gd name="T46" fmla="*/ 4 w 37"/>
                <a:gd name="T47" fmla="*/ 10 h 37"/>
                <a:gd name="T48" fmla="*/ 4 w 37"/>
                <a:gd name="T49" fmla="*/ 10 h 37"/>
                <a:gd name="T50" fmla="*/ 15 w 37"/>
                <a:gd name="T51" fmla="*/ 14 h 37"/>
                <a:gd name="T52" fmla="*/ 15 w 37"/>
                <a:gd name="T53" fmla="*/ 3 h 37"/>
                <a:gd name="T54" fmla="*/ 4 w 37"/>
                <a:gd name="T55" fmla="*/ 10 h 37"/>
                <a:gd name="T56" fmla="*/ 6 w 37"/>
                <a:gd name="T57" fmla="*/ 30 h 37"/>
                <a:gd name="T58" fmla="*/ 6 w 37"/>
                <a:gd name="T59" fmla="*/ 30 h 37"/>
                <a:gd name="T60" fmla="*/ 13 w 37"/>
                <a:gd name="T61" fmla="*/ 20 h 37"/>
                <a:gd name="T62" fmla="*/ 2 w 37"/>
                <a:gd name="T63" fmla="*/ 17 h 37"/>
                <a:gd name="T64" fmla="*/ 2 w 37"/>
                <a:gd name="T65" fmla="*/ 19 h 37"/>
                <a:gd name="T66" fmla="*/ 6 w 37"/>
                <a:gd name="T67" fmla="*/ 30 h 37"/>
                <a:gd name="T68" fmla="*/ 18 w 37"/>
                <a:gd name="T69" fmla="*/ 0 h 37"/>
                <a:gd name="T70" fmla="*/ 0 w 37"/>
                <a:gd name="T71" fmla="*/ 19 h 37"/>
                <a:gd name="T72" fmla="*/ 18 w 37"/>
                <a:gd name="T73" fmla="*/ 37 h 37"/>
                <a:gd name="T74" fmla="*/ 37 w 37"/>
                <a:gd name="T75" fmla="*/ 19 h 37"/>
                <a:gd name="T76" fmla="*/ 18 w 37"/>
                <a:gd name="T7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7"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6" y="36"/>
                    <a:pt x="18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70179" y="1135631"/>
            <a:ext cx="5400501" cy="1474516"/>
            <a:chOff x="1098113" y="2857931"/>
            <a:chExt cx="8915868" cy="2434328"/>
          </a:xfrm>
        </p:grpSpPr>
        <p:sp>
          <p:nvSpPr>
            <p:cNvPr id="42" name="任意多边形 41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93920" y="2985152"/>
              <a:ext cx="1194079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工作日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9" name="Object 6">
            <a:hlinkClick r:id="" action="ppaction://ole?verb=0"/>
          </p:cNvPr>
          <p:cNvGraphicFramePr/>
          <p:nvPr/>
        </p:nvGraphicFramePr>
        <p:xfrm>
          <a:off x="551384" y="1883215"/>
          <a:ext cx="5426500" cy="3895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0" name="TextBox 41"/>
          <p:cNvSpPr txBox="1"/>
          <p:nvPr/>
        </p:nvSpPr>
        <p:spPr>
          <a:xfrm>
            <a:off x="5748178" y="2010657"/>
            <a:ext cx="900125" cy="35548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公共交通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火车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驾车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打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8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1" name="图表 50"/>
          <p:cNvGraphicFramePr/>
          <p:nvPr/>
        </p:nvGraphicFramePr>
        <p:xfrm>
          <a:off x="6462448" y="1700808"/>
          <a:ext cx="5207582" cy="412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" name="组合 53"/>
          <p:cNvGrpSpPr/>
          <p:nvPr/>
        </p:nvGrpSpPr>
        <p:grpSpPr>
          <a:xfrm>
            <a:off x="6648303" y="1152941"/>
            <a:ext cx="5400501" cy="1474516"/>
            <a:chOff x="1098113" y="2857931"/>
            <a:chExt cx="8915868" cy="2434328"/>
          </a:xfrm>
        </p:grpSpPr>
        <p:sp>
          <p:nvSpPr>
            <p:cNvPr id="56" name="任意多边形 55"/>
            <p:cNvSpPr/>
            <p:nvPr/>
          </p:nvSpPr>
          <p:spPr>
            <a:xfrm rot="17474072">
              <a:off x="4678132" y="-43591"/>
              <a:ext cx="1775322" cy="8896377"/>
            </a:xfrm>
            <a:custGeom>
              <a:avLst/>
              <a:gdLst>
                <a:gd name="connsiteX0" fmla="*/ 818565 w 1775322"/>
                <a:gd name="connsiteY0" fmla="*/ 0 h 8896377"/>
                <a:gd name="connsiteX1" fmla="*/ 1775322 w 1775322"/>
                <a:gd name="connsiteY1" fmla="*/ 2462265 h 8896377"/>
                <a:gd name="connsiteX2" fmla="*/ 1775322 w 1775322"/>
                <a:gd name="connsiteY2" fmla="*/ 6652761 h 8896377"/>
                <a:gd name="connsiteX3" fmla="*/ 0 w 1775322"/>
                <a:gd name="connsiteY3" fmla="*/ 8896377 h 8896377"/>
                <a:gd name="connsiteX4" fmla="*/ 0 w 1775322"/>
                <a:gd name="connsiteY4" fmla="*/ 0 h 889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322" h="8896377">
                  <a:moveTo>
                    <a:pt x="818565" y="0"/>
                  </a:moveTo>
                  <a:lnTo>
                    <a:pt x="1775322" y="2462265"/>
                  </a:lnTo>
                  <a:lnTo>
                    <a:pt x="1775322" y="6652761"/>
                  </a:lnTo>
                  <a:lnTo>
                    <a:pt x="0" y="889637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98113" y="2857931"/>
              <a:ext cx="2954925" cy="7625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195357" y="2985665"/>
              <a:ext cx="507092" cy="507092"/>
            </a:xfrm>
            <a:prstGeom prst="ellips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 rot="17474072">
              <a:off x="1817864" y="2861333"/>
              <a:ext cx="500584" cy="1241202"/>
            </a:xfrm>
            <a:custGeom>
              <a:avLst/>
              <a:gdLst>
                <a:gd name="connsiteX0" fmla="*/ 500584 w 500584"/>
                <a:gd name="connsiteY0" fmla="*/ 0 h 1241202"/>
                <a:gd name="connsiteX1" fmla="*/ 500584 w 500584"/>
                <a:gd name="connsiteY1" fmla="*/ 1121931 h 1241202"/>
                <a:gd name="connsiteX2" fmla="*/ 342788 w 500584"/>
                <a:gd name="connsiteY2" fmla="*/ 1241202 h 1241202"/>
                <a:gd name="connsiteX3" fmla="*/ 0 w 500584"/>
                <a:gd name="connsiteY3" fmla="*/ 359020 h 1241202"/>
                <a:gd name="connsiteX4" fmla="*/ 0 w 500584"/>
                <a:gd name="connsiteY4" fmla="*/ 0 h 124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584" h="1241202">
                  <a:moveTo>
                    <a:pt x="500584" y="0"/>
                  </a:moveTo>
                  <a:lnTo>
                    <a:pt x="500584" y="1121931"/>
                  </a:lnTo>
                  <a:lnTo>
                    <a:pt x="342788" y="1241202"/>
                  </a:lnTo>
                  <a:lnTo>
                    <a:pt x="0" y="3590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rgbClr val="E7E6E6">
                    <a:lumMod val="25000"/>
                    <a:alpha val="2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093918" y="2985152"/>
              <a:ext cx="1194081" cy="50811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节假日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newspaper_91016"/>
          <p:cNvSpPr/>
          <p:nvPr/>
        </p:nvSpPr>
        <p:spPr bwMode="auto">
          <a:xfrm>
            <a:off x="4188329" y="1260351"/>
            <a:ext cx="216000" cy="216000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8" h="5163">
                <a:moveTo>
                  <a:pt x="3140" y="3600"/>
                </a:moveTo>
                <a:cubicBezTo>
                  <a:pt x="3074" y="3600"/>
                  <a:pt x="3020" y="3547"/>
                  <a:pt x="3020" y="3480"/>
                </a:cubicBezTo>
                <a:lnTo>
                  <a:pt x="3020" y="2102"/>
                </a:lnTo>
                <a:cubicBezTo>
                  <a:pt x="3020" y="2047"/>
                  <a:pt x="2976" y="2002"/>
                  <a:pt x="2921" y="2002"/>
                </a:cubicBezTo>
                <a:lnTo>
                  <a:pt x="2701" y="2002"/>
                </a:lnTo>
                <a:cubicBezTo>
                  <a:pt x="2635" y="2002"/>
                  <a:pt x="2581" y="1948"/>
                  <a:pt x="2581" y="1882"/>
                </a:cubicBezTo>
                <a:cubicBezTo>
                  <a:pt x="2581" y="1816"/>
                  <a:pt x="2635" y="1762"/>
                  <a:pt x="2701" y="1762"/>
                </a:cubicBezTo>
                <a:lnTo>
                  <a:pt x="2921" y="1762"/>
                </a:lnTo>
                <a:cubicBezTo>
                  <a:pt x="3108" y="1762"/>
                  <a:pt x="3260" y="1915"/>
                  <a:pt x="3260" y="2102"/>
                </a:cubicBezTo>
                <a:lnTo>
                  <a:pt x="3260" y="3480"/>
                </a:lnTo>
                <a:cubicBezTo>
                  <a:pt x="3260" y="3547"/>
                  <a:pt x="3207" y="3600"/>
                  <a:pt x="3140" y="3600"/>
                </a:cubicBezTo>
                <a:close/>
                <a:moveTo>
                  <a:pt x="4908" y="1061"/>
                </a:moveTo>
                <a:lnTo>
                  <a:pt x="4462" y="1061"/>
                </a:lnTo>
                <a:cubicBezTo>
                  <a:pt x="4396" y="1061"/>
                  <a:pt x="4342" y="1114"/>
                  <a:pt x="4342" y="1181"/>
                </a:cubicBezTo>
                <a:cubicBezTo>
                  <a:pt x="4342" y="1247"/>
                  <a:pt x="4396" y="1301"/>
                  <a:pt x="4462" y="1301"/>
                </a:cubicBezTo>
                <a:lnTo>
                  <a:pt x="4788" y="1301"/>
                </a:lnTo>
                <a:lnTo>
                  <a:pt x="4788" y="3714"/>
                </a:lnTo>
                <a:cubicBezTo>
                  <a:pt x="4788" y="3914"/>
                  <a:pt x="4625" y="4078"/>
                  <a:pt x="4424" y="4078"/>
                </a:cubicBezTo>
                <a:cubicBezTo>
                  <a:pt x="4223" y="4078"/>
                  <a:pt x="4060" y="3914"/>
                  <a:pt x="4060" y="3714"/>
                </a:cubicBezTo>
                <a:lnTo>
                  <a:pt x="4060" y="757"/>
                </a:lnTo>
                <a:cubicBezTo>
                  <a:pt x="4060" y="339"/>
                  <a:pt x="3720" y="0"/>
                  <a:pt x="3303" y="0"/>
                </a:cubicBezTo>
                <a:lnTo>
                  <a:pt x="120" y="0"/>
                </a:lnTo>
                <a:cubicBezTo>
                  <a:pt x="54" y="0"/>
                  <a:pt x="0" y="54"/>
                  <a:pt x="0" y="120"/>
                </a:cubicBezTo>
                <a:lnTo>
                  <a:pt x="0" y="3561"/>
                </a:lnTo>
                <a:cubicBezTo>
                  <a:pt x="0" y="3978"/>
                  <a:pt x="340" y="4318"/>
                  <a:pt x="757" y="4318"/>
                </a:cubicBezTo>
                <a:lnTo>
                  <a:pt x="2118" y="4318"/>
                </a:lnTo>
                <a:cubicBezTo>
                  <a:pt x="2184" y="4318"/>
                  <a:pt x="2238" y="4264"/>
                  <a:pt x="2238" y="4198"/>
                </a:cubicBezTo>
                <a:cubicBezTo>
                  <a:pt x="2238" y="4132"/>
                  <a:pt x="2184" y="4078"/>
                  <a:pt x="2118" y="4078"/>
                </a:cubicBezTo>
                <a:lnTo>
                  <a:pt x="757" y="4078"/>
                </a:lnTo>
                <a:cubicBezTo>
                  <a:pt x="472" y="4078"/>
                  <a:pt x="240" y="3846"/>
                  <a:pt x="240" y="3561"/>
                </a:cubicBezTo>
                <a:lnTo>
                  <a:pt x="240" y="240"/>
                </a:lnTo>
                <a:lnTo>
                  <a:pt x="3303" y="240"/>
                </a:lnTo>
                <a:cubicBezTo>
                  <a:pt x="3588" y="240"/>
                  <a:pt x="3820" y="472"/>
                  <a:pt x="3820" y="757"/>
                </a:cubicBezTo>
                <a:lnTo>
                  <a:pt x="3820" y="3714"/>
                </a:lnTo>
                <a:cubicBezTo>
                  <a:pt x="3820" y="3850"/>
                  <a:pt x="3865" y="3976"/>
                  <a:pt x="3942" y="4078"/>
                </a:cubicBezTo>
                <a:lnTo>
                  <a:pt x="3280" y="4078"/>
                </a:lnTo>
                <a:cubicBezTo>
                  <a:pt x="3214" y="4078"/>
                  <a:pt x="3160" y="4132"/>
                  <a:pt x="3160" y="4198"/>
                </a:cubicBezTo>
                <a:cubicBezTo>
                  <a:pt x="3160" y="4264"/>
                  <a:pt x="3214" y="4318"/>
                  <a:pt x="3280" y="4318"/>
                </a:cubicBezTo>
                <a:lnTo>
                  <a:pt x="4424" y="4318"/>
                </a:lnTo>
                <a:cubicBezTo>
                  <a:pt x="4757" y="4318"/>
                  <a:pt x="5028" y="4047"/>
                  <a:pt x="5028" y="3714"/>
                </a:cubicBezTo>
                <a:lnTo>
                  <a:pt x="5028" y="1181"/>
                </a:lnTo>
                <a:cubicBezTo>
                  <a:pt x="5028" y="1114"/>
                  <a:pt x="4974" y="1061"/>
                  <a:pt x="4908" y="1061"/>
                </a:cubicBezTo>
                <a:close/>
                <a:moveTo>
                  <a:pt x="2701" y="2200"/>
                </a:moveTo>
                <a:cubicBezTo>
                  <a:pt x="2635" y="2200"/>
                  <a:pt x="2581" y="2254"/>
                  <a:pt x="2581" y="2320"/>
                </a:cubicBezTo>
                <a:lnTo>
                  <a:pt x="2581" y="4616"/>
                </a:lnTo>
                <a:cubicBezTo>
                  <a:pt x="2581" y="4682"/>
                  <a:pt x="2635" y="4736"/>
                  <a:pt x="2701" y="4736"/>
                </a:cubicBezTo>
                <a:cubicBezTo>
                  <a:pt x="2767" y="4736"/>
                  <a:pt x="2821" y="4682"/>
                  <a:pt x="2821" y="4616"/>
                </a:cubicBezTo>
                <a:lnTo>
                  <a:pt x="2821" y="2320"/>
                </a:lnTo>
                <a:cubicBezTo>
                  <a:pt x="2821" y="2254"/>
                  <a:pt x="2767" y="2200"/>
                  <a:pt x="2701" y="2200"/>
                </a:cubicBezTo>
                <a:close/>
                <a:moveTo>
                  <a:pt x="2701" y="4901"/>
                </a:moveTo>
                <a:cubicBezTo>
                  <a:pt x="2635" y="4901"/>
                  <a:pt x="2581" y="4955"/>
                  <a:pt x="2581" y="5021"/>
                </a:cubicBezTo>
                <a:lnTo>
                  <a:pt x="2581" y="5043"/>
                </a:lnTo>
                <a:cubicBezTo>
                  <a:pt x="2581" y="5109"/>
                  <a:pt x="2635" y="5163"/>
                  <a:pt x="2701" y="5163"/>
                </a:cubicBezTo>
                <a:cubicBezTo>
                  <a:pt x="2767" y="5163"/>
                  <a:pt x="2821" y="5109"/>
                  <a:pt x="2821" y="5043"/>
                </a:cubicBezTo>
                <a:lnTo>
                  <a:pt x="2821" y="5021"/>
                </a:lnTo>
                <a:cubicBezTo>
                  <a:pt x="2821" y="4955"/>
                  <a:pt x="2767" y="4901"/>
                  <a:pt x="2701" y="4901"/>
                </a:cubicBezTo>
                <a:close/>
                <a:moveTo>
                  <a:pt x="2070" y="845"/>
                </a:moveTo>
                <a:lnTo>
                  <a:pt x="3120" y="845"/>
                </a:lnTo>
                <a:cubicBezTo>
                  <a:pt x="3186" y="845"/>
                  <a:pt x="3240" y="791"/>
                  <a:pt x="3240" y="725"/>
                </a:cubicBezTo>
                <a:cubicBezTo>
                  <a:pt x="3240" y="659"/>
                  <a:pt x="3186" y="605"/>
                  <a:pt x="3120" y="605"/>
                </a:cubicBezTo>
                <a:lnTo>
                  <a:pt x="2070" y="605"/>
                </a:lnTo>
                <a:cubicBezTo>
                  <a:pt x="2003" y="605"/>
                  <a:pt x="1950" y="659"/>
                  <a:pt x="1950" y="725"/>
                </a:cubicBezTo>
                <a:cubicBezTo>
                  <a:pt x="1950" y="791"/>
                  <a:pt x="2003" y="845"/>
                  <a:pt x="2070" y="845"/>
                </a:cubicBezTo>
                <a:close/>
                <a:moveTo>
                  <a:pt x="2070" y="1349"/>
                </a:moveTo>
                <a:lnTo>
                  <a:pt x="2621" y="1349"/>
                </a:lnTo>
                <a:cubicBezTo>
                  <a:pt x="2687" y="1349"/>
                  <a:pt x="2741" y="1295"/>
                  <a:pt x="2741" y="1229"/>
                </a:cubicBezTo>
                <a:cubicBezTo>
                  <a:pt x="2741" y="1162"/>
                  <a:pt x="2687" y="1109"/>
                  <a:pt x="2621" y="1109"/>
                </a:cubicBezTo>
                <a:lnTo>
                  <a:pt x="2070" y="1109"/>
                </a:lnTo>
                <a:cubicBezTo>
                  <a:pt x="2003" y="1109"/>
                  <a:pt x="1950" y="1162"/>
                  <a:pt x="1950" y="1229"/>
                </a:cubicBezTo>
                <a:cubicBezTo>
                  <a:pt x="1950" y="1295"/>
                  <a:pt x="2003" y="1349"/>
                  <a:pt x="2070" y="1349"/>
                </a:cubicBezTo>
                <a:close/>
                <a:moveTo>
                  <a:pt x="544" y="1290"/>
                </a:moveTo>
                <a:lnTo>
                  <a:pt x="544" y="664"/>
                </a:lnTo>
                <a:cubicBezTo>
                  <a:pt x="544" y="597"/>
                  <a:pt x="598" y="544"/>
                  <a:pt x="664" y="544"/>
                </a:cubicBezTo>
                <a:lnTo>
                  <a:pt x="1291" y="544"/>
                </a:lnTo>
                <a:cubicBezTo>
                  <a:pt x="1357" y="544"/>
                  <a:pt x="1411" y="597"/>
                  <a:pt x="1411" y="664"/>
                </a:cubicBezTo>
                <a:lnTo>
                  <a:pt x="1411" y="1290"/>
                </a:lnTo>
                <a:cubicBezTo>
                  <a:pt x="1411" y="1356"/>
                  <a:pt x="1357" y="1410"/>
                  <a:pt x="1291" y="1410"/>
                </a:cubicBezTo>
                <a:lnTo>
                  <a:pt x="664" y="1410"/>
                </a:lnTo>
                <a:cubicBezTo>
                  <a:pt x="598" y="1410"/>
                  <a:pt x="544" y="1356"/>
                  <a:pt x="544" y="1290"/>
                </a:cubicBezTo>
                <a:close/>
                <a:moveTo>
                  <a:pt x="784" y="1170"/>
                </a:moveTo>
                <a:lnTo>
                  <a:pt x="1171" y="1170"/>
                </a:lnTo>
                <a:lnTo>
                  <a:pt x="1171" y="784"/>
                </a:lnTo>
                <a:lnTo>
                  <a:pt x="784" y="784"/>
                </a:lnTo>
                <a:lnTo>
                  <a:pt x="784" y="1170"/>
                </a:lnTo>
                <a:close/>
                <a:moveTo>
                  <a:pt x="1714" y="1762"/>
                </a:moveTo>
                <a:lnTo>
                  <a:pt x="664" y="1762"/>
                </a:lnTo>
                <a:cubicBezTo>
                  <a:pt x="598" y="1762"/>
                  <a:pt x="544" y="1816"/>
                  <a:pt x="544" y="1882"/>
                </a:cubicBezTo>
                <a:cubicBezTo>
                  <a:pt x="544" y="1949"/>
                  <a:pt x="598" y="2002"/>
                  <a:pt x="664" y="2002"/>
                </a:cubicBezTo>
                <a:lnTo>
                  <a:pt x="1714" y="2002"/>
                </a:lnTo>
                <a:cubicBezTo>
                  <a:pt x="1781" y="2002"/>
                  <a:pt x="1834" y="1949"/>
                  <a:pt x="1834" y="1882"/>
                </a:cubicBezTo>
                <a:cubicBezTo>
                  <a:pt x="1834" y="1816"/>
                  <a:pt x="1781" y="1762"/>
                  <a:pt x="1714" y="1762"/>
                </a:cubicBezTo>
                <a:close/>
                <a:moveTo>
                  <a:pt x="1834" y="2978"/>
                </a:moveTo>
                <a:cubicBezTo>
                  <a:pt x="1834" y="2911"/>
                  <a:pt x="1781" y="2858"/>
                  <a:pt x="1714" y="2858"/>
                </a:cubicBezTo>
                <a:lnTo>
                  <a:pt x="664" y="2858"/>
                </a:lnTo>
                <a:cubicBezTo>
                  <a:pt x="598" y="2858"/>
                  <a:pt x="544" y="2911"/>
                  <a:pt x="544" y="2978"/>
                </a:cubicBezTo>
                <a:cubicBezTo>
                  <a:pt x="544" y="3044"/>
                  <a:pt x="598" y="3098"/>
                  <a:pt x="664" y="3098"/>
                </a:cubicBezTo>
                <a:lnTo>
                  <a:pt x="1714" y="3098"/>
                </a:lnTo>
                <a:cubicBezTo>
                  <a:pt x="1781" y="3098"/>
                  <a:pt x="1834" y="3044"/>
                  <a:pt x="1834" y="2978"/>
                </a:cubicBezTo>
                <a:close/>
                <a:moveTo>
                  <a:pt x="664" y="3361"/>
                </a:moveTo>
                <a:cubicBezTo>
                  <a:pt x="598" y="3361"/>
                  <a:pt x="544" y="3415"/>
                  <a:pt x="544" y="3481"/>
                </a:cubicBezTo>
                <a:cubicBezTo>
                  <a:pt x="544" y="3548"/>
                  <a:pt x="598" y="3601"/>
                  <a:pt x="664" y="3601"/>
                </a:cubicBezTo>
                <a:lnTo>
                  <a:pt x="1215" y="3601"/>
                </a:lnTo>
                <a:cubicBezTo>
                  <a:pt x="1282" y="3601"/>
                  <a:pt x="1335" y="3548"/>
                  <a:pt x="1335" y="3481"/>
                </a:cubicBezTo>
                <a:cubicBezTo>
                  <a:pt x="1335" y="3415"/>
                  <a:pt x="1282" y="3361"/>
                  <a:pt x="1215" y="3361"/>
                </a:cubicBezTo>
                <a:lnTo>
                  <a:pt x="664" y="3361"/>
                </a:lnTo>
                <a:close/>
                <a:moveTo>
                  <a:pt x="664" y="2506"/>
                </a:moveTo>
                <a:lnTo>
                  <a:pt x="1215" y="2506"/>
                </a:lnTo>
                <a:cubicBezTo>
                  <a:pt x="1282" y="2506"/>
                  <a:pt x="1335" y="2452"/>
                  <a:pt x="1335" y="2386"/>
                </a:cubicBezTo>
                <a:cubicBezTo>
                  <a:pt x="1335" y="2320"/>
                  <a:pt x="1282" y="2266"/>
                  <a:pt x="1215" y="2266"/>
                </a:cubicBezTo>
                <a:lnTo>
                  <a:pt x="664" y="2266"/>
                </a:lnTo>
                <a:cubicBezTo>
                  <a:pt x="598" y="2266"/>
                  <a:pt x="544" y="2320"/>
                  <a:pt x="544" y="2386"/>
                </a:cubicBezTo>
                <a:cubicBezTo>
                  <a:pt x="544" y="2452"/>
                  <a:pt x="598" y="2506"/>
                  <a:pt x="664" y="2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3" name="labor-day_128908"/>
          <p:cNvSpPr>
            <a:spLocks noChangeAspect="1"/>
          </p:cNvSpPr>
          <p:nvPr/>
        </p:nvSpPr>
        <p:spPr bwMode="auto">
          <a:xfrm>
            <a:off x="6755973" y="1267717"/>
            <a:ext cx="216302" cy="216000"/>
          </a:xfrm>
          <a:custGeom>
            <a:avLst/>
            <a:gdLst>
              <a:gd name="connsiteX0" fmla="*/ 387172 w 608415"/>
              <a:gd name="connsiteY0" fmla="*/ 312670 h 607568"/>
              <a:gd name="connsiteX1" fmla="*/ 360743 w 608415"/>
              <a:gd name="connsiteY1" fmla="*/ 317579 h 607568"/>
              <a:gd name="connsiteX2" fmla="*/ 322484 w 608415"/>
              <a:gd name="connsiteY2" fmla="*/ 363759 h 607568"/>
              <a:gd name="connsiteX3" fmla="*/ 339385 w 608415"/>
              <a:gd name="connsiteY3" fmla="*/ 413928 h 607568"/>
              <a:gd name="connsiteX4" fmla="*/ 452474 w 608415"/>
              <a:gd name="connsiteY4" fmla="*/ 421446 h 607568"/>
              <a:gd name="connsiteX5" fmla="*/ 428504 w 608415"/>
              <a:gd name="connsiteY5" fmla="*/ 328472 h 607568"/>
              <a:gd name="connsiteX6" fmla="*/ 387172 w 608415"/>
              <a:gd name="connsiteY6" fmla="*/ 312670 h 607568"/>
              <a:gd name="connsiteX7" fmla="*/ 375818 w 608415"/>
              <a:gd name="connsiteY7" fmla="*/ 271495 h 607568"/>
              <a:gd name="connsiteX8" fmla="*/ 457084 w 608415"/>
              <a:gd name="connsiteY8" fmla="*/ 298248 h 607568"/>
              <a:gd name="connsiteX9" fmla="*/ 494114 w 608415"/>
              <a:gd name="connsiteY9" fmla="*/ 382477 h 607568"/>
              <a:gd name="connsiteX10" fmla="*/ 495036 w 608415"/>
              <a:gd name="connsiteY10" fmla="*/ 410860 h 607568"/>
              <a:gd name="connsiteX11" fmla="*/ 512706 w 608415"/>
              <a:gd name="connsiteY11" fmla="*/ 405030 h 607568"/>
              <a:gd name="connsiteX12" fmla="*/ 539442 w 608415"/>
              <a:gd name="connsiteY12" fmla="*/ 417303 h 607568"/>
              <a:gd name="connsiteX13" fmla="*/ 526996 w 608415"/>
              <a:gd name="connsiteY13" fmla="*/ 443999 h 607568"/>
              <a:gd name="connsiteX14" fmla="*/ 490273 w 608415"/>
              <a:gd name="connsiteY14" fmla="*/ 455199 h 607568"/>
              <a:gd name="connsiteX15" fmla="*/ 473525 w 608415"/>
              <a:gd name="connsiteY15" fmla="*/ 521170 h 607568"/>
              <a:gd name="connsiteX16" fmla="*/ 453703 w 608415"/>
              <a:gd name="connsiteY16" fmla="*/ 535592 h 607568"/>
              <a:gd name="connsiteX17" fmla="*/ 447250 w 608415"/>
              <a:gd name="connsiteY17" fmla="*/ 534518 h 607568"/>
              <a:gd name="connsiteX18" fmla="*/ 433882 w 608415"/>
              <a:gd name="connsiteY18" fmla="*/ 508283 h 607568"/>
              <a:gd name="connsiteX19" fmla="*/ 445867 w 608415"/>
              <a:gd name="connsiteY19" fmla="*/ 464711 h 607568"/>
              <a:gd name="connsiteX20" fmla="*/ 314340 w 608415"/>
              <a:gd name="connsiteY20" fmla="*/ 447067 h 607568"/>
              <a:gd name="connsiteX21" fmla="*/ 280997 w 608415"/>
              <a:gd name="connsiteY21" fmla="*/ 360691 h 607568"/>
              <a:gd name="connsiteX22" fmla="*/ 345685 w 608415"/>
              <a:gd name="connsiteY22" fmla="*/ 278763 h 607568"/>
              <a:gd name="connsiteX23" fmla="*/ 375818 w 608415"/>
              <a:gd name="connsiteY23" fmla="*/ 271495 h 607568"/>
              <a:gd name="connsiteX24" fmla="*/ 41636 w 608415"/>
              <a:gd name="connsiteY24" fmla="*/ 253920 h 607568"/>
              <a:gd name="connsiteX25" fmla="*/ 41636 w 608415"/>
              <a:gd name="connsiteY25" fmla="*/ 565989 h 607568"/>
              <a:gd name="connsiteX26" fmla="*/ 566779 w 608415"/>
              <a:gd name="connsiteY26" fmla="*/ 565989 h 607568"/>
              <a:gd name="connsiteX27" fmla="*/ 566779 w 608415"/>
              <a:gd name="connsiteY27" fmla="*/ 253920 h 607568"/>
              <a:gd name="connsiteX28" fmla="*/ 41636 w 608415"/>
              <a:gd name="connsiteY28" fmla="*/ 112308 h 607568"/>
              <a:gd name="connsiteX29" fmla="*/ 41636 w 608415"/>
              <a:gd name="connsiteY29" fmla="*/ 212189 h 607568"/>
              <a:gd name="connsiteX30" fmla="*/ 566779 w 608415"/>
              <a:gd name="connsiteY30" fmla="*/ 212189 h 607568"/>
              <a:gd name="connsiteX31" fmla="*/ 566779 w 608415"/>
              <a:gd name="connsiteY31" fmla="*/ 112308 h 607568"/>
              <a:gd name="connsiteX32" fmla="*/ 537587 w 608415"/>
              <a:gd name="connsiteY32" fmla="*/ 112308 h 607568"/>
              <a:gd name="connsiteX33" fmla="*/ 537587 w 608415"/>
              <a:gd name="connsiteY33" fmla="*/ 162325 h 607568"/>
              <a:gd name="connsiteX34" fmla="*/ 516692 w 608415"/>
              <a:gd name="connsiteY34" fmla="*/ 183038 h 607568"/>
              <a:gd name="connsiteX35" fmla="*/ 495951 w 608415"/>
              <a:gd name="connsiteY35" fmla="*/ 162325 h 607568"/>
              <a:gd name="connsiteX36" fmla="*/ 495951 w 608415"/>
              <a:gd name="connsiteY36" fmla="*/ 112308 h 607568"/>
              <a:gd name="connsiteX37" fmla="*/ 112464 w 608415"/>
              <a:gd name="connsiteY37" fmla="*/ 112308 h 607568"/>
              <a:gd name="connsiteX38" fmla="*/ 112464 w 608415"/>
              <a:gd name="connsiteY38" fmla="*/ 162325 h 607568"/>
              <a:gd name="connsiteX39" fmla="*/ 91723 w 608415"/>
              <a:gd name="connsiteY39" fmla="*/ 183038 h 607568"/>
              <a:gd name="connsiteX40" fmla="*/ 70828 w 608415"/>
              <a:gd name="connsiteY40" fmla="*/ 162325 h 607568"/>
              <a:gd name="connsiteX41" fmla="*/ 70828 w 608415"/>
              <a:gd name="connsiteY41" fmla="*/ 112308 h 607568"/>
              <a:gd name="connsiteX42" fmla="*/ 91723 w 608415"/>
              <a:gd name="connsiteY42" fmla="*/ 0 h 607568"/>
              <a:gd name="connsiteX43" fmla="*/ 112464 w 608415"/>
              <a:gd name="connsiteY43" fmla="*/ 20866 h 607568"/>
              <a:gd name="connsiteX44" fmla="*/ 112464 w 608415"/>
              <a:gd name="connsiteY44" fmla="*/ 70730 h 607568"/>
              <a:gd name="connsiteX45" fmla="*/ 495951 w 608415"/>
              <a:gd name="connsiteY45" fmla="*/ 70730 h 607568"/>
              <a:gd name="connsiteX46" fmla="*/ 495951 w 608415"/>
              <a:gd name="connsiteY46" fmla="*/ 20866 h 607568"/>
              <a:gd name="connsiteX47" fmla="*/ 516692 w 608415"/>
              <a:gd name="connsiteY47" fmla="*/ 0 h 607568"/>
              <a:gd name="connsiteX48" fmla="*/ 537587 w 608415"/>
              <a:gd name="connsiteY48" fmla="*/ 20866 h 607568"/>
              <a:gd name="connsiteX49" fmla="*/ 537587 w 608415"/>
              <a:gd name="connsiteY49" fmla="*/ 70730 h 607568"/>
              <a:gd name="connsiteX50" fmla="*/ 587520 w 608415"/>
              <a:gd name="connsiteY50" fmla="*/ 70730 h 607568"/>
              <a:gd name="connsiteX51" fmla="*/ 608415 w 608415"/>
              <a:gd name="connsiteY51" fmla="*/ 91595 h 607568"/>
              <a:gd name="connsiteX52" fmla="*/ 608415 w 608415"/>
              <a:gd name="connsiteY52" fmla="*/ 586702 h 607568"/>
              <a:gd name="connsiteX53" fmla="*/ 587520 w 608415"/>
              <a:gd name="connsiteY53" fmla="*/ 607568 h 607568"/>
              <a:gd name="connsiteX54" fmla="*/ 20895 w 608415"/>
              <a:gd name="connsiteY54" fmla="*/ 607568 h 607568"/>
              <a:gd name="connsiteX55" fmla="*/ 0 w 608415"/>
              <a:gd name="connsiteY55" fmla="*/ 586702 h 607568"/>
              <a:gd name="connsiteX56" fmla="*/ 0 w 608415"/>
              <a:gd name="connsiteY56" fmla="*/ 91595 h 607568"/>
              <a:gd name="connsiteX57" fmla="*/ 20895 w 608415"/>
              <a:gd name="connsiteY57" fmla="*/ 70730 h 607568"/>
              <a:gd name="connsiteX58" fmla="*/ 70828 w 608415"/>
              <a:gd name="connsiteY58" fmla="*/ 70730 h 607568"/>
              <a:gd name="connsiteX59" fmla="*/ 70828 w 608415"/>
              <a:gd name="connsiteY59" fmla="*/ 20866 h 607568"/>
              <a:gd name="connsiteX60" fmla="*/ 91723 w 608415"/>
              <a:gd name="connsiteY6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15" h="607568">
                <a:moveTo>
                  <a:pt x="387172" y="312670"/>
                </a:moveTo>
                <a:cubicBezTo>
                  <a:pt x="377645" y="312670"/>
                  <a:pt x="368580" y="314511"/>
                  <a:pt x="360743" y="317579"/>
                </a:cubicBezTo>
                <a:cubicBezTo>
                  <a:pt x="343534" y="324330"/>
                  <a:pt x="324327" y="339979"/>
                  <a:pt x="322484" y="363759"/>
                </a:cubicBezTo>
                <a:cubicBezTo>
                  <a:pt x="320793" y="387540"/>
                  <a:pt x="326325" y="403956"/>
                  <a:pt x="339385" y="413928"/>
                </a:cubicBezTo>
                <a:cubicBezTo>
                  <a:pt x="364124" y="432646"/>
                  <a:pt x="411756" y="429424"/>
                  <a:pt x="452474" y="421446"/>
                </a:cubicBezTo>
                <a:cubicBezTo>
                  <a:pt x="455855" y="379101"/>
                  <a:pt x="447865" y="346883"/>
                  <a:pt x="428504" y="328472"/>
                </a:cubicBezTo>
                <a:cubicBezTo>
                  <a:pt x="416212" y="316965"/>
                  <a:pt x="401308" y="312670"/>
                  <a:pt x="387172" y="312670"/>
                </a:cubicBezTo>
                <a:close/>
                <a:moveTo>
                  <a:pt x="375818" y="271495"/>
                </a:moveTo>
                <a:cubicBezTo>
                  <a:pt x="405975" y="268417"/>
                  <a:pt x="435419" y="277766"/>
                  <a:pt x="457084" y="298248"/>
                </a:cubicBezTo>
                <a:cubicBezTo>
                  <a:pt x="477827" y="317886"/>
                  <a:pt x="490580" y="347036"/>
                  <a:pt x="494114" y="382477"/>
                </a:cubicBezTo>
                <a:cubicBezTo>
                  <a:pt x="495036" y="391529"/>
                  <a:pt x="495190" y="400887"/>
                  <a:pt x="495036" y="410860"/>
                </a:cubicBezTo>
                <a:cubicBezTo>
                  <a:pt x="501951" y="408712"/>
                  <a:pt x="507943" y="406717"/>
                  <a:pt x="512706" y="405030"/>
                </a:cubicBezTo>
                <a:cubicBezTo>
                  <a:pt x="523462" y="401041"/>
                  <a:pt x="535447" y="406564"/>
                  <a:pt x="539442" y="417303"/>
                </a:cubicBezTo>
                <a:cubicBezTo>
                  <a:pt x="543283" y="428196"/>
                  <a:pt x="537752" y="440163"/>
                  <a:pt x="526996" y="443999"/>
                </a:cubicBezTo>
                <a:cubicBezTo>
                  <a:pt x="526074" y="444459"/>
                  <a:pt x="511631" y="449676"/>
                  <a:pt x="490273" y="455199"/>
                </a:cubicBezTo>
                <a:cubicBezTo>
                  <a:pt x="486739" y="475911"/>
                  <a:pt x="481054" y="497850"/>
                  <a:pt x="473525" y="521170"/>
                </a:cubicBezTo>
                <a:cubicBezTo>
                  <a:pt x="470605" y="530069"/>
                  <a:pt x="462462" y="535592"/>
                  <a:pt x="453703" y="535592"/>
                </a:cubicBezTo>
                <a:cubicBezTo>
                  <a:pt x="451552" y="535592"/>
                  <a:pt x="449401" y="535285"/>
                  <a:pt x="447250" y="534518"/>
                </a:cubicBezTo>
                <a:cubicBezTo>
                  <a:pt x="436341" y="530989"/>
                  <a:pt x="430348" y="519329"/>
                  <a:pt x="433882" y="508283"/>
                </a:cubicBezTo>
                <a:cubicBezTo>
                  <a:pt x="438799" y="493247"/>
                  <a:pt x="442794" y="478672"/>
                  <a:pt x="445867" y="464711"/>
                </a:cubicBezTo>
                <a:cubicBezTo>
                  <a:pt x="386864" y="474377"/>
                  <a:pt x="342612" y="468393"/>
                  <a:pt x="314340" y="447067"/>
                </a:cubicBezTo>
                <a:cubicBezTo>
                  <a:pt x="297131" y="434180"/>
                  <a:pt x="277463" y="408712"/>
                  <a:pt x="280997" y="360691"/>
                </a:cubicBezTo>
                <a:cubicBezTo>
                  <a:pt x="283609" y="324636"/>
                  <a:pt x="308501" y="293185"/>
                  <a:pt x="345685" y="278763"/>
                </a:cubicBezTo>
                <a:cubicBezTo>
                  <a:pt x="355634" y="274928"/>
                  <a:pt x="365766" y="272521"/>
                  <a:pt x="375818" y="271495"/>
                </a:cubicBezTo>
                <a:close/>
                <a:moveTo>
                  <a:pt x="41636" y="253920"/>
                </a:moveTo>
                <a:lnTo>
                  <a:pt x="41636" y="565989"/>
                </a:lnTo>
                <a:lnTo>
                  <a:pt x="566779" y="565989"/>
                </a:lnTo>
                <a:lnTo>
                  <a:pt x="566779" y="253920"/>
                </a:lnTo>
                <a:close/>
                <a:moveTo>
                  <a:pt x="41636" y="112308"/>
                </a:moveTo>
                <a:lnTo>
                  <a:pt x="41636" y="212189"/>
                </a:lnTo>
                <a:lnTo>
                  <a:pt x="566779" y="212189"/>
                </a:lnTo>
                <a:lnTo>
                  <a:pt x="566779" y="112308"/>
                </a:lnTo>
                <a:lnTo>
                  <a:pt x="537587" y="112308"/>
                </a:lnTo>
                <a:lnTo>
                  <a:pt x="537587" y="162325"/>
                </a:lnTo>
                <a:cubicBezTo>
                  <a:pt x="537587" y="173832"/>
                  <a:pt x="528215" y="183038"/>
                  <a:pt x="516692" y="183038"/>
                </a:cubicBezTo>
                <a:cubicBezTo>
                  <a:pt x="505169" y="183038"/>
                  <a:pt x="495951" y="173832"/>
                  <a:pt x="495951" y="162325"/>
                </a:cubicBezTo>
                <a:lnTo>
                  <a:pt x="495951" y="112308"/>
                </a:lnTo>
                <a:lnTo>
                  <a:pt x="112464" y="112308"/>
                </a:lnTo>
                <a:lnTo>
                  <a:pt x="112464" y="162325"/>
                </a:lnTo>
                <a:cubicBezTo>
                  <a:pt x="112464" y="173832"/>
                  <a:pt x="103246" y="183038"/>
                  <a:pt x="91723" y="183038"/>
                </a:cubicBezTo>
                <a:cubicBezTo>
                  <a:pt x="80200" y="183038"/>
                  <a:pt x="70828" y="173832"/>
                  <a:pt x="70828" y="162325"/>
                </a:cubicBezTo>
                <a:lnTo>
                  <a:pt x="70828" y="112308"/>
                </a:lnTo>
                <a:close/>
                <a:moveTo>
                  <a:pt x="91723" y="0"/>
                </a:moveTo>
                <a:cubicBezTo>
                  <a:pt x="103246" y="0"/>
                  <a:pt x="112464" y="9359"/>
                  <a:pt x="112464" y="20866"/>
                </a:cubicBezTo>
                <a:lnTo>
                  <a:pt x="112464" y="70730"/>
                </a:lnTo>
                <a:lnTo>
                  <a:pt x="495951" y="70730"/>
                </a:lnTo>
                <a:lnTo>
                  <a:pt x="495951" y="20866"/>
                </a:lnTo>
                <a:cubicBezTo>
                  <a:pt x="495951" y="9359"/>
                  <a:pt x="505169" y="0"/>
                  <a:pt x="516692" y="0"/>
                </a:cubicBezTo>
                <a:cubicBezTo>
                  <a:pt x="528215" y="0"/>
                  <a:pt x="537587" y="9359"/>
                  <a:pt x="537587" y="20866"/>
                </a:cubicBezTo>
                <a:lnTo>
                  <a:pt x="537587" y="70730"/>
                </a:lnTo>
                <a:lnTo>
                  <a:pt x="587520" y="70730"/>
                </a:lnTo>
                <a:cubicBezTo>
                  <a:pt x="599043" y="70730"/>
                  <a:pt x="608415" y="80089"/>
                  <a:pt x="608415" y="91595"/>
                </a:cubicBezTo>
                <a:lnTo>
                  <a:pt x="608415" y="586702"/>
                </a:lnTo>
                <a:cubicBezTo>
                  <a:pt x="608415" y="598209"/>
                  <a:pt x="599043" y="607568"/>
                  <a:pt x="587520" y="607568"/>
                </a:cubicBezTo>
                <a:lnTo>
                  <a:pt x="20895" y="607568"/>
                </a:lnTo>
                <a:cubicBezTo>
                  <a:pt x="9372" y="607568"/>
                  <a:pt x="0" y="598209"/>
                  <a:pt x="0" y="586702"/>
                </a:cubicBezTo>
                <a:lnTo>
                  <a:pt x="0" y="91595"/>
                </a:lnTo>
                <a:cubicBezTo>
                  <a:pt x="0" y="80089"/>
                  <a:pt x="9372" y="70730"/>
                  <a:pt x="20895" y="70730"/>
                </a:cubicBezTo>
                <a:lnTo>
                  <a:pt x="70828" y="70730"/>
                </a:lnTo>
                <a:lnTo>
                  <a:pt x="70828" y="20866"/>
                </a:lnTo>
                <a:cubicBezTo>
                  <a:pt x="70828" y="9359"/>
                  <a:pt x="80200" y="0"/>
                  <a:pt x="91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8" name="矩形标注 67"/>
          <p:cNvSpPr/>
          <p:nvPr/>
        </p:nvSpPr>
        <p:spPr>
          <a:xfrm>
            <a:off x="1826577" y="1089857"/>
            <a:ext cx="2340000" cy="2461385"/>
          </a:xfrm>
          <a:prstGeom prst="wedgeRectCallout">
            <a:avLst>
              <a:gd name="adj1" fmla="val -23461"/>
              <a:gd name="adj2" fmla="val 544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srgbClr val="95836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矩形标注 68"/>
          <p:cNvSpPr/>
          <p:nvPr/>
        </p:nvSpPr>
        <p:spPr>
          <a:xfrm>
            <a:off x="1833308" y="4006667"/>
            <a:ext cx="2314866" cy="1877354"/>
          </a:xfrm>
          <a:prstGeom prst="wedgeRectCallout">
            <a:avLst>
              <a:gd name="adj1" fmla="val -25512"/>
              <a:gd name="adj2" fmla="val 56688"/>
            </a:avLst>
          </a:prstGeom>
          <a:solidFill>
            <a:srgbClr val="3B3838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srgbClr val="95836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38426" y="1110044"/>
            <a:ext cx="232815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较成熟、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中高的资产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消费力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玩、爱购物、爱出游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爱打车出行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824058" y="4047040"/>
            <a:ext cx="1907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较年轻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中等资产力和消费力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注重教育培训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爱单车出行</a:t>
            </a:r>
            <a:endParaRPr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71" name="矩形标注 70"/>
          <p:cNvSpPr/>
          <p:nvPr/>
        </p:nvSpPr>
        <p:spPr>
          <a:xfrm>
            <a:off x="4402601" y="1097703"/>
            <a:ext cx="2340000" cy="2453540"/>
          </a:xfrm>
          <a:prstGeom prst="wedgeRectCallout">
            <a:avLst>
              <a:gd name="adj1" fmla="val -22433"/>
              <a:gd name="adj2" fmla="val 49517"/>
            </a:avLst>
          </a:prstGeom>
          <a:solidFill>
            <a:srgbClr val="F36639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srgbClr val="95836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367808" y="1103711"/>
            <a:ext cx="23400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+mn-ea"/>
              </a:rPr>
              <a:t>万象城到访人群</a:t>
            </a:r>
            <a:endParaRPr lang="en-US" altLang="zh-CN" sz="1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未婚单身，已婚未育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爱健身</a:t>
            </a:r>
            <a:endParaRPr lang="en-US" altLang="zh-CN" sz="1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中高收入，中高消费力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367808" y="2481155"/>
            <a:ext cx="2340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爱琴海</a:t>
            </a:r>
            <a:r>
              <a:rPr lang="zh-CN" altLang="en-US" sz="1400" b="1" dirty="0" smtClean="0">
                <a:solidFill>
                  <a:schemeClr val="bg1"/>
                </a:solidFill>
                <a:latin typeface="+mn-ea"/>
              </a:rPr>
              <a:t>到访人群</a:t>
            </a:r>
            <a:endParaRPr lang="en-US" altLang="zh-CN" sz="1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未婚单身，中高档汽车</a:t>
            </a:r>
            <a:endParaRPr lang="en-US" altLang="zh-CN" sz="1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较高资产力，购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车需求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旺盛</a:t>
            </a:r>
            <a:endParaRPr lang="en-US" altLang="zh-CN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矩形标注 84"/>
          <p:cNvSpPr/>
          <p:nvPr/>
        </p:nvSpPr>
        <p:spPr>
          <a:xfrm>
            <a:off x="6978625" y="1097703"/>
            <a:ext cx="4878015" cy="2453539"/>
          </a:xfrm>
          <a:prstGeom prst="wedgeRectCallout">
            <a:avLst>
              <a:gd name="adj1" fmla="val -22433"/>
              <a:gd name="adj2" fmla="val 49517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srgbClr val="95836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960096" y="1094712"/>
            <a:ext cx="5040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使用苹果手机，周末爱出游、娱乐与购物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喜欢入住民宿，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崇尚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自然，追求个性化的出游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体验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平时喜欢的餐饮品牌如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房子、饭香、太麻里、拿渡麻辣香锅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喜欢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KTV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、网吧和棋牌等亲友聚会型的休闲方式以外，还喜欢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动感体验类影剧院、亲自剧场和休闲农家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平时喜欢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去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大型知名的综合型商场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矩形标注 86"/>
          <p:cNvSpPr/>
          <p:nvPr/>
        </p:nvSpPr>
        <p:spPr>
          <a:xfrm>
            <a:off x="4367808" y="4000262"/>
            <a:ext cx="7488832" cy="1883759"/>
          </a:xfrm>
          <a:prstGeom prst="wedgeRectCallout">
            <a:avLst>
              <a:gd name="adj1" fmla="val -22433"/>
              <a:gd name="adj2" fmla="val 49517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srgbClr val="95836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367808" y="4047040"/>
            <a:ext cx="7272808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16-25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岁、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26-35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未婚、已婚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育、使用华为手机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比较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注重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自我职场技能的提升，同时子女的教育也有一定的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关注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周边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人群除了喜欢去万象城和爱琴海购物中心以外，还喜欢去七宝万科、汇宝购物广场和巴黎春天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28458" y="1089858"/>
            <a:ext cx="3271589" cy="2461385"/>
            <a:chOff x="6246368" y="1114767"/>
            <a:chExt cx="1937864" cy="1457955"/>
          </a:xfrm>
        </p:grpSpPr>
        <p:grpSp>
          <p:nvGrpSpPr>
            <p:cNvPr id="90" name="组合 89"/>
            <p:cNvGrpSpPr/>
            <p:nvPr/>
          </p:nvGrpSpPr>
          <p:grpSpPr>
            <a:xfrm>
              <a:off x="6246368" y="1114767"/>
              <a:ext cx="1937864" cy="1457955"/>
              <a:chOff x="4830284" y="921853"/>
              <a:chExt cx="8729053" cy="6567319"/>
            </a:xfrm>
          </p:grpSpPr>
          <p:sp>
            <p:nvSpPr>
              <p:cNvPr id="93" name="任意多边形 92"/>
              <p:cNvSpPr/>
              <p:nvPr/>
            </p:nvSpPr>
            <p:spPr>
              <a:xfrm rot="17474072">
                <a:off x="6890770" y="517693"/>
                <a:ext cx="4751869" cy="8585265"/>
              </a:xfrm>
              <a:custGeom>
                <a:avLst/>
                <a:gdLst>
                  <a:gd name="connsiteX0" fmla="*/ 4751869 w 4751869"/>
                  <a:gd name="connsiteY0" fmla="*/ 0 h 8585265"/>
                  <a:gd name="connsiteX1" fmla="*/ 4751869 w 4751869"/>
                  <a:gd name="connsiteY1" fmla="*/ 6420110 h 8585265"/>
                  <a:gd name="connsiteX2" fmla="*/ 0 w 4751869"/>
                  <a:gd name="connsiteY2" fmla="*/ 8585265 h 8585265"/>
                  <a:gd name="connsiteX3" fmla="*/ 0 w 4751869"/>
                  <a:gd name="connsiteY3" fmla="*/ 1827812 h 8585265"/>
                  <a:gd name="connsiteX4" fmla="*/ 4703970 w 4751869"/>
                  <a:gd name="connsiteY4" fmla="*/ 0 h 858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1869" h="8585265">
                    <a:moveTo>
                      <a:pt x="4751869" y="0"/>
                    </a:moveTo>
                    <a:lnTo>
                      <a:pt x="4751869" y="6420110"/>
                    </a:lnTo>
                    <a:lnTo>
                      <a:pt x="0" y="8585265"/>
                    </a:lnTo>
                    <a:lnTo>
                      <a:pt x="0" y="1827812"/>
                    </a:lnTo>
                    <a:lnTo>
                      <a:pt x="4703970" y="0"/>
                    </a:lnTo>
                    <a:close/>
                  </a:path>
                </a:pathLst>
              </a:custGeom>
              <a:gradFill>
                <a:gsLst>
                  <a:gs pos="80000">
                    <a:schemeClr val="bg1">
                      <a:lumMod val="95000"/>
                      <a:alpha val="0"/>
                    </a:schemeClr>
                  </a:gs>
                  <a:gs pos="0">
                    <a:schemeClr val="bg2">
                      <a:lumMod val="25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6200000">
                <a:off x="2812345" y="2939792"/>
                <a:ext cx="6567319" cy="2531441"/>
              </a:xfrm>
              <a:prstGeom prst="hexagon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outerShdw blurRad="254000" dist="1143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6419598" y="1522179"/>
              <a:ext cx="236998" cy="823996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到访人群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5" name="Freeform 7" descr="e7d195523061f1c02e66e4f24090f95771f2a25398b4c6a397210DEF3B34B42E7CAE3753A3E55670C5C5B393DCCD8D49F265F3A29442F2D10D421F974AABEA3384308323DA72972389F1817D14B0E600B5EC5FA4DF8D17615469776E2EE1F7BDA4F2D725BE18C48C2354C64EE3428D3C82B58D311000F2EAAEF5551A3CF9783D6373E0A098E5A01B"/>
          <p:cNvSpPr>
            <a:spLocks noEditPoints="1"/>
          </p:cNvSpPr>
          <p:nvPr/>
        </p:nvSpPr>
        <p:spPr bwMode="auto">
          <a:xfrm>
            <a:off x="714356" y="1451218"/>
            <a:ext cx="418227" cy="412213"/>
          </a:xfrm>
          <a:custGeom>
            <a:avLst/>
            <a:gdLst>
              <a:gd name="T0" fmla="*/ 887 w 913"/>
              <a:gd name="T1" fmla="*/ 712 h 900"/>
              <a:gd name="T2" fmla="*/ 911 w 913"/>
              <a:gd name="T3" fmla="*/ 772 h 900"/>
              <a:gd name="T4" fmla="*/ 809 w 913"/>
              <a:gd name="T5" fmla="*/ 848 h 900"/>
              <a:gd name="T6" fmla="*/ 591 w 913"/>
              <a:gd name="T7" fmla="*/ 893 h 900"/>
              <a:gd name="T8" fmla="*/ 363 w 913"/>
              <a:gd name="T9" fmla="*/ 896 h 900"/>
              <a:gd name="T10" fmla="*/ 132 w 913"/>
              <a:gd name="T11" fmla="*/ 859 h 900"/>
              <a:gd name="T12" fmla="*/ 9 w 913"/>
              <a:gd name="T13" fmla="*/ 787 h 900"/>
              <a:gd name="T14" fmla="*/ 13 w 913"/>
              <a:gd name="T15" fmla="*/ 723 h 900"/>
              <a:gd name="T16" fmla="*/ 95 w 913"/>
              <a:gd name="T17" fmla="*/ 673 h 900"/>
              <a:gd name="T18" fmla="*/ 76 w 913"/>
              <a:gd name="T19" fmla="*/ 714 h 900"/>
              <a:gd name="T20" fmla="*/ 160 w 913"/>
              <a:gd name="T21" fmla="*/ 766 h 900"/>
              <a:gd name="T22" fmla="*/ 456 w 913"/>
              <a:gd name="T23" fmla="*/ 800 h 900"/>
              <a:gd name="T24" fmla="*/ 772 w 913"/>
              <a:gd name="T25" fmla="*/ 757 h 900"/>
              <a:gd name="T26" fmla="*/ 837 w 913"/>
              <a:gd name="T27" fmla="*/ 705 h 900"/>
              <a:gd name="T28" fmla="*/ 816 w 913"/>
              <a:gd name="T29" fmla="*/ 673 h 900"/>
              <a:gd name="T30" fmla="*/ 290 w 913"/>
              <a:gd name="T31" fmla="*/ 56 h 900"/>
              <a:gd name="T32" fmla="*/ 314 w 913"/>
              <a:gd name="T33" fmla="*/ 132 h 900"/>
              <a:gd name="T34" fmla="*/ 249 w 913"/>
              <a:gd name="T35" fmla="*/ 197 h 900"/>
              <a:gd name="T36" fmla="*/ 173 w 913"/>
              <a:gd name="T37" fmla="*/ 173 h 900"/>
              <a:gd name="T38" fmla="*/ 149 w 913"/>
              <a:gd name="T39" fmla="*/ 97 h 900"/>
              <a:gd name="T40" fmla="*/ 214 w 913"/>
              <a:gd name="T41" fmla="*/ 32 h 900"/>
              <a:gd name="T42" fmla="*/ 647 w 913"/>
              <a:gd name="T43" fmla="*/ 39 h 900"/>
              <a:gd name="T44" fmla="*/ 595 w 913"/>
              <a:gd name="T45" fmla="*/ 115 h 900"/>
              <a:gd name="T46" fmla="*/ 632 w 913"/>
              <a:gd name="T47" fmla="*/ 184 h 900"/>
              <a:gd name="T48" fmla="*/ 712 w 913"/>
              <a:gd name="T49" fmla="*/ 190 h 900"/>
              <a:gd name="T50" fmla="*/ 762 w 913"/>
              <a:gd name="T51" fmla="*/ 115 h 900"/>
              <a:gd name="T52" fmla="*/ 725 w 913"/>
              <a:gd name="T53" fmla="*/ 45 h 900"/>
              <a:gd name="T54" fmla="*/ 597 w 913"/>
              <a:gd name="T55" fmla="*/ 729 h 900"/>
              <a:gd name="T56" fmla="*/ 766 w 913"/>
              <a:gd name="T57" fmla="*/ 487 h 900"/>
              <a:gd name="T58" fmla="*/ 805 w 913"/>
              <a:gd name="T59" fmla="*/ 437 h 900"/>
              <a:gd name="T60" fmla="*/ 803 w 913"/>
              <a:gd name="T61" fmla="*/ 262 h 900"/>
              <a:gd name="T62" fmla="*/ 729 w 913"/>
              <a:gd name="T63" fmla="*/ 212 h 900"/>
              <a:gd name="T64" fmla="*/ 630 w 913"/>
              <a:gd name="T65" fmla="*/ 247 h 900"/>
              <a:gd name="T66" fmla="*/ 632 w 913"/>
              <a:gd name="T67" fmla="*/ 443 h 900"/>
              <a:gd name="T68" fmla="*/ 456 w 913"/>
              <a:gd name="T69" fmla="*/ 0 h 900"/>
              <a:gd name="T70" fmla="*/ 541 w 913"/>
              <a:gd name="T71" fmla="*/ 56 h 900"/>
              <a:gd name="T72" fmla="*/ 532 w 913"/>
              <a:gd name="T73" fmla="*/ 143 h 900"/>
              <a:gd name="T74" fmla="*/ 456 w 913"/>
              <a:gd name="T75" fmla="*/ 182 h 900"/>
              <a:gd name="T76" fmla="*/ 374 w 913"/>
              <a:gd name="T77" fmla="*/ 128 h 900"/>
              <a:gd name="T78" fmla="*/ 383 w 913"/>
              <a:gd name="T79" fmla="*/ 41 h 900"/>
              <a:gd name="T80" fmla="*/ 456 w 913"/>
              <a:gd name="T81" fmla="*/ 0 h 900"/>
              <a:gd name="T82" fmla="*/ 580 w 913"/>
              <a:gd name="T83" fmla="*/ 465 h 900"/>
              <a:gd name="T84" fmla="*/ 593 w 913"/>
              <a:gd name="T85" fmla="*/ 283 h 900"/>
              <a:gd name="T86" fmla="*/ 541 w 913"/>
              <a:gd name="T87" fmla="*/ 206 h 900"/>
              <a:gd name="T88" fmla="*/ 368 w 913"/>
              <a:gd name="T89" fmla="*/ 206 h 900"/>
              <a:gd name="T90" fmla="*/ 316 w 913"/>
              <a:gd name="T91" fmla="*/ 283 h 900"/>
              <a:gd name="T92" fmla="*/ 329 w 913"/>
              <a:gd name="T93" fmla="*/ 465 h 900"/>
              <a:gd name="T94" fmla="*/ 433 w 913"/>
              <a:gd name="T95" fmla="*/ 759 h 900"/>
              <a:gd name="T96" fmla="*/ 314 w 913"/>
              <a:gd name="T97" fmla="*/ 508 h 900"/>
              <a:gd name="T98" fmla="*/ 275 w 913"/>
              <a:gd name="T99" fmla="*/ 420 h 900"/>
              <a:gd name="T100" fmla="*/ 296 w 913"/>
              <a:gd name="T101" fmla="*/ 214 h 900"/>
              <a:gd name="T102" fmla="*/ 149 w 913"/>
              <a:gd name="T103" fmla="*/ 218 h 900"/>
              <a:gd name="T104" fmla="*/ 102 w 913"/>
              <a:gd name="T105" fmla="*/ 292 h 900"/>
              <a:gd name="T106" fmla="*/ 115 w 913"/>
              <a:gd name="T107" fmla="*/ 456 h 900"/>
              <a:gd name="T108" fmla="*/ 208 w 913"/>
              <a:gd name="T109" fmla="*/ 729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13" h="900">
                <a:moveTo>
                  <a:pt x="816" y="673"/>
                </a:moveTo>
                <a:lnTo>
                  <a:pt x="816" y="673"/>
                </a:lnTo>
                <a:lnTo>
                  <a:pt x="837" y="681"/>
                </a:lnTo>
                <a:lnTo>
                  <a:pt x="857" y="690"/>
                </a:lnTo>
                <a:lnTo>
                  <a:pt x="874" y="701"/>
                </a:lnTo>
                <a:lnTo>
                  <a:pt x="887" y="712"/>
                </a:lnTo>
                <a:lnTo>
                  <a:pt x="898" y="723"/>
                </a:lnTo>
                <a:lnTo>
                  <a:pt x="906" y="736"/>
                </a:lnTo>
                <a:lnTo>
                  <a:pt x="911" y="746"/>
                </a:lnTo>
                <a:lnTo>
                  <a:pt x="913" y="759"/>
                </a:lnTo>
                <a:lnTo>
                  <a:pt x="913" y="759"/>
                </a:lnTo>
                <a:lnTo>
                  <a:pt x="911" y="772"/>
                </a:lnTo>
                <a:lnTo>
                  <a:pt x="904" y="787"/>
                </a:lnTo>
                <a:lnTo>
                  <a:pt x="891" y="800"/>
                </a:lnTo>
                <a:lnTo>
                  <a:pt x="876" y="813"/>
                </a:lnTo>
                <a:lnTo>
                  <a:pt x="857" y="826"/>
                </a:lnTo>
                <a:lnTo>
                  <a:pt x="835" y="837"/>
                </a:lnTo>
                <a:lnTo>
                  <a:pt x="809" y="848"/>
                </a:lnTo>
                <a:lnTo>
                  <a:pt x="779" y="859"/>
                </a:lnTo>
                <a:lnTo>
                  <a:pt x="746" y="867"/>
                </a:lnTo>
                <a:lnTo>
                  <a:pt x="712" y="876"/>
                </a:lnTo>
                <a:lnTo>
                  <a:pt x="673" y="883"/>
                </a:lnTo>
                <a:lnTo>
                  <a:pt x="634" y="889"/>
                </a:lnTo>
                <a:lnTo>
                  <a:pt x="591" y="893"/>
                </a:lnTo>
                <a:lnTo>
                  <a:pt x="547" y="896"/>
                </a:lnTo>
                <a:lnTo>
                  <a:pt x="502" y="898"/>
                </a:lnTo>
                <a:lnTo>
                  <a:pt x="456" y="900"/>
                </a:lnTo>
                <a:lnTo>
                  <a:pt x="456" y="900"/>
                </a:lnTo>
                <a:lnTo>
                  <a:pt x="409" y="898"/>
                </a:lnTo>
                <a:lnTo>
                  <a:pt x="363" y="896"/>
                </a:lnTo>
                <a:lnTo>
                  <a:pt x="320" y="893"/>
                </a:lnTo>
                <a:lnTo>
                  <a:pt x="277" y="889"/>
                </a:lnTo>
                <a:lnTo>
                  <a:pt x="238" y="883"/>
                </a:lnTo>
                <a:lnTo>
                  <a:pt x="201" y="876"/>
                </a:lnTo>
                <a:lnTo>
                  <a:pt x="164" y="867"/>
                </a:lnTo>
                <a:lnTo>
                  <a:pt x="132" y="859"/>
                </a:lnTo>
                <a:lnTo>
                  <a:pt x="104" y="848"/>
                </a:lnTo>
                <a:lnTo>
                  <a:pt x="78" y="837"/>
                </a:lnTo>
                <a:lnTo>
                  <a:pt x="54" y="826"/>
                </a:lnTo>
                <a:lnTo>
                  <a:pt x="35" y="813"/>
                </a:lnTo>
                <a:lnTo>
                  <a:pt x="19" y="800"/>
                </a:lnTo>
                <a:lnTo>
                  <a:pt x="9" y="787"/>
                </a:lnTo>
                <a:lnTo>
                  <a:pt x="2" y="772"/>
                </a:lnTo>
                <a:lnTo>
                  <a:pt x="0" y="759"/>
                </a:lnTo>
                <a:lnTo>
                  <a:pt x="0" y="759"/>
                </a:lnTo>
                <a:lnTo>
                  <a:pt x="0" y="746"/>
                </a:lnTo>
                <a:lnTo>
                  <a:pt x="6" y="736"/>
                </a:lnTo>
                <a:lnTo>
                  <a:pt x="13" y="723"/>
                </a:lnTo>
                <a:lnTo>
                  <a:pt x="24" y="712"/>
                </a:lnTo>
                <a:lnTo>
                  <a:pt x="39" y="701"/>
                </a:lnTo>
                <a:lnTo>
                  <a:pt x="54" y="690"/>
                </a:lnTo>
                <a:lnTo>
                  <a:pt x="74" y="681"/>
                </a:lnTo>
                <a:lnTo>
                  <a:pt x="95" y="673"/>
                </a:lnTo>
                <a:lnTo>
                  <a:pt x="95" y="673"/>
                </a:lnTo>
                <a:lnTo>
                  <a:pt x="87" y="679"/>
                </a:lnTo>
                <a:lnTo>
                  <a:pt x="80" y="688"/>
                </a:lnTo>
                <a:lnTo>
                  <a:pt x="76" y="697"/>
                </a:lnTo>
                <a:lnTo>
                  <a:pt x="74" y="705"/>
                </a:lnTo>
                <a:lnTo>
                  <a:pt x="74" y="705"/>
                </a:lnTo>
                <a:lnTo>
                  <a:pt x="76" y="714"/>
                </a:lnTo>
                <a:lnTo>
                  <a:pt x="80" y="723"/>
                </a:lnTo>
                <a:lnTo>
                  <a:pt x="91" y="733"/>
                </a:lnTo>
                <a:lnTo>
                  <a:pt x="104" y="742"/>
                </a:lnTo>
                <a:lnTo>
                  <a:pt x="119" y="751"/>
                </a:lnTo>
                <a:lnTo>
                  <a:pt x="138" y="757"/>
                </a:lnTo>
                <a:lnTo>
                  <a:pt x="160" y="766"/>
                </a:lnTo>
                <a:lnTo>
                  <a:pt x="186" y="772"/>
                </a:lnTo>
                <a:lnTo>
                  <a:pt x="242" y="783"/>
                </a:lnTo>
                <a:lnTo>
                  <a:pt x="307" y="792"/>
                </a:lnTo>
                <a:lnTo>
                  <a:pt x="379" y="798"/>
                </a:lnTo>
                <a:lnTo>
                  <a:pt x="456" y="800"/>
                </a:lnTo>
                <a:lnTo>
                  <a:pt x="456" y="800"/>
                </a:lnTo>
                <a:lnTo>
                  <a:pt x="532" y="798"/>
                </a:lnTo>
                <a:lnTo>
                  <a:pt x="604" y="792"/>
                </a:lnTo>
                <a:lnTo>
                  <a:pt x="668" y="783"/>
                </a:lnTo>
                <a:lnTo>
                  <a:pt x="727" y="772"/>
                </a:lnTo>
                <a:lnTo>
                  <a:pt x="751" y="766"/>
                </a:lnTo>
                <a:lnTo>
                  <a:pt x="772" y="757"/>
                </a:lnTo>
                <a:lnTo>
                  <a:pt x="792" y="751"/>
                </a:lnTo>
                <a:lnTo>
                  <a:pt x="809" y="742"/>
                </a:lnTo>
                <a:lnTo>
                  <a:pt x="820" y="733"/>
                </a:lnTo>
                <a:lnTo>
                  <a:pt x="831" y="723"/>
                </a:lnTo>
                <a:lnTo>
                  <a:pt x="835" y="714"/>
                </a:lnTo>
                <a:lnTo>
                  <a:pt x="837" y="705"/>
                </a:lnTo>
                <a:lnTo>
                  <a:pt x="837" y="705"/>
                </a:lnTo>
                <a:lnTo>
                  <a:pt x="837" y="697"/>
                </a:lnTo>
                <a:lnTo>
                  <a:pt x="833" y="688"/>
                </a:lnTo>
                <a:lnTo>
                  <a:pt x="824" y="679"/>
                </a:lnTo>
                <a:lnTo>
                  <a:pt x="816" y="673"/>
                </a:lnTo>
                <a:lnTo>
                  <a:pt x="816" y="673"/>
                </a:lnTo>
                <a:close/>
                <a:moveTo>
                  <a:pt x="231" y="32"/>
                </a:moveTo>
                <a:lnTo>
                  <a:pt x="231" y="32"/>
                </a:lnTo>
                <a:lnTo>
                  <a:pt x="249" y="32"/>
                </a:lnTo>
                <a:lnTo>
                  <a:pt x="264" y="39"/>
                </a:lnTo>
                <a:lnTo>
                  <a:pt x="277" y="45"/>
                </a:lnTo>
                <a:lnTo>
                  <a:pt x="290" y="56"/>
                </a:lnTo>
                <a:lnTo>
                  <a:pt x="301" y="69"/>
                </a:lnTo>
                <a:lnTo>
                  <a:pt x="307" y="82"/>
                </a:lnTo>
                <a:lnTo>
                  <a:pt x="314" y="97"/>
                </a:lnTo>
                <a:lnTo>
                  <a:pt x="314" y="115"/>
                </a:lnTo>
                <a:lnTo>
                  <a:pt x="314" y="115"/>
                </a:lnTo>
                <a:lnTo>
                  <a:pt x="314" y="132"/>
                </a:lnTo>
                <a:lnTo>
                  <a:pt x="307" y="147"/>
                </a:lnTo>
                <a:lnTo>
                  <a:pt x="301" y="162"/>
                </a:lnTo>
                <a:lnTo>
                  <a:pt x="290" y="173"/>
                </a:lnTo>
                <a:lnTo>
                  <a:pt x="277" y="184"/>
                </a:lnTo>
                <a:lnTo>
                  <a:pt x="264" y="190"/>
                </a:lnTo>
                <a:lnTo>
                  <a:pt x="249" y="197"/>
                </a:lnTo>
                <a:lnTo>
                  <a:pt x="231" y="197"/>
                </a:lnTo>
                <a:lnTo>
                  <a:pt x="231" y="197"/>
                </a:lnTo>
                <a:lnTo>
                  <a:pt x="214" y="197"/>
                </a:lnTo>
                <a:lnTo>
                  <a:pt x="199" y="190"/>
                </a:lnTo>
                <a:lnTo>
                  <a:pt x="186" y="184"/>
                </a:lnTo>
                <a:lnTo>
                  <a:pt x="173" y="173"/>
                </a:lnTo>
                <a:lnTo>
                  <a:pt x="162" y="162"/>
                </a:lnTo>
                <a:lnTo>
                  <a:pt x="156" y="147"/>
                </a:lnTo>
                <a:lnTo>
                  <a:pt x="149" y="132"/>
                </a:lnTo>
                <a:lnTo>
                  <a:pt x="149" y="115"/>
                </a:lnTo>
                <a:lnTo>
                  <a:pt x="149" y="115"/>
                </a:lnTo>
                <a:lnTo>
                  <a:pt x="149" y="97"/>
                </a:lnTo>
                <a:lnTo>
                  <a:pt x="156" y="82"/>
                </a:lnTo>
                <a:lnTo>
                  <a:pt x="162" y="69"/>
                </a:lnTo>
                <a:lnTo>
                  <a:pt x="173" y="56"/>
                </a:lnTo>
                <a:lnTo>
                  <a:pt x="186" y="45"/>
                </a:lnTo>
                <a:lnTo>
                  <a:pt x="199" y="39"/>
                </a:lnTo>
                <a:lnTo>
                  <a:pt x="214" y="32"/>
                </a:lnTo>
                <a:lnTo>
                  <a:pt x="231" y="32"/>
                </a:lnTo>
                <a:lnTo>
                  <a:pt x="231" y="32"/>
                </a:lnTo>
                <a:close/>
                <a:moveTo>
                  <a:pt x="679" y="32"/>
                </a:moveTo>
                <a:lnTo>
                  <a:pt x="679" y="32"/>
                </a:lnTo>
                <a:lnTo>
                  <a:pt x="662" y="32"/>
                </a:lnTo>
                <a:lnTo>
                  <a:pt x="647" y="39"/>
                </a:lnTo>
                <a:lnTo>
                  <a:pt x="632" y="45"/>
                </a:lnTo>
                <a:lnTo>
                  <a:pt x="621" y="56"/>
                </a:lnTo>
                <a:lnTo>
                  <a:pt x="610" y="69"/>
                </a:lnTo>
                <a:lnTo>
                  <a:pt x="601" y="82"/>
                </a:lnTo>
                <a:lnTo>
                  <a:pt x="597" y="97"/>
                </a:lnTo>
                <a:lnTo>
                  <a:pt x="595" y="115"/>
                </a:lnTo>
                <a:lnTo>
                  <a:pt x="595" y="115"/>
                </a:lnTo>
                <a:lnTo>
                  <a:pt x="597" y="132"/>
                </a:lnTo>
                <a:lnTo>
                  <a:pt x="601" y="147"/>
                </a:lnTo>
                <a:lnTo>
                  <a:pt x="610" y="162"/>
                </a:lnTo>
                <a:lnTo>
                  <a:pt x="621" y="173"/>
                </a:lnTo>
                <a:lnTo>
                  <a:pt x="632" y="184"/>
                </a:lnTo>
                <a:lnTo>
                  <a:pt x="647" y="190"/>
                </a:lnTo>
                <a:lnTo>
                  <a:pt x="662" y="197"/>
                </a:lnTo>
                <a:lnTo>
                  <a:pt x="679" y="197"/>
                </a:lnTo>
                <a:lnTo>
                  <a:pt x="679" y="197"/>
                </a:lnTo>
                <a:lnTo>
                  <a:pt x="694" y="197"/>
                </a:lnTo>
                <a:lnTo>
                  <a:pt x="712" y="190"/>
                </a:lnTo>
                <a:lnTo>
                  <a:pt x="725" y="184"/>
                </a:lnTo>
                <a:lnTo>
                  <a:pt x="738" y="173"/>
                </a:lnTo>
                <a:lnTo>
                  <a:pt x="749" y="162"/>
                </a:lnTo>
                <a:lnTo>
                  <a:pt x="755" y="147"/>
                </a:lnTo>
                <a:lnTo>
                  <a:pt x="759" y="132"/>
                </a:lnTo>
                <a:lnTo>
                  <a:pt x="762" y="115"/>
                </a:lnTo>
                <a:lnTo>
                  <a:pt x="762" y="115"/>
                </a:lnTo>
                <a:lnTo>
                  <a:pt x="759" y="97"/>
                </a:lnTo>
                <a:lnTo>
                  <a:pt x="755" y="82"/>
                </a:lnTo>
                <a:lnTo>
                  <a:pt x="749" y="69"/>
                </a:lnTo>
                <a:lnTo>
                  <a:pt x="738" y="56"/>
                </a:lnTo>
                <a:lnTo>
                  <a:pt x="725" y="45"/>
                </a:lnTo>
                <a:lnTo>
                  <a:pt x="712" y="39"/>
                </a:lnTo>
                <a:lnTo>
                  <a:pt x="694" y="32"/>
                </a:lnTo>
                <a:lnTo>
                  <a:pt x="679" y="32"/>
                </a:lnTo>
                <a:lnTo>
                  <a:pt x="679" y="32"/>
                </a:lnTo>
                <a:close/>
                <a:moveTo>
                  <a:pt x="597" y="508"/>
                </a:moveTo>
                <a:lnTo>
                  <a:pt x="597" y="729"/>
                </a:lnTo>
                <a:lnTo>
                  <a:pt x="656" y="729"/>
                </a:lnTo>
                <a:lnTo>
                  <a:pt x="679" y="575"/>
                </a:lnTo>
                <a:lnTo>
                  <a:pt x="701" y="729"/>
                </a:lnTo>
                <a:lnTo>
                  <a:pt x="766" y="729"/>
                </a:lnTo>
                <a:lnTo>
                  <a:pt x="766" y="487"/>
                </a:lnTo>
                <a:lnTo>
                  <a:pt x="766" y="487"/>
                </a:lnTo>
                <a:lnTo>
                  <a:pt x="774" y="480"/>
                </a:lnTo>
                <a:lnTo>
                  <a:pt x="783" y="474"/>
                </a:lnTo>
                <a:lnTo>
                  <a:pt x="790" y="465"/>
                </a:lnTo>
                <a:lnTo>
                  <a:pt x="796" y="456"/>
                </a:lnTo>
                <a:lnTo>
                  <a:pt x="803" y="448"/>
                </a:lnTo>
                <a:lnTo>
                  <a:pt x="805" y="437"/>
                </a:lnTo>
                <a:lnTo>
                  <a:pt x="807" y="426"/>
                </a:lnTo>
                <a:lnTo>
                  <a:pt x="809" y="415"/>
                </a:lnTo>
                <a:lnTo>
                  <a:pt x="809" y="292"/>
                </a:lnTo>
                <a:lnTo>
                  <a:pt x="809" y="292"/>
                </a:lnTo>
                <a:lnTo>
                  <a:pt x="807" y="277"/>
                </a:lnTo>
                <a:lnTo>
                  <a:pt x="803" y="262"/>
                </a:lnTo>
                <a:lnTo>
                  <a:pt x="794" y="249"/>
                </a:lnTo>
                <a:lnTo>
                  <a:pt x="785" y="236"/>
                </a:lnTo>
                <a:lnTo>
                  <a:pt x="774" y="227"/>
                </a:lnTo>
                <a:lnTo>
                  <a:pt x="759" y="218"/>
                </a:lnTo>
                <a:lnTo>
                  <a:pt x="746" y="214"/>
                </a:lnTo>
                <a:lnTo>
                  <a:pt x="729" y="212"/>
                </a:lnTo>
                <a:lnTo>
                  <a:pt x="632" y="212"/>
                </a:lnTo>
                <a:lnTo>
                  <a:pt x="632" y="212"/>
                </a:lnTo>
                <a:lnTo>
                  <a:pt x="614" y="214"/>
                </a:lnTo>
                <a:lnTo>
                  <a:pt x="614" y="214"/>
                </a:lnTo>
                <a:lnTo>
                  <a:pt x="623" y="231"/>
                </a:lnTo>
                <a:lnTo>
                  <a:pt x="630" y="247"/>
                </a:lnTo>
                <a:lnTo>
                  <a:pt x="634" y="266"/>
                </a:lnTo>
                <a:lnTo>
                  <a:pt x="634" y="283"/>
                </a:lnTo>
                <a:lnTo>
                  <a:pt x="634" y="420"/>
                </a:lnTo>
                <a:lnTo>
                  <a:pt x="634" y="420"/>
                </a:lnTo>
                <a:lnTo>
                  <a:pt x="634" y="433"/>
                </a:lnTo>
                <a:lnTo>
                  <a:pt x="632" y="443"/>
                </a:lnTo>
                <a:lnTo>
                  <a:pt x="625" y="467"/>
                </a:lnTo>
                <a:lnTo>
                  <a:pt x="612" y="491"/>
                </a:lnTo>
                <a:lnTo>
                  <a:pt x="597" y="508"/>
                </a:lnTo>
                <a:lnTo>
                  <a:pt x="597" y="508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76" y="2"/>
                </a:lnTo>
                <a:lnTo>
                  <a:pt x="493" y="9"/>
                </a:lnTo>
                <a:lnTo>
                  <a:pt x="508" y="17"/>
                </a:lnTo>
                <a:lnTo>
                  <a:pt x="521" y="28"/>
                </a:lnTo>
                <a:lnTo>
                  <a:pt x="532" y="41"/>
                </a:lnTo>
                <a:lnTo>
                  <a:pt x="541" y="56"/>
                </a:lnTo>
                <a:lnTo>
                  <a:pt x="545" y="74"/>
                </a:lnTo>
                <a:lnTo>
                  <a:pt x="547" y="91"/>
                </a:lnTo>
                <a:lnTo>
                  <a:pt x="547" y="91"/>
                </a:lnTo>
                <a:lnTo>
                  <a:pt x="545" y="110"/>
                </a:lnTo>
                <a:lnTo>
                  <a:pt x="541" y="128"/>
                </a:lnTo>
                <a:lnTo>
                  <a:pt x="532" y="143"/>
                </a:lnTo>
                <a:lnTo>
                  <a:pt x="521" y="156"/>
                </a:lnTo>
                <a:lnTo>
                  <a:pt x="508" y="167"/>
                </a:lnTo>
                <a:lnTo>
                  <a:pt x="493" y="175"/>
                </a:lnTo>
                <a:lnTo>
                  <a:pt x="476" y="180"/>
                </a:lnTo>
                <a:lnTo>
                  <a:pt x="456" y="182"/>
                </a:lnTo>
                <a:lnTo>
                  <a:pt x="456" y="182"/>
                </a:lnTo>
                <a:lnTo>
                  <a:pt x="439" y="180"/>
                </a:lnTo>
                <a:lnTo>
                  <a:pt x="422" y="175"/>
                </a:lnTo>
                <a:lnTo>
                  <a:pt x="407" y="167"/>
                </a:lnTo>
                <a:lnTo>
                  <a:pt x="394" y="156"/>
                </a:lnTo>
                <a:lnTo>
                  <a:pt x="383" y="143"/>
                </a:lnTo>
                <a:lnTo>
                  <a:pt x="374" y="128"/>
                </a:lnTo>
                <a:lnTo>
                  <a:pt x="368" y="110"/>
                </a:lnTo>
                <a:lnTo>
                  <a:pt x="368" y="91"/>
                </a:lnTo>
                <a:lnTo>
                  <a:pt x="368" y="91"/>
                </a:lnTo>
                <a:lnTo>
                  <a:pt x="368" y="74"/>
                </a:lnTo>
                <a:lnTo>
                  <a:pt x="374" y="56"/>
                </a:lnTo>
                <a:lnTo>
                  <a:pt x="383" y="41"/>
                </a:lnTo>
                <a:lnTo>
                  <a:pt x="394" y="28"/>
                </a:lnTo>
                <a:lnTo>
                  <a:pt x="407" y="17"/>
                </a:lnTo>
                <a:lnTo>
                  <a:pt x="422" y="9"/>
                </a:lnTo>
                <a:lnTo>
                  <a:pt x="439" y="2"/>
                </a:lnTo>
                <a:lnTo>
                  <a:pt x="456" y="0"/>
                </a:lnTo>
                <a:lnTo>
                  <a:pt x="456" y="0"/>
                </a:lnTo>
                <a:close/>
                <a:moveTo>
                  <a:pt x="547" y="495"/>
                </a:moveTo>
                <a:lnTo>
                  <a:pt x="547" y="495"/>
                </a:lnTo>
                <a:lnTo>
                  <a:pt x="556" y="489"/>
                </a:lnTo>
                <a:lnTo>
                  <a:pt x="565" y="482"/>
                </a:lnTo>
                <a:lnTo>
                  <a:pt x="573" y="474"/>
                </a:lnTo>
                <a:lnTo>
                  <a:pt x="580" y="465"/>
                </a:lnTo>
                <a:lnTo>
                  <a:pt x="586" y="454"/>
                </a:lnTo>
                <a:lnTo>
                  <a:pt x="591" y="443"/>
                </a:lnTo>
                <a:lnTo>
                  <a:pt x="593" y="430"/>
                </a:lnTo>
                <a:lnTo>
                  <a:pt x="593" y="420"/>
                </a:lnTo>
                <a:lnTo>
                  <a:pt x="593" y="283"/>
                </a:lnTo>
                <a:lnTo>
                  <a:pt x="593" y="283"/>
                </a:lnTo>
                <a:lnTo>
                  <a:pt x="591" y="266"/>
                </a:lnTo>
                <a:lnTo>
                  <a:pt x="586" y="251"/>
                </a:lnTo>
                <a:lnTo>
                  <a:pt x="578" y="236"/>
                </a:lnTo>
                <a:lnTo>
                  <a:pt x="569" y="223"/>
                </a:lnTo>
                <a:lnTo>
                  <a:pt x="556" y="212"/>
                </a:lnTo>
                <a:lnTo>
                  <a:pt x="541" y="206"/>
                </a:lnTo>
                <a:lnTo>
                  <a:pt x="524" y="199"/>
                </a:lnTo>
                <a:lnTo>
                  <a:pt x="508" y="199"/>
                </a:lnTo>
                <a:lnTo>
                  <a:pt x="402" y="199"/>
                </a:lnTo>
                <a:lnTo>
                  <a:pt x="402" y="199"/>
                </a:lnTo>
                <a:lnTo>
                  <a:pt x="385" y="199"/>
                </a:lnTo>
                <a:lnTo>
                  <a:pt x="368" y="206"/>
                </a:lnTo>
                <a:lnTo>
                  <a:pt x="355" y="212"/>
                </a:lnTo>
                <a:lnTo>
                  <a:pt x="342" y="223"/>
                </a:lnTo>
                <a:lnTo>
                  <a:pt x="331" y="236"/>
                </a:lnTo>
                <a:lnTo>
                  <a:pt x="322" y="251"/>
                </a:lnTo>
                <a:lnTo>
                  <a:pt x="318" y="266"/>
                </a:lnTo>
                <a:lnTo>
                  <a:pt x="316" y="283"/>
                </a:lnTo>
                <a:lnTo>
                  <a:pt x="316" y="420"/>
                </a:lnTo>
                <a:lnTo>
                  <a:pt x="316" y="420"/>
                </a:lnTo>
                <a:lnTo>
                  <a:pt x="316" y="430"/>
                </a:lnTo>
                <a:lnTo>
                  <a:pt x="320" y="443"/>
                </a:lnTo>
                <a:lnTo>
                  <a:pt x="325" y="454"/>
                </a:lnTo>
                <a:lnTo>
                  <a:pt x="329" y="465"/>
                </a:lnTo>
                <a:lnTo>
                  <a:pt x="335" y="474"/>
                </a:lnTo>
                <a:lnTo>
                  <a:pt x="344" y="482"/>
                </a:lnTo>
                <a:lnTo>
                  <a:pt x="353" y="489"/>
                </a:lnTo>
                <a:lnTo>
                  <a:pt x="363" y="495"/>
                </a:lnTo>
                <a:lnTo>
                  <a:pt x="363" y="759"/>
                </a:lnTo>
                <a:lnTo>
                  <a:pt x="433" y="759"/>
                </a:lnTo>
                <a:lnTo>
                  <a:pt x="456" y="593"/>
                </a:lnTo>
                <a:lnTo>
                  <a:pt x="482" y="759"/>
                </a:lnTo>
                <a:lnTo>
                  <a:pt x="547" y="759"/>
                </a:lnTo>
                <a:lnTo>
                  <a:pt x="547" y="495"/>
                </a:lnTo>
                <a:lnTo>
                  <a:pt x="547" y="495"/>
                </a:lnTo>
                <a:close/>
                <a:moveTo>
                  <a:pt x="314" y="508"/>
                </a:moveTo>
                <a:lnTo>
                  <a:pt x="314" y="508"/>
                </a:lnTo>
                <a:lnTo>
                  <a:pt x="296" y="491"/>
                </a:lnTo>
                <a:lnTo>
                  <a:pt x="286" y="467"/>
                </a:lnTo>
                <a:lnTo>
                  <a:pt x="277" y="443"/>
                </a:lnTo>
                <a:lnTo>
                  <a:pt x="277" y="433"/>
                </a:lnTo>
                <a:lnTo>
                  <a:pt x="275" y="420"/>
                </a:lnTo>
                <a:lnTo>
                  <a:pt x="275" y="283"/>
                </a:lnTo>
                <a:lnTo>
                  <a:pt x="275" y="283"/>
                </a:lnTo>
                <a:lnTo>
                  <a:pt x="277" y="266"/>
                </a:lnTo>
                <a:lnTo>
                  <a:pt x="281" y="247"/>
                </a:lnTo>
                <a:lnTo>
                  <a:pt x="288" y="231"/>
                </a:lnTo>
                <a:lnTo>
                  <a:pt x="296" y="214"/>
                </a:lnTo>
                <a:lnTo>
                  <a:pt x="296" y="214"/>
                </a:lnTo>
                <a:lnTo>
                  <a:pt x="277" y="212"/>
                </a:lnTo>
                <a:lnTo>
                  <a:pt x="182" y="212"/>
                </a:lnTo>
                <a:lnTo>
                  <a:pt x="182" y="212"/>
                </a:lnTo>
                <a:lnTo>
                  <a:pt x="164" y="214"/>
                </a:lnTo>
                <a:lnTo>
                  <a:pt x="149" y="218"/>
                </a:lnTo>
                <a:lnTo>
                  <a:pt x="136" y="227"/>
                </a:lnTo>
                <a:lnTo>
                  <a:pt x="125" y="236"/>
                </a:lnTo>
                <a:lnTo>
                  <a:pt x="115" y="249"/>
                </a:lnTo>
                <a:lnTo>
                  <a:pt x="108" y="262"/>
                </a:lnTo>
                <a:lnTo>
                  <a:pt x="104" y="277"/>
                </a:lnTo>
                <a:lnTo>
                  <a:pt x="102" y="292"/>
                </a:lnTo>
                <a:lnTo>
                  <a:pt x="102" y="415"/>
                </a:lnTo>
                <a:lnTo>
                  <a:pt x="102" y="415"/>
                </a:lnTo>
                <a:lnTo>
                  <a:pt x="102" y="426"/>
                </a:lnTo>
                <a:lnTo>
                  <a:pt x="106" y="437"/>
                </a:lnTo>
                <a:lnTo>
                  <a:pt x="108" y="448"/>
                </a:lnTo>
                <a:lnTo>
                  <a:pt x="115" y="456"/>
                </a:lnTo>
                <a:lnTo>
                  <a:pt x="119" y="465"/>
                </a:lnTo>
                <a:lnTo>
                  <a:pt x="128" y="474"/>
                </a:lnTo>
                <a:lnTo>
                  <a:pt x="136" y="480"/>
                </a:lnTo>
                <a:lnTo>
                  <a:pt x="145" y="487"/>
                </a:lnTo>
                <a:lnTo>
                  <a:pt x="145" y="729"/>
                </a:lnTo>
                <a:lnTo>
                  <a:pt x="208" y="729"/>
                </a:lnTo>
                <a:lnTo>
                  <a:pt x="231" y="575"/>
                </a:lnTo>
                <a:lnTo>
                  <a:pt x="255" y="729"/>
                </a:lnTo>
                <a:lnTo>
                  <a:pt x="314" y="729"/>
                </a:lnTo>
                <a:lnTo>
                  <a:pt x="314" y="50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3269" tIns="46634" rIns="93269" bIns="46634" numCol="1" anchor="t" anchorCtr="0" compatLnSpc="1"/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-416085" y="4021042"/>
            <a:ext cx="3217697" cy="3331859"/>
            <a:chOff x="5744807" y="1140207"/>
            <a:chExt cx="1905942" cy="2052494"/>
          </a:xfrm>
        </p:grpSpPr>
        <p:grpSp>
          <p:nvGrpSpPr>
            <p:cNvPr id="97" name="组合 96"/>
            <p:cNvGrpSpPr/>
            <p:nvPr/>
          </p:nvGrpSpPr>
          <p:grpSpPr>
            <a:xfrm>
              <a:off x="5744807" y="1140207"/>
              <a:ext cx="1905942" cy="2052494"/>
              <a:chOff x="2571017" y="1036452"/>
              <a:chExt cx="8585264" cy="9245396"/>
            </a:xfrm>
          </p:grpSpPr>
          <p:sp>
            <p:nvSpPr>
              <p:cNvPr id="99" name="任意多边形 98"/>
              <p:cNvSpPr/>
              <p:nvPr/>
            </p:nvSpPr>
            <p:spPr>
              <a:xfrm rot="17474072">
                <a:off x="4487715" y="3613282"/>
                <a:ext cx="4751868" cy="8585264"/>
              </a:xfrm>
              <a:custGeom>
                <a:avLst/>
                <a:gdLst>
                  <a:gd name="connsiteX0" fmla="*/ 4751869 w 4751869"/>
                  <a:gd name="connsiteY0" fmla="*/ 0 h 8585265"/>
                  <a:gd name="connsiteX1" fmla="*/ 4751869 w 4751869"/>
                  <a:gd name="connsiteY1" fmla="*/ 6420110 h 8585265"/>
                  <a:gd name="connsiteX2" fmla="*/ 0 w 4751869"/>
                  <a:gd name="connsiteY2" fmla="*/ 8585265 h 8585265"/>
                  <a:gd name="connsiteX3" fmla="*/ 0 w 4751869"/>
                  <a:gd name="connsiteY3" fmla="*/ 1827812 h 8585265"/>
                  <a:gd name="connsiteX4" fmla="*/ 4703970 w 4751869"/>
                  <a:gd name="connsiteY4" fmla="*/ 0 h 858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1869" h="8585265">
                    <a:moveTo>
                      <a:pt x="4751869" y="0"/>
                    </a:moveTo>
                    <a:lnTo>
                      <a:pt x="4751869" y="6420110"/>
                    </a:lnTo>
                    <a:lnTo>
                      <a:pt x="0" y="8585265"/>
                    </a:lnTo>
                    <a:lnTo>
                      <a:pt x="0" y="1827812"/>
                    </a:lnTo>
                    <a:lnTo>
                      <a:pt x="4703970" y="0"/>
                    </a:lnTo>
                    <a:close/>
                  </a:path>
                </a:pathLst>
              </a:custGeom>
              <a:gradFill>
                <a:gsLst>
                  <a:gs pos="80000">
                    <a:schemeClr val="bg1">
                      <a:lumMod val="95000"/>
                      <a:alpha val="0"/>
                    </a:schemeClr>
                  </a:gs>
                  <a:gs pos="0">
                    <a:schemeClr val="bg2">
                      <a:lumMod val="25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6200000">
                <a:off x="3379878" y="2486853"/>
                <a:ext cx="5432243" cy="2531442"/>
              </a:xfrm>
              <a:prstGeom prst="hexagon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outerShdw blurRad="254000" dist="1143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文本框 97"/>
            <p:cNvSpPr txBox="1"/>
            <p:nvPr/>
          </p:nvSpPr>
          <p:spPr>
            <a:xfrm>
              <a:off x="6403174" y="1466731"/>
              <a:ext cx="236998" cy="823996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周边人群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95400" y="4236196"/>
            <a:ext cx="409747" cy="458916"/>
            <a:chOff x="7605713" y="5635626"/>
            <a:chExt cx="158750" cy="177800"/>
          </a:xfrm>
          <a:solidFill>
            <a:srgbClr val="404040"/>
          </a:solidFill>
        </p:grpSpPr>
        <p:sp>
          <p:nvSpPr>
            <p:cNvPr id="102" name="Freeform 628"/>
            <p:cNvSpPr/>
            <p:nvPr/>
          </p:nvSpPr>
          <p:spPr bwMode="auto">
            <a:xfrm>
              <a:off x="7635876" y="5665788"/>
              <a:ext cx="100013" cy="84138"/>
            </a:xfrm>
            <a:custGeom>
              <a:avLst/>
              <a:gdLst>
                <a:gd name="T0" fmla="*/ 163 w 163"/>
                <a:gd name="T1" fmla="*/ 81 h 139"/>
                <a:gd name="T2" fmla="*/ 81 w 163"/>
                <a:gd name="T3" fmla="*/ 0 h 139"/>
                <a:gd name="T4" fmla="*/ 0 w 163"/>
                <a:gd name="T5" fmla="*/ 81 h 139"/>
                <a:gd name="T6" fmla="*/ 24 w 163"/>
                <a:gd name="T7" fmla="*/ 139 h 139"/>
                <a:gd name="T8" fmla="*/ 39 w 163"/>
                <a:gd name="T9" fmla="*/ 120 h 139"/>
                <a:gd name="T10" fmla="*/ 24 w 163"/>
                <a:gd name="T11" fmla="*/ 81 h 139"/>
                <a:gd name="T12" fmla="*/ 81 w 163"/>
                <a:gd name="T13" fmla="*/ 24 h 139"/>
                <a:gd name="T14" fmla="*/ 139 w 163"/>
                <a:gd name="T15" fmla="*/ 81 h 139"/>
                <a:gd name="T16" fmla="*/ 123 w 163"/>
                <a:gd name="T17" fmla="*/ 120 h 139"/>
                <a:gd name="T18" fmla="*/ 139 w 163"/>
                <a:gd name="T19" fmla="*/ 139 h 139"/>
                <a:gd name="T20" fmla="*/ 163 w 163"/>
                <a:gd name="T21" fmla="*/ 8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39">
                  <a:moveTo>
                    <a:pt x="163" y="81"/>
                  </a:moveTo>
                  <a:cubicBezTo>
                    <a:pt x="163" y="36"/>
                    <a:pt x="126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04"/>
                    <a:pt x="9" y="124"/>
                    <a:pt x="24" y="139"/>
                  </a:cubicBezTo>
                  <a:cubicBezTo>
                    <a:pt x="28" y="132"/>
                    <a:pt x="33" y="126"/>
                    <a:pt x="39" y="120"/>
                  </a:cubicBezTo>
                  <a:cubicBezTo>
                    <a:pt x="30" y="110"/>
                    <a:pt x="24" y="96"/>
                    <a:pt x="24" y="81"/>
                  </a:cubicBezTo>
                  <a:cubicBezTo>
                    <a:pt x="24" y="50"/>
                    <a:pt x="49" y="24"/>
                    <a:pt x="81" y="24"/>
                  </a:cubicBezTo>
                  <a:cubicBezTo>
                    <a:pt x="113" y="24"/>
                    <a:pt x="139" y="50"/>
                    <a:pt x="139" y="81"/>
                  </a:cubicBezTo>
                  <a:cubicBezTo>
                    <a:pt x="139" y="96"/>
                    <a:pt x="133" y="110"/>
                    <a:pt x="123" y="120"/>
                  </a:cubicBezTo>
                  <a:cubicBezTo>
                    <a:pt x="129" y="125"/>
                    <a:pt x="135" y="132"/>
                    <a:pt x="139" y="139"/>
                  </a:cubicBezTo>
                  <a:cubicBezTo>
                    <a:pt x="153" y="124"/>
                    <a:pt x="163" y="104"/>
                    <a:pt x="163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/>
              </a:endParaRPr>
            </a:p>
          </p:txBody>
        </p:sp>
        <p:sp>
          <p:nvSpPr>
            <p:cNvPr id="103" name="Freeform 629"/>
            <p:cNvSpPr/>
            <p:nvPr/>
          </p:nvSpPr>
          <p:spPr bwMode="auto">
            <a:xfrm>
              <a:off x="7605713" y="5635626"/>
              <a:ext cx="158750" cy="149225"/>
            </a:xfrm>
            <a:custGeom>
              <a:avLst/>
              <a:gdLst>
                <a:gd name="T0" fmla="*/ 259 w 259"/>
                <a:gd name="T1" fmla="*/ 129 h 244"/>
                <a:gd name="T2" fmla="*/ 130 w 259"/>
                <a:gd name="T3" fmla="*/ 0 h 244"/>
                <a:gd name="T4" fmla="*/ 0 w 259"/>
                <a:gd name="T5" fmla="*/ 129 h 244"/>
                <a:gd name="T6" fmla="*/ 70 w 259"/>
                <a:gd name="T7" fmla="*/ 244 h 244"/>
                <a:gd name="T8" fmla="*/ 65 w 259"/>
                <a:gd name="T9" fmla="*/ 217 h 244"/>
                <a:gd name="T10" fmla="*/ 65 w 259"/>
                <a:gd name="T11" fmla="*/ 214 h 244"/>
                <a:gd name="T12" fmla="*/ 23 w 259"/>
                <a:gd name="T13" fmla="*/ 129 h 244"/>
                <a:gd name="T14" fmla="*/ 130 w 259"/>
                <a:gd name="T15" fmla="*/ 23 h 244"/>
                <a:gd name="T16" fmla="*/ 236 w 259"/>
                <a:gd name="T17" fmla="*/ 129 h 244"/>
                <a:gd name="T18" fmla="*/ 195 w 259"/>
                <a:gd name="T19" fmla="*/ 214 h 244"/>
                <a:gd name="T20" fmla="*/ 195 w 259"/>
                <a:gd name="T21" fmla="*/ 217 h 244"/>
                <a:gd name="T22" fmla="*/ 191 w 259"/>
                <a:gd name="T23" fmla="*/ 244 h 244"/>
                <a:gd name="T24" fmla="*/ 259 w 259"/>
                <a:gd name="T25" fmla="*/ 12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" h="244">
                  <a:moveTo>
                    <a:pt x="259" y="129"/>
                  </a:moveTo>
                  <a:cubicBezTo>
                    <a:pt x="259" y="58"/>
                    <a:pt x="201" y="0"/>
                    <a:pt x="130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179"/>
                    <a:pt x="29" y="223"/>
                    <a:pt x="70" y="244"/>
                  </a:cubicBezTo>
                  <a:cubicBezTo>
                    <a:pt x="67" y="233"/>
                    <a:pt x="65" y="223"/>
                    <a:pt x="65" y="217"/>
                  </a:cubicBezTo>
                  <a:cubicBezTo>
                    <a:pt x="65" y="216"/>
                    <a:pt x="65" y="215"/>
                    <a:pt x="65" y="214"/>
                  </a:cubicBezTo>
                  <a:cubicBezTo>
                    <a:pt x="40" y="195"/>
                    <a:pt x="23" y="164"/>
                    <a:pt x="23" y="129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6" y="71"/>
                    <a:pt x="236" y="129"/>
                  </a:cubicBezTo>
                  <a:cubicBezTo>
                    <a:pt x="236" y="164"/>
                    <a:pt x="220" y="194"/>
                    <a:pt x="195" y="214"/>
                  </a:cubicBezTo>
                  <a:cubicBezTo>
                    <a:pt x="195" y="215"/>
                    <a:pt x="195" y="216"/>
                    <a:pt x="195" y="217"/>
                  </a:cubicBezTo>
                  <a:cubicBezTo>
                    <a:pt x="195" y="223"/>
                    <a:pt x="193" y="233"/>
                    <a:pt x="191" y="244"/>
                  </a:cubicBezTo>
                  <a:cubicBezTo>
                    <a:pt x="232" y="222"/>
                    <a:pt x="259" y="179"/>
                    <a:pt x="259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/>
              </a:endParaRPr>
            </a:p>
          </p:txBody>
        </p:sp>
        <p:sp>
          <p:nvSpPr>
            <p:cNvPr id="104" name="Freeform 630"/>
            <p:cNvSpPr/>
            <p:nvPr/>
          </p:nvSpPr>
          <p:spPr bwMode="auto">
            <a:xfrm>
              <a:off x="7659688" y="5743576"/>
              <a:ext cx="50800" cy="69850"/>
            </a:xfrm>
            <a:custGeom>
              <a:avLst/>
              <a:gdLst>
                <a:gd name="T0" fmla="*/ 21 w 84"/>
                <a:gd name="T1" fmla="*/ 113 h 113"/>
                <a:gd name="T2" fmla="*/ 64 w 84"/>
                <a:gd name="T3" fmla="*/ 113 h 113"/>
                <a:gd name="T4" fmla="*/ 84 w 84"/>
                <a:gd name="T5" fmla="*/ 41 h 113"/>
                <a:gd name="T6" fmla="*/ 43 w 84"/>
                <a:gd name="T7" fmla="*/ 0 h 113"/>
                <a:gd name="T8" fmla="*/ 42 w 84"/>
                <a:gd name="T9" fmla="*/ 0 h 113"/>
                <a:gd name="T10" fmla="*/ 42 w 84"/>
                <a:gd name="T11" fmla="*/ 0 h 113"/>
                <a:gd name="T12" fmla="*/ 42 w 84"/>
                <a:gd name="T13" fmla="*/ 0 h 113"/>
                <a:gd name="T14" fmla="*/ 42 w 84"/>
                <a:gd name="T15" fmla="*/ 0 h 113"/>
                <a:gd name="T16" fmla="*/ 0 w 84"/>
                <a:gd name="T17" fmla="*/ 41 h 113"/>
                <a:gd name="T18" fmla="*/ 21 w 84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113">
                  <a:moveTo>
                    <a:pt x="21" y="113"/>
                  </a:moveTo>
                  <a:cubicBezTo>
                    <a:pt x="64" y="113"/>
                    <a:pt x="64" y="113"/>
                    <a:pt x="64" y="113"/>
                  </a:cubicBezTo>
                  <a:cubicBezTo>
                    <a:pt x="73" y="90"/>
                    <a:pt x="84" y="52"/>
                    <a:pt x="84" y="41"/>
                  </a:cubicBezTo>
                  <a:cubicBezTo>
                    <a:pt x="84" y="19"/>
                    <a:pt x="66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52"/>
                    <a:pt x="11" y="90"/>
                    <a:pt x="21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/>
              </a:endParaRPr>
            </a:p>
          </p:txBody>
        </p:sp>
        <p:sp>
          <p:nvSpPr>
            <p:cNvPr id="105" name="Freeform 631"/>
            <p:cNvSpPr/>
            <p:nvPr/>
          </p:nvSpPr>
          <p:spPr bwMode="auto">
            <a:xfrm>
              <a:off x="7666038" y="5695951"/>
              <a:ext cx="36513" cy="38100"/>
            </a:xfrm>
            <a:custGeom>
              <a:avLst/>
              <a:gdLst>
                <a:gd name="T0" fmla="*/ 60 w 60"/>
                <a:gd name="T1" fmla="*/ 30 h 61"/>
                <a:gd name="T2" fmla="*/ 30 w 60"/>
                <a:gd name="T3" fmla="*/ 0 h 61"/>
                <a:gd name="T4" fmla="*/ 0 w 60"/>
                <a:gd name="T5" fmla="*/ 30 h 61"/>
                <a:gd name="T6" fmla="*/ 14 w 60"/>
                <a:gd name="T7" fmla="*/ 56 h 61"/>
                <a:gd name="T8" fmla="*/ 30 w 60"/>
                <a:gd name="T9" fmla="*/ 61 h 61"/>
                <a:gd name="T10" fmla="*/ 46 w 60"/>
                <a:gd name="T11" fmla="*/ 56 h 61"/>
                <a:gd name="T12" fmla="*/ 60 w 60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1">
                  <a:moveTo>
                    <a:pt x="60" y="30"/>
                  </a:moveTo>
                  <a:cubicBezTo>
                    <a:pt x="60" y="14"/>
                    <a:pt x="47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1"/>
                    <a:pt x="5" y="51"/>
                    <a:pt x="14" y="56"/>
                  </a:cubicBezTo>
                  <a:cubicBezTo>
                    <a:pt x="19" y="59"/>
                    <a:pt x="24" y="61"/>
                    <a:pt x="30" y="61"/>
                  </a:cubicBezTo>
                  <a:cubicBezTo>
                    <a:pt x="36" y="61"/>
                    <a:pt x="41" y="59"/>
                    <a:pt x="46" y="56"/>
                  </a:cubicBezTo>
                  <a:cubicBezTo>
                    <a:pt x="55" y="51"/>
                    <a:pt x="60" y="41"/>
                    <a:pt x="60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17474072">
            <a:off x="7240206" y="1391109"/>
            <a:ext cx="4385775" cy="6682825"/>
          </a:xfrm>
          <a:custGeom>
            <a:avLst/>
            <a:gdLst>
              <a:gd name="connsiteX0" fmla="*/ 4385775 w 4385775"/>
              <a:gd name="connsiteY0" fmla="*/ 0 h 6682825"/>
              <a:gd name="connsiteX1" fmla="*/ 4385775 w 4385775"/>
              <a:gd name="connsiteY1" fmla="*/ 5449191 h 6682825"/>
              <a:gd name="connsiteX2" fmla="*/ 1210955 w 4385775"/>
              <a:gd name="connsiteY2" fmla="*/ 6682825 h 6682825"/>
              <a:gd name="connsiteX3" fmla="*/ 0 w 4385775"/>
              <a:gd name="connsiteY3" fmla="*/ 3566368 h 6682825"/>
              <a:gd name="connsiteX4" fmla="*/ 0 w 4385775"/>
              <a:gd name="connsiteY4" fmla="*/ 0 h 66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5775" h="6682825">
                <a:moveTo>
                  <a:pt x="4385775" y="0"/>
                </a:moveTo>
                <a:lnTo>
                  <a:pt x="4385775" y="5449191"/>
                </a:lnTo>
                <a:lnTo>
                  <a:pt x="1210955" y="6682825"/>
                </a:lnTo>
                <a:lnTo>
                  <a:pt x="0" y="3566368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882572" y="1215571"/>
            <a:ext cx="4426857" cy="44268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20276" y="2778684"/>
            <a:ext cx="2951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 Light" panose="020B0502040204020203" pitchFamily="34" charset="-122"/>
                <a:cs typeface="Segoe UI Semilight" panose="020B0402040204020203" pitchFamily="34" charset="0"/>
              </a:rPr>
              <a:t>Thanks</a:t>
            </a:r>
            <a:endParaRPr kumimoji="0" lang="en-US" altLang="zh-CN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 Light" panose="020B0502040204020203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 rot="21599289">
            <a:off x="5659823" y="396720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2019-01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 descr="C:\Users\len\Desktop\企业集团克而瑞LOGO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16541" y="6453336"/>
            <a:ext cx="1758919" cy="217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3501" y="3693247"/>
            <a:ext cx="1904998" cy="527841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43500" y="3789041"/>
            <a:ext cx="1816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日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客流趋势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3" y="2348880"/>
            <a:ext cx="223651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客流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4294967295"/>
          </p:nvPr>
        </p:nvGraphicFramePr>
        <p:xfrm>
          <a:off x="407368" y="1208307"/>
          <a:ext cx="11346481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/>
        </p:nvSpPr>
        <p:spPr>
          <a:xfrm>
            <a:off x="609598" y="5733256"/>
            <a:ext cx="1097280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经数据分析发现，从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月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日至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12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月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09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日，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39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天共累计来访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101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,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471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人；双休日的客流较高，日客流在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5,000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人次左右，且高峰均出现在周六；工作日的客流较为平稳，日客流在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4,000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人次左右。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2.1.1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客流趋势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3501" y="3977264"/>
            <a:ext cx="1904998" cy="146795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43500" y="4005064"/>
            <a:ext cx="1924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性别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与年龄分析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婚姻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与子女分析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学历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与职业分析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房产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与车辆分析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设备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收入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与消费分析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576608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2.2.1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性别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年龄及婚姻、子女情况分析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919945" y="3687658"/>
          <a:ext cx="5032039" cy="230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" name="文本框 7"/>
          <p:cNvSpPr txBox="1"/>
          <p:nvPr/>
        </p:nvSpPr>
        <p:spPr>
          <a:xfrm>
            <a:off x="-1" y="6070138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男性来访人群居多，占七成以上；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26-35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岁的来访人群占比六成。已婚人士占比较大，其次是已婚未育的二人世界人群，三口之家的人群占比最少。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cxnSp>
        <p:nvCxnSpPr>
          <p:cNvPr id="58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6096000" y="908720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8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811190" y="3429000"/>
            <a:ext cx="1058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24" name="文本框 123"/>
          <p:cNvSpPr txBox="1"/>
          <p:nvPr/>
        </p:nvSpPr>
        <p:spPr>
          <a:xfrm>
            <a:off x="4583832" y="299695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dirty="0" smtClean="0">
                <a:solidFill>
                  <a:srgbClr val="404040"/>
                </a:solidFill>
              </a:rPr>
              <a:t>性别分析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583832" y="3522494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年龄分析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326860" y="3004580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婚姻状况分析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326860" y="353012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子女情况分析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 flipH="1">
            <a:off x="6595085" y="1674247"/>
            <a:ext cx="540000" cy="1080000"/>
            <a:chOff x="1774933" y="3518877"/>
            <a:chExt cx="514235" cy="1078311"/>
          </a:xfrm>
          <a:solidFill>
            <a:srgbClr val="767171"/>
          </a:solidFill>
        </p:grpSpPr>
        <p:sp>
          <p:nvSpPr>
            <p:cNvPr id="133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 flipH="1">
            <a:off x="9999931" y="1674247"/>
            <a:ext cx="972000" cy="1080000"/>
            <a:chOff x="1774933" y="3518877"/>
            <a:chExt cx="959174" cy="1078312"/>
          </a:xfrm>
          <a:solidFill>
            <a:srgbClr val="F36639"/>
          </a:solidFill>
        </p:grpSpPr>
        <p:sp>
          <p:nvSpPr>
            <p:cNvPr id="136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8358913" y="2060848"/>
            <a:ext cx="473391" cy="369424"/>
            <a:chOff x="8447816" y="1890026"/>
            <a:chExt cx="724388" cy="565296"/>
          </a:xfrm>
        </p:grpSpPr>
        <p:sp>
          <p:nvSpPr>
            <p:cNvPr id="129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  <p:sp>
          <p:nvSpPr>
            <p:cNvPr id="130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</p:grpSp>
      <p:sp>
        <p:nvSpPr>
          <p:cNvPr id="141" name="TextBox 36"/>
          <p:cNvSpPr txBox="1"/>
          <p:nvPr/>
        </p:nvSpPr>
        <p:spPr>
          <a:xfrm>
            <a:off x="7168711" y="208589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41.06</a:t>
            </a: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36"/>
          <p:cNvSpPr txBox="1"/>
          <p:nvPr/>
        </p:nvSpPr>
        <p:spPr>
          <a:xfrm>
            <a:off x="8896903" y="2085898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58.94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 flipH="1">
            <a:off x="6422740" y="4160451"/>
            <a:ext cx="972000" cy="1080000"/>
            <a:chOff x="1774933" y="3518877"/>
            <a:chExt cx="959174" cy="1078312"/>
          </a:xfrm>
          <a:solidFill>
            <a:srgbClr val="767171"/>
          </a:solidFill>
        </p:grpSpPr>
        <p:sp>
          <p:nvSpPr>
            <p:cNvPr id="144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8" name="组合 2652"/>
          <p:cNvGrpSpPr/>
          <p:nvPr/>
        </p:nvGrpSpPr>
        <p:grpSpPr>
          <a:xfrm>
            <a:off x="9843147" y="4176925"/>
            <a:ext cx="1188000" cy="1080000"/>
            <a:chOff x="2016125" y="4043363"/>
            <a:chExt cx="1616075" cy="1408113"/>
          </a:xfrm>
          <a:solidFill>
            <a:srgbClr val="F36639"/>
          </a:solidFill>
        </p:grpSpPr>
        <p:sp>
          <p:nvSpPr>
            <p:cNvPr id="149" name="Freeform 616"/>
            <p:cNvSpPr/>
            <p:nvPr/>
          </p:nvSpPr>
          <p:spPr bwMode="auto">
            <a:xfrm>
              <a:off x="2749550" y="4737101"/>
              <a:ext cx="180975" cy="13811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4" y="3"/>
                </a:cxn>
                <a:cxn ang="0">
                  <a:pos x="90" y="10"/>
                </a:cxn>
                <a:cxn ang="0">
                  <a:pos x="103" y="20"/>
                </a:cxn>
                <a:cxn ang="0">
                  <a:pos x="112" y="32"/>
                </a:cxn>
                <a:cxn ang="0">
                  <a:pos x="114" y="45"/>
                </a:cxn>
                <a:cxn ang="0">
                  <a:pos x="110" y="57"/>
                </a:cxn>
                <a:cxn ang="0">
                  <a:pos x="101" y="69"/>
                </a:cxn>
                <a:cxn ang="0">
                  <a:pos x="88" y="78"/>
                </a:cxn>
                <a:cxn ang="0">
                  <a:pos x="72" y="84"/>
                </a:cxn>
                <a:cxn ang="0">
                  <a:pos x="55" y="87"/>
                </a:cxn>
                <a:cxn ang="0">
                  <a:pos x="34" y="83"/>
                </a:cxn>
                <a:cxn ang="0">
                  <a:pos x="17" y="74"/>
                </a:cxn>
                <a:cxn ang="0">
                  <a:pos x="4" y="61"/>
                </a:cxn>
                <a:cxn ang="0">
                  <a:pos x="0" y="45"/>
                </a:cxn>
                <a:cxn ang="0">
                  <a:pos x="6" y="29"/>
                </a:cxn>
                <a:cxn ang="0">
                  <a:pos x="17" y="15"/>
                </a:cxn>
                <a:cxn ang="0">
                  <a:pos x="36" y="4"/>
                </a:cxn>
                <a:cxn ang="0">
                  <a:pos x="57" y="0"/>
                </a:cxn>
              </a:cxnLst>
              <a:rect l="0" t="0" r="r" b="b"/>
              <a:pathLst>
                <a:path w="114" h="87">
                  <a:moveTo>
                    <a:pt x="57" y="0"/>
                  </a:moveTo>
                  <a:lnTo>
                    <a:pt x="74" y="3"/>
                  </a:lnTo>
                  <a:lnTo>
                    <a:pt x="90" y="10"/>
                  </a:lnTo>
                  <a:lnTo>
                    <a:pt x="103" y="20"/>
                  </a:lnTo>
                  <a:lnTo>
                    <a:pt x="112" y="32"/>
                  </a:lnTo>
                  <a:lnTo>
                    <a:pt x="114" y="45"/>
                  </a:lnTo>
                  <a:lnTo>
                    <a:pt x="110" y="57"/>
                  </a:lnTo>
                  <a:lnTo>
                    <a:pt x="101" y="69"/>
                  </a:lnTo>
                  <a:lnTo>
                    <a:pt x="88" y="78"/>
                  </a:lnTo>
                  <a:lnTo>
                    <a:pt x="72" y="84"/>
                  </a:lnTo>
                  <a:lnTo>
                    <a:pt x="55" y="87"/>
                  </a:lnTo>
                  <a:lnTo>
                    <a:pt x="34" y="83"/>
                  </a:lnTo>
                  <a:lnTo>
                    <a:pt x="17" y="74"/>
                  </a:lnTo>
                  <a:lnTo>
                    <a:pt x="4" y="61"/>
                  </a:lnTo>
                  <a:lnTo>
                    <a:pt x="0" y="45"/>
                  </a:lnTo>
                  <a:lnTo>
                    <a:pt x="6" y="29"/>
                  </a:lnTo>
                  <a:lnTo>
                    <a:pt x="17" y="15"/>
                  </a:lnTo>
                  <a:lnTo>
                    <a:pt x="36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Freeform 617"/>
            <p:cNvSpPr/>
            <p:nvPr/>
          </p:nvSpPr>
          <p:spPr bwMode="auto">
            <a:xfrm>
              <a:off x="2613025" y="4746626"/>
              <a:ext cx="438150" cy="704850"/>
            </a:xfrm>
            <a:custGeom>
              <a:avLst/>
              <a:gdLst/>
              <a:ahLst/>
              <a:cxnLst>
                <a:cxn ang="0">
                  <a:pos x="266" y="1"/>
                </a:cxn>
                <a:cxn ang="0">
                  <a:pos x="276" y="14"/>
                </a:cxn>
                <a:cxn ang="0">
                  <a:pos x="270" y="43"/>
                </a:cxn>
                <a:cxn ang="0">
                  <a:pos x="255" y="76"/>
                </a:cxn>
                <a:cxn ang="0">
                  <a:pos x="241" y="108"/>
                </a:cxn>
                <a:cxn ang="0">
                  <a:pos x="234" y="124"/>
                </a:cxn>
                <a:cxn ang="0">
                  <a:pos x="229" y="133"/>
                </a:cxn>
                <a:cxn ang="0">
                  <a:pos x="220" y="150"/>
                </a:cxn>
                <a:cxn ang="0">
                  <a:pos x="203" y="161"/>
                </a:cxn>
                <a:cxn ang="0">
                  <a:pos x="200" y="162"/>
                </a:cxn>
                <a:cxn ang="0">
                  <a:pos x="202" y="169"/>
                </a:cxn>
                <a:cxn ang="0">
                  <a:pos x="210" y="191"/>
                </a:cxn>
                <a:cxn ang="0">
                  <a:pos x="221" y="222"/>
                </a:cxn>
                <a:cxn ang="0">
                  <a:pos x="233" y="255"/>
                </a:cxn>
                <a:cxn ang="0">
                  <a:pos x="244" y="281"/>
                </a:cxn>
                <a:cxn ang="0">
                  <a:pos x="248" y="292"/>
                </a:cxn>
                <a:cxn ang="0">
                  <a:pos x="190" y="421"/>
                </a:cxn>
                <a:cxn ang="0">
                  <a:pos x="185" y="434"/>
                </a:cxn>
                <a:cxn ang="0">
                  <a:pos x="166" y="442"/>
                </a:cxn>
                <a:cxn ang="0">
                  <a:pos x="148" y="437"/>
                </a:cxn>
                <a:cxn ang="0">
                  <a:pos x="140" y="427"/>
                </a:cxn>
                <a:cxn ang="0">
                  <a:pos x="139" y="292"/>
                </a:cxn>
                <a:cxn ang="0">
                  <a:pos x="134" y="297"/>
                </a:cxn>
                <a:cxn ang="0">
                  <a:pos x="132" y="429"/>
                </a:cxn>
                <a:cxn ang="0">
                  <a:pos x="119" y="441"/>
                </a:cxn>
                <a:cxn ang="0">
                  <a:pos x="96" y="441"/>
                </a:cxn>
                <a:cxn ang="0">
                  <a:pos x="84" y="429"/>
                </a:cxn>
                <a:cxn ang="0">
                  <a:pos x="82" y="292"/>
                </a:cxn>
                <a:cxn ang="0">
                  <a:pos x="30" y="281"/>
                </a:cxn>
                <a:cxn ang="0">
                  <a:pos x="41" y="254"/>
                </a:cxn>
                <a:cxn ang="0">
                  <a:pos x="55" y="221"/>
                </a:cxn>
                <a:cxn ang="0">
                  <a:pos x="68" y="191"/>
                </a:cxn>
                <a:cxn ang="0">
                  <a:pos x="76" y="173"/>
                </a:cxn>
                <a:cxn ang="0">
                  <a:pos x="80" y="163"/>
                </a:cxn>
                <a:cxn ang="0">
                  <a:pos x="77" y="162"/>
                </a:cxn>
                <a:cxn ang="0">
                  <a:pos x="59" y="152"/>
                </a:cxn>
                <a:cxn ang="0">
                  <a:pos x="50" y="135"/>
                </a:cxn>
                <a:cxn ang="0">
                  <a:pos x="39" y="111"/>
                </a:cxn>
                <a:cxn ang="0">
                  <a:pos x="25" y="80"/>
                </a:cxn>
                <a:cxn ang="0">
                  <a:pos x="10" y="47"/>
                </a:cxn>
                <a:cxn ang="0">
                  <a:pos x="3" y="30"/>
                </a:cxn>
                <a:cxn ang="0">
                  <a:pos x="0" y="14"/>
                </a:cxn>
                <a:cxn ang="0">
                  <a:pos x="10" y="4"/>
                </a:cxn>
                <a:cxn ang="0">
                  <a:pos x="30" y="9"/>
                </a:cxn>
                <a:cxn ang="0">
                  <a:pos x="44" y="27"/>
                </a:cxn>
                <a:cxn ang="0">
                  <a:pos x="54" y="47"/>
                </a:cxn>
                <a:cxn ang="0">
                  <a:pos x="64" y="69"/>
                </a:cxn>
                <a:cxn ang="0">
                  <a:pos x="72" y="87"/>
                </a:cxn>
                <a:cxn ang="0">
                  <a:pos x="93" y="86"/>
                </a:cxn>
                <a:cxn ang="0">
                  <a:pos x="203" y="89"/>
                </a:cxn>
                <a:cxn ang="0">
                  <a:pos x="206" y="87"/>
                </a:cxn>
                <a:cxn ang="0">
                  <a:pos x="207" y="85"/>
                </a:cxn>
                <a:cxn ang="0">
                  <a:pos x="212" y="70"/>
                </a:cxn>
                <a:cxn ang="0">
                  <a:pos x="221" y="48"/>
                </a:cxn>
                <a:cxn ang="0">
                  <a:pos x="234" y="19"/>
                </a:cxn>
                <a:cxn ang="0">
                  <a:pos x="248" y="2"/>
                </a:cxn>
              </a:cxnLst>
              <a:rect l="0" t="0" r="r" b="b"/>
              <a:pathLst>
                <a:path w="276" h="444">
                  <a:moveTo>
                    <a:pt x="255" y="0"/>
                  </a:moveTo>
                  <a:lnTo>
                    <a:pt x="266" y="1"/>
                  </a:lnTo>
                  <a:lnTo>
                    <a:pt x="274" y="6"/>
                  </a:lnTo>
                  <a:lnTo>
                    <a:pt x="276" y="14"/>
                  </a:lnTo>
                  <a:lnTo>
                    <a:pt x="276" y="26"/>
                  </a:lnTo>
                  <a:lnTo>
                    <a:pt x="270" y="43"/>
                  </a:lnTo>
                  <a:lnTo>
                    <a:pt x="262" y="61"/>
                  </a:lnTo>
                  <a:lnTo>
                    <a:pt x="255" y="76"/>
                  </a:lnTo>
                  <a:lnTo>
                    <a:pt x="249" y="87"/>
                  </a:lnTo>
                  <a:lnTo>
                    <a:pt x="241" y="108"/>
                  </a:lnTo>
                  <a:lnTo>
                    <a:pt x="237" y="118"/>
                  </a:lnTo>
                  <a:lnTo>
                    <a:pt x="234" y="124"/>
                  </a:lnTo>
                  <a:lnTo>
                    <a:pt x="232" y="128"/>
                  </a:lnTo>
                  <a:lnTo>
                    <a:pt x="229" y="133"/>
                  </a:lnTo>
                  <a:lnTo>
                    <a:pt x="227" y="141"/>
                  </a:lnTo>
                  <a:lnTo>
                    <a:pt x="220" y="150"/>
                  </a:lnTo>
                  <a:lnTo>
                    <a:pt x="212" y="157"/>
                  </a:lnTo>
                  <a:lnTo>
                    <a:pt x="203" y="161"/>
                  </a:lnTo>
                  <a:lnTo>
                    <a:pt x="202" y="161"/>
                  </a:lnTo>
                  <a:lnTo>
                    <a:pt x="200" y="162"/>
                  </a:lnTo>
                  <a:lnTo>
                    <a:pt x="200" y="166"/>
                  </a:lnTo>
                  <a:lnTo>
                    <a:pt x="202" y="169"/>
                  </a:lnTo>
                  <a:lnTo>
                    <a:pt x="206" y="180"/>
                  </a:lnTo>
                  <a:lnTo>
                    <a:pt x="210" y="191"/>
                  </a:lnTo>
                  <a:lnTo>
                    <a:pt x="215" y="205"/>
                  </a:lnTo>
                  <a:lnTo>
                    <a:pt x="221" y="222"/>
                  </a:lnTo>
                  <a:lnTo>
                    <a:pt x="227" y="238"/>
                  </a:lnTo>
                  <a:lnTo>
                    <a:pt x="233" y="255"/>
                  </a:lnTo>
                  <a:lnTo>
                    <a:pt x="238" y="269"/>
                  </a:lnTo>
                  <a:lnTo>
                    <a:pt x="244" y="281"/>
                  </a:lnTo>
                  <a:lnTo>
                    <a:pt x="246" y="289"/>
                  </a:lnTo>
                  <a:lnTo>
                    <a:pt x="248" y="292"/>
                  </a:lnTo>
                  <a:lnTo>
                    <a:pt x="190" y="292"/>
                  </a:lnTo>
                  <a:lnTo>
                    <a:pt x="190" y="421"/>
                  </a:lnTo>
                  <a:lnTo>
                    <a:pt x="189" y="428"/>
                  </a:lnTo>
                  <a:lnTo>
                    <a:pt x="185" y="434"/>
                  </a:lnTo>
                  <a:lnTo>
                    <a:pt x="178" y="440"/>
                  </a:lnTo>
                  <a:lnTo>
                    <a:pt x="166" y="442"/>
                  </a:lnTo>
                  <a:lnTo>
                    <a:pt x="155" y="441"/>
                  </a:lnTo>
                  <a:lnTo>
                    <a:pt x="148" y="437"/>
                  </a:lnTo>
                  <a:lnTo>
                    <a:pt x="143" y="432"/>
                  </a:lnTo>
                  <a:lnTo>
                    <a:pt x="140" y="427"/>
                  </a:lnTo>
                  <a:lnTo>
                    <a:pt x="140" y="294"/>
                  </a:lnTo>
                  <a:lnTo>
                    <a:pt x="139" y="292"/>
                  </a:lnTo>
                  <a:lnTo>
                    <a:pt x="136" y="292"/>
                  </a:lnTo>
                  <a:lnTo>
                    <a:pt x="134" y="297"/>
                  </a:lnTo>
                  <a:lnTo>
                    <a:pt x="134" y="421"/>
                  </a:lnTo>
                  <a:lnTo>
                    <a:pt x="132" y="429"/>
                  </a:lnTo>
                  <a:lnTo>
                    <a:pt x="127" y="437"/>
                  </a:lnTo>
                  <a:lnTo>
                    <a:pt x="119" y="441"/>
                  </a:lnTo>
                  <a:lnTo>
                    <a:pt x="107" y="444"/>
                  </a:lnTo>
                  <a:lnTo>
                    <a:pt x="96" y="441"/>
                  </a:lnTo>
                  <a:lnTo>
                    <a:pt x="88" y="437"/>
                  </a:lnTo>
                  <a:lnTo>
                    <a:pt x="84" y="429"/>
                  </a:lnTo>
                  <a:lnTo>
                    <a:pt x="82" y="421"/>
                  </a:lnTo>
                  <a:lnTo>
                    <a:pt x="82" y="292"/>
                  </a:lnTo>
                  <a:lnTo>
                    <a:pt x="25" y="292"/>
                  </a:lnTo>
                  <a:lnTo>
                    <a:pt x="30" y="281"/>
                  </a:lnTo>
                  <a:lnTo>
                    <a:pt x="34" y="269"/>
                  </a:lnTo>
                  <a:lnTo>
                    <a:pt x="41" y="254"/>
                  </a:lnTo>
                  <a:lnTo>
                    <a:pt x="48" y="238"/>
                  </a:lnTo>
                  <a:lnTo>
                    <a:pt x="55" y="221"/>
                  </a:lnTo>
                  <a:lnTo>
                    <a:pt x="62" y="205"/>
                  </a:lnTo>
                  <a:lnTo>
                    <a:pt x="68" y="191"/>
                  </a:lnTo>
                  <a:lnTo>
                    <a:pt x="73" y="179"/>
                  </a:lnTo>
                  <a:lnTo>
                    <a:pt x="76" y="173"/>
                  </a:lnTo>
                  <a:lnTo>
                    <a:pt x="80" y="165"/>
                  </a:lnTo>
                  <a:lnTo>
                    <a:pt x="80" y="163"/>
                  </a:lnTo>
                  <a:lnTo>
                    <a:pt x="79" y="162"/>
                  </a:lnTo>
                  <a:lnTo>
                    <a:pt x="77" y="162"/>
                  </a:lnTo>
                  <a:lnTo>
                    <a:pt x="67" y="158"/>
                  </a:lnTo>
                  <a:lnTo>
                    <a:pt x="59" y="152"/>
                  </a:lnTo>
                  <a:lnTo>
                    <a:pt x="54" y="144"/>
                  </a:lnTo>
                  <a:lnTo>
                    <a:pt x="50" y="135"/>
                  </a:lnTo>
                  <a:lnTo>
                    <a:pt x="44" y="121"/>
                  </a:lnTo>
                  <a:lnTo>
                    <a:pt x="39" y="111"/>
                  </a:lnTo>
                  <a:lnTo>
                    <a:pt x="33" y="97"/>
                  </a:lnTo>
                  <a:lnTo>
                    <a:pt x="25" y="80"/>
                  </a:lnTo>
                  <a:lnTo>
                    <a:pt x="17" y="61"/>
                  </a:lnTo>
                  <a:lnTo>
                    <a:pt x="10" y="47"/>
                  </a:lnTo>
                  <a:lnTo>
                    <a:pt x="6" y="39"/>
                  </a:lnTo>
                  <a:lnTo>
                    <a:pt x="3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3" y="8"/>
                  </a:lnTo>
                  <a:lnTo>
                    <a:pt x="10" y="4"/>
                  </a:lnTo>
                  <a:lnTo>
                    <a:pt x="21" y="4"/>
                  </a:lnTo>
                  <a:lnTo>
                    <a:pt x="30" y="9"/>
                  </a:lnTo>
                  <a:lnTo>
                    <a:pt x="38" y="18"/>
                  </a:lnTo>
                  <a:lnTo>
                    <a:pt x="44" y="27"/>
                  </a:lnTo>
                  <a:lnTo>
                    <a:pt x="50" y="38"/>
                  </a:lnTo>
                  <a:lnTo>
                    <a:pt x="54" y="47"/>
                  </a:lnTo>
                  <a:lnTo>
                    <a:pt x="59" y="56"/>
                  </a:lnTo>
                  <a:lnTo>
                    <a:pt x="64" y="69"/>
                  </a:lnTo>
                  <a:lnTo>
                    <a:pt x="68" y="80"/>
                  </a:lnTo>
                  <a:lnTo>
                    <a:pt x="72" y="87"/>
                  </a:lnTo>
                  <a:lnTo>
                    <a:pt x="77" y="90"/>
                  </a:lnTo>
                  <a:lnTo>
                    <a:pt x="93" y="86"/>
                  </a:lnTo>
                  <a:lnTo>
                    <a:pt x="195" y="86"/>
                  </a:lnTo>
                  <a:lnTo>
                    <a:pt x="203" y="89"/>
                  </a:lnTo>
                  <a:lnTo>
                    <a:pt x="204" y="89"/>
                  </a:lnTo>
                  <a:lnTo>
                    <a:pt x="206" y="87"/>
                  </a:lnTo>
                  <a:lnTo>
                    <a:pt x="206" y="86"/>
                  </a:lnTo>
                  <a:lnTo>
                    <a:pt x="207" y="85"/>
                  </a:lnTo>
                  <a:lnTo>
                    <a:pt x="210" y="77"/>
                  </a:lnTo>
                  <a:lnTo>
                    <a:pt x="212" y="70"/>
                  </a:lnTo>
                  <a:lnTo>
                    <a:pt x="216" y="61"/>
                  </a:lnTo>
                  <a:lnTo>
                    <a:pt x="221" y="48"/>
                  </a:lnTo>
                  <a:lnTo>
                    <a:pt x="231" y="30"/>
                  </a:lnTo>
                  <a:lnTo>
                    <a:pt x="234" y="19"/>
                  </a:lnTo>
                  <a:lnTo>
                    <a:pt x="241" y="10"/>
                  </a:lnTo>
                  <a:lnTo>
                    <a:pt x="248" y="2"/>
                  </a:lnTo>
                  <a:lnTo>
                    <a:pt x="25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" name="Freeform 619"/>
            <p:cNvSpPr/>
            <p:nvPr/>
          </p:nvSpPr>
          <p:spPr bwMode="auto">
            <a:xfrm>
              <a:off x="2016125" y="4330701"/>
              <a:ext cx="671513" cy="1120775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48" y="39"/>
                </a:cxn>
                <a:cxn ang="0">
                  <a:pos x="356" y="57"/>
                </a:cxn>
                <a:cxn ang="0">
                  <a:pos x="362" y="69"/>
                </a:cxn>
                <a:cxn ang="0">
                  <a:pos x="371" y="103"/>
                </a:cxn>
                <a:cxn ang="0">
                  <a:pos x="375" y="115"/>
                </a:cxn>
                <a:cxn ang="0">
                  <a:pos x="382" y="137"/>
                </a:cxn>
                <a:cxn ang="0">
                  <a:pos x="394" y="177"/>
                </a:cxn>
                <a:cxn ang="0">
                  <a:pos x="413" y="230"/>
                </a:cxn>
                <a:cxn ang="0">
                  <a:pos x="423" y="275"/>
                </a:cxn>
                <a:cxn ang="0">
                  <a:pos x="419" y="302"/>
                </a:cxn>
                <a:cxn ang="0">
                  <a:pos x="403" y="314"/>
                </a:cxn>
                <a:cxn ang="0">
                  <a:pos x="384" y="313"/>
                </a:cxn>
                <a:cxn ang="0">
                  <a:pos x="371" y="298"/>
                </a:cxn>
                <a:cxn ang="0">
                  <a:pos x="355" y="258"/>
                </a:cxn>
                <a:cxn ang="0">
                  <a:pos x="343" y="225"/>
                </a:cxn>
                <a:cxn ang="0">
                  <a:pos x="337" y="204"/>
                </a:cxn>
                <a:cxn ang="0">
                  <a:pos x="327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4" y="302"/>
                </a:cxn>
                <a:cxn ang="0">
                  <a:pos x="27" y="313"/>
                </a:cxn>
                <a:cxn ang="0">
                  <a:pos x="6" y="305"/>
                </a:cxn>
                <a:cxn ang="0">
                  <a:pos x="0" y="284"/>
                </a:cxn>
                <a:cxn ang="0">
                  <a:pos x="6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2" y="25"/>
                  </a:lnTo>
                  <a:lnTo>
                    <a:pt x="348" y="39"/>
                  </a:lnTo>
                  <a:lnTo>
                    <a:pt x="352" y="51"/>
                  </a:lnTo>
                  <a:lnTo>
                    <a:pt x="356" y="57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2" y="137"/>
                  </a:lnTo>
                  <a:lnTo>
                    <a:pt x="388" y="156"/>
                  </a:lnTo>
                  <a:lnTo>
                    <a:pt x="394" y="177"/>
                  </a:lnTo>
                  <a:lnTo>
                    <a:pt x="402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3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2" y="279"/>
                  </a:lnTo>
                  <a:lnTo>
                    <a:pt x="355" y="258"/>
                  </a:lnTo>
                  <a:lnTo>
                    <a:pt x="348" y="241"/>
                  </a:lnTo>
                  <a:lnTo>
                    <a:pt x="343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7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4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0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6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4" y="302"/>
                  </a:lnTo>
                  <a:lnTo>
                    <a:pt x="37" y="310"/>
                  </a:lnTo>
                  <a:lnTo>
                    <a:pt x="27" y="313"/>
                  </a:lnTo>
                  <a:lnTo>
                    <a:pt x="17" y="311"/>
                  </a:lnTo>
                  <a:lnTo>
                    <a:pt x="6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6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69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" name="Freeform 621"/>
            <p:cNvSpPr/>
            <p:nvPr/>
          </p:nvSpPr>
          <p:spPr bwMode="auto">
            <a:xfrm>
              <a:off x="2981325" y="4337051"/>
              <a:ext cx="650875" cy="1114425"/>
            </a:xfrm>
            <a:custGeom>
              <a:avLst/>
              <a:gdLst/>
              <a:ahLst/>
              <a:cxnLst>
                <a:cxn ang="0">
                  <a:pos x="295" y="1"/>
                </a:cxn>
                <a:cxn ang="0">
                  <a:pos x="320" y="14"/>
                </a:cxn>
                <a:cxn ang="0">
                  <a:pos x="339" y="53"/>
                </a:cxn>
                <a:cxn ang="0">
                  <a:pos x="350" y="80"/>
                </a:cxn>
                <a:cxn ang="0">
                  <a:pos x="373" y="156"/>
                </a:cxn>
                <a:cxn ang="0">
                  <a:pos x="399" y="233"/>
                </a:cxn>
                <a:cxn ang="0">
                  <a:pos x="410" y="293"/>
                </a:cxn>
                <a:cxn ang="0">
                  <a:pos x="390" y="317"/>
                </a:cxn>
                <a:cxn ang="0">
                  <a:pos x="359" y="304"/>
                </a:cxn>
                <a:cxn ang="0">
                  <a:pos x="339" y="256"/>
                </a:cxn>
                <a:cxn ang="0">
                  <a:pos x="326" y="217"/>
                </a:cxn>
                <a:cxn ang="0">
                  <a:pos x="314" y="180"/>
                </a:cxn>
                <a:cxn ang="0">
                  <a:pos x="305" y="149"/>
                </a:cxn>
                <a:cxn ang="0">
                  <a:pos x="297" y="149"/>
                </a:cxn>
                <a:cxn ang="0">
                  <a:pos x="308" y="195"/>
                </a:cxn>
                <a:cxn ang="0">
                  <a:pos x="326" y="260"/>
                </a:cxn>
                <a:cxn ang="0">
                  <a:pos x="354" y="357"/>
                </a:cxn>
                <a:cxn ang="0">
                  <a:pos x="365" y="399"/>
                </a:cxn>
                <a:cxn ang="0">
                  <a:pos x="283" y="658"/>
                </a:cxn>
                <a:cxn ang="0">
                  <a:pos x="275" y="685"/>
                </a:cxn>
                <a:cxn ang="0">
                  <a:pos x="246" y="700"/>
                </a:cxn>
                <a:cxn ang="0">
                  <a:pos x="215" y="685"/>
                </a:cxn>
                <a:cxn ang="0">
                  <a:pos x="208" y="421"/>
                </a:cxn>
                <a:cxn ang="0">
                  <a:pos x="203" y="403"/>
                </a:cxn>
                <a:cxn ang="0">
                  <a:pos x="198" y="658"/>
                </a:cxn>
                <a:cxn ang="0">
                  <a:pos x="185" y="692"/>
                </a:cxn>
                <a:cxn ang="0">
                  <a:pos x="145" y="700"/>
                </a:cxn>
                <a:cxn ang="0">
                  <a:pos x="126" y="679"/>
                </a:cxn>
                <a:cxn ang="0">
                  <a:pos x="38" y="403"/>
                </a:cxn>
                <a:cxn ang="0">
                  <a:pos x="47" y="376"/>
                </a:cxn>
                <a:cxn ang="0">
                  <a:pos x="68" y="310"/>
                </a:cxn>
                <a:cxn ang="0">
                  <a:pos x="92" y="235"/>
                </a:cxn>
                <a:cxn ang="0">
                  <a:pos x="110" y="179"/>
                </a:cxn>
                <a:cxn ang="0">
                  <a:pos x="119" y="152"/>
                </a:cxn>
                <a:cxn ang="0">
                  <a:pos x="110" y="150"/>
                </a:cxn>
                <a:cxn ang="0">
                  <a:pos x="102" y="169"/>
                </a:cxn>
                <a:cxn ang="0">
                  <a:pos x="90" y="201"/>
                </a:cxn>
                <a:cxn ang="0">
                  <a:pos x="80" y="233"/>
                </a:cxn>
                <a:cxn ang="0">
                  <a:pos x="60" y="284"/>
                </a:cxn>
                <a:cxn ang="0">
                  <a:pos x="30" y="318"/>
                </a:cxn>
                <a:cxn ang="0">
                  <a:pos x="0" y="302"/>
                </a:cxn>
                <a:cxn ang="0">
                  <a:pos x="6" y="262"/>
                </a:cxn>
                <a:cxn ang="0">
                  <a:pos x="33" y="183"/>
                </a:cxn>
                <a:cxn ang="0">
                  <a:pos x="59" y="106"/>
                </a:cxn>
                <a:cxn ang="0">
                  <a:pos x="75" y="57"/>
                </a:cxn>
                <a:cxn ang="0">
                  <a:pos x="99" y="13"/>
                </a:cxn>
                <a:cxn ang="0">
                  <a:pos x="144" y="0"/>
                </a:cxn>
              </a:cxnLst>
              <a:rect l="0" t="0" r="r" b="b"/>
              <a:pathLst>
                <a:path w="410" h="702">
                  <a:moveTo>
                    <a:pt x="144" y="0"/>
                  </a:moveTo>
                  <a:lnTo>
                    <a:pt x="291" y="0"/>
                  </a:lnTo>
                  <a:lnTo>
                    <a:pt x="295" y="1"/>
                  </a:lnTo>
                  <a:lnTo>
                    <a:pt x="300" y="2"/>
                  </a:lnTo>
                  <a:lnTo>
                    <a:pt x="310" y="6"/>
                  </a:lnTo>
                  <a:lnTo>
                    <a:pt x="320" y="14"/>
                  </a:lnTo>
                  <a:lnTo>
                    <a:pt x="329" y="26"/>
                  </a:lnTo>
                  <a:lnTo>
                    <a:pt x="335" y="42"/>
                  </a:lnTo>
                  <a:lnTo>
                    <a:pt x="339" y="53"/>
                  </a:lnTo>
                  <a:lnTo>
                    <a:pt x="344" y="66"/>
                  </a:lnTo>
                  <a:lnTo>
                    <a:pt x="347" y="72"/>
                  </a:lnTo>
                  <a:lnTo>
                    <a:pt x="350" y="80"/>
                  </a:lnTo>
                  <a:lnTo>
                    <a:pt x="356" y="106"/>
                  </a:lnTo>
                  <a:lnTo>
                    <a:pt x="367" y="137"/>
                  </a:lnTo>
                  <a:lnTo>
                    <a:pt x="373" y="156"/>
                  </a:lnTo>
                  <a:lnTo>
                    <a:pt x="381" y="178"/>
                  </a:lnTo>
                  <a:lnTo>
                    <a:pt x="389" y="203"/>
                  </a:lnTo>
                  <a:lnTo>
                    <a:pt x="399" y="233"/>
                  </a:lnTo>
                  <a:lnTo>
                    <a:pt x="406" y="258"/>
                  </a:lnTo>
                  <a:lnTo>
                    <a:pt x="410" y="277"/>
                  </a:lnTo>
                  <a:lnTo>
                    <a:pt x="410" y="293"/>
                  </a:lnTo>
                  <a:lnTo>
                    <a:pt x="406" y="305"/>
                  </a:lnTo>
                  <a:lnTo>
                    <a:pt x="399" y="313"/>
                  </a:lnTo>
                  <a:lnTo>
                    <a:pt x="390" y="317"/>
                  </a:lnTo>
                  <a:lnTo>
                    <a:pt x="378" y="318"/>
                  </a:lnTo>
                  <a:lnTo>
                    <a:pt x="368" y="314"/>
                  </a:lnTo>
                  <a:lnTo>
                    <a:pt x="359" y="304"/>
                  </a:lnTo>
                  <a:lnTo>
                    <a:pt x="351" y="289"/>
                  </a:lnTo>
                  <a:lnTo>
                    <a:pt x="344" y="272"/>
                  </a:lnTo>
                  <a:lnTo>
                    <a:pt x="339" y="256"/>
                  </a:lnTo>
                  <a:lnTo>
                    <a:pt x="335" y="243"/>
                  </a:lnTo>
                  <a:lnTo>
                    <a:pt x="330" y="228"/>
                  </a:lnTo>
                  <a:lnTo>
                    <a:pt x="326" y="217"/>
                  </a:lnTo>
                  <a:lnTo>
                    <a:pt x="323" y="207"/>
                  </a:lnTo>
                  <a:lnTo>
                    <a:pt x="320" y="196"/>
                  </a:lnTo>
                  <a:lnTo>
                    <a:pt x="314" y="180"/>
                  </a:lnTo>
                  <a:lnTo>
                    <a:pt x="309" y="166"/>
                  </a:lnTo>
                  <a:lnTo>
                    <a:pt x="306" y="156"/>
                  </a:lnTo>
                  <a:lnTo>
                    <a:pt x="305" y="149"/>
                  </a:lnTo>
                  <a:lnTo>
                    <a:pt x="304" y="145"/>
                  </a:lnTo>
                  <a:lnTo>
                    <a:pt x="300" y="145"/>
                  </a:lnTo>
                  <a:lnTo>
                    <a:pt x="297" y="149"/>
                  </a:lnTo>
                  <a:lnTo>
                    <a:pt x="299" y="157"/>
                  </a:lnTo>
                  <a:lnTo>
                    <a:pt x="301" y="169"/>
                  </a:lnTo>
                  <a:lnTo>
                    <a:pt x="308" y="195"/>
                  </a:lnTo>
                  <a:lnTo>
                    <a:pt x="313" y="213"/>
                  </a:lnTo>
                  <a:lnTo>
                    <a:pt x="320" y="235"/>
                  </a:lnTo>
                  <a:lnTo>
                    <a:pt x="326" y="260"/>
                  </a:lnTo>
                  <a:lnTo>
                    <a:pt x="334" y="285"/>
                  </a:lnTo>
                  <a:lnTo>
                    <a:pt x="347" y="335"/>
                  </a:lnTo>
                  <a:lnTo>
                    <a:pt x="354" y="357"/>
                  </a:lnTo>
                  <a:lnTo>
                    <a:pt x="359" y="376"/>
                  </a:lnTo>
                  <a:lnTo>
                    <a:pt x="363" y="390"/>
                  </a:lnTo>
                  <a:lnTo>
                    <a:pt x="365" y="399"/>
                  </a:lnTo>
                  <a:lnTo>
                    <a:pt x="367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79" y="675"/>
                  </a:lnTo>
                  <a:lnTo>
                    <a:pt x="275" y="685"/>
                  </a:lnTo>
                  <a:lnTo>
                    <a:pt x="268" y="692"/>
                  </a:lnTo>
                  <a:lnTo>
                    <a:pt x="258" y="698"/>
                  </a:lnTo>
                  <a:lnTo>
                    <a:pt x="246" y="700"/>
                  </a:lnTo>
                  <a:lnTo>
                    <a:pt x="233" y="698"/>
                  </a:lnTo>
                  <a:lnTo>
                    <a:pt x="223" y="692"/>
                  </a:lnTo>
                  <a:lnTo>
                    <a:pt x="215" y="685"/>
                  </a:lnTo>
                  <a:lnTo>
                    <a:pt x="211" y="675"/>
                  </a:lnTo>
                  <a:lnTo>
                    <a:pt x="208" y="666"/>
                  </a:lnTo>
                  <a:lnTo>
                    <a:pt x="208" y="421"/>
                  </a:lnTo>
                  <a:lnTo>
                    <a:pt x="207" y="411"/>
                  </a:lnTo>
                  <a:lnTo>
                    <a:pt x="206" y="406"/>
                  </a:lnTo>
                  <a:lnTo>
                    <a:pt x="203" y="403"/>
                  </a:lnTo>
                  <a:lnTo>
                    <a:pt x="200" y="406"/>
                  </a:lnTo>
                  <a:lnTo>
                    <a:pt x="198" y="411"/>
                  </a:lnTo>
                  <a:lnTo>
                    <a:pt x="198" y="658"/>
                  </a:lnTo>
                  <a:lnTo>
                    <a:pt x="196" y="671"/>
                  </a:lnTo>
                  <a:lnTo>
                    <a:pt x="192" y="683"/>
                  </a:lnTo>
                  <a:lnTo>
                    <a:pt x="185" y="692"/>
                  </a:lnTo>
                  <a:lnTo>
                    <a:pt x="174" y="699"/>
                  </a:lnTo>
                  <a:lnTo>
                    <a:pt x="158" y="702"/>
                  </a:lnTo>
                  <a:lnTo>
                    <a:pt x="145" y="700"/>
                  </a:lnTo>
                  <a:lnTo>
                    <a:pt x="136" y="695"/>
                  </a:lnTo>
                  <a:lnTo>
                    <a:pt x="130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39" y="399"/>
                  </a:lnTo>
                  <a:lnTo>
                    <a:pt x="42" y="390"/>
                  </a:lnTo>
                  <a:lnTo>
                    <a:pt x="47" y="376"/>
                  </a:lnTo>
                  <a:lnTo>
                    <a:pt x="52" y="356"/>
                  </a:lnTo>
                  <a:lnTo>
                    <a:pt x="60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4" y="259"/>
                  </a:lnTo>
                  <a:lnTo>
                    <a:pt x="92" y="235"/>
                  </a:lnTo>
                  <a:lnTo>
                    <a:pt x="98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6" y="158"/>
                  </a:lnTo>
                  <a:lnTo>
                    <a:pt x="119" y="152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0" y="150"/>
                  </a:lnTo>
                  <a:lnTo>
                    <a:pt x="106" y="157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97" y="183"/>
                  </a:lnTo>
                  <a:lnTo>
                    <a:pt x="93" y="192"/>
                  </a:lnTo>
                  <a:lnTo>
                    <a:pt x="90" y="201"/>
                  </a:lnTo>
                  <a:lnTo>
                    <a:pt x="88" y="209"/>
                  </a:lnTo>
                  <a:lnTo>
                    <a:pt x="84" y="220"/>
                  </a:lnTo>
                  <a:lnTo>
                    <a:pt x="80" y="233"/>
                  </a:lnTo>
                  <a:lnTo>
                    <a:pt x="75" y="249"/>
                  </a:lnTo>
                  <a:lnTo>
                    <a:pt x="68" y="266"/>
                  </a:lnTo>
                  <a:lnTo>
                    <a:pt x="60" y="284"/>
                  </a:lnTo>
                  <a:lnTo>
                    <a:pt x="51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6" y="311"/>
                  </a:lnTo>
                  <a:lnTo>
                    <a:pt x="0" y="302"/>
                  </a:lnTo>
                  <a:lnTo>
                    <a:pt x="0" y="290"/>
                  </a:lnTo>
                  <a:lnTo>
                    <a:pt x="1" y="277"/>
                  </a:lnTo>
                  <a:lnTo>
                    <a:pt x="6" y="262"/>
                  </a:lnTo>
                  <a:lnTo>
                    <a:pt x="17" y="233"/>
                  </a:lnTo>
                  <a:lnTo>
                    <a:pt x="25" y="211"/>
                  </a:lnTo>
                  <a:lnTo>
                    <a:pt x="33" y="183"/>
                  </a:lnTo>
                  <a:lnTo>
                    <a:pt x="43" y="156"/>
                  </a:lnTo>
                  <a:lnTo>
                    <a:pt x="51" y="128"/>
                  </a:lnTo>
                  <a:lnTo>
                    <a:pt x="59" y="106"/>
                  </a:lnTo>
                  <a:lnTo>
                    <a:pt x="68" y="78"/>
                  </a:lnTo>
                  <a:lnTo>
                    <a:pt x="71" y="68"/>
                  </a:lnTo>
                  <a:lnTo>
                    <a:pt x="75" y="57"/>
                  </a:lnTo>
                  <a:lnTo>
                    <a:pt x="80" y="42"/>
                  </a:lnTo>
                  <a:lnTo>
                    <a:pt x="89" y="26"/>
                  </a:lnTo>
                  <a:lnTo>
                    <a:pt x="99" y="13"/>
                  </a:lnTo>
                  <a:lnTo>
                    <a:pt x="114" y="5"/>
                  </a:lnTo>
                  <a:lnTo>
                    <a:pt x="130" y="1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" name="Freeform 1414"/>
            <p:cNvSpPr/>
            <p:nvPr/>
          </p:nvSpPr>
          <p:spPr bwMode="auto">
            <a:xfrm>
              <a:off x="3182938" y="4048126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6" y="13"/>
                </a:cxn>
                <a:cxn ang="0">
                  <a:pos x="143" y="27"/>
                </a:cxn>
                <a:cxn ang="0">
                  <a:pos x="157" y="44"/>
                </a:cxn>
                <a:cxn ang="0">
                  <a:pos x="166" y="65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59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6" y="13"/>
                  </a:lnTo>
                  <a:lnTo>
                    <a:pt x="143" y="27"/>
                  </a:lnTo>
                  <a:lnTo>
                    <a:pt x="157" y="44"/>
                  </a:lnTo>
                  <a:lnTo>
                    <a:pt x="166" y="65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59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" name="Freeform 1421"/>
            <p:cNvSpPr/>
            <p:nvPr/>
          </p:nvSpPr>
          <p:spPr bwMode="auto">
            <a:xfrm>
              <a:off x="2216150" y="4043363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5" y="13"/>
                </a:cxn>
                <a:cxn ang="0">
                  <a:pos x="143" y="28"/>
                </a:cxn>
                <a:cxn ang="0">
                  <a:pos x="157" y="45"/>
                </a:cxn>
                <a:cxn ang="0">
                  <a:pos x="166" y="66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63" y="166"/>
                </a:cxn>
                <a:cxn ang="0">
                  <a:pos x="43" y="157"/>
                </a:cxn>
                <a:cxn ang="0">
                  <a:pos x="26" y="144"/>
                </a:cxn>
                <a:cxn ang="0">
                  <a:pos x="11" y="127"/>
                </a:cxn>
                <a:cxn ang="0">
                  <a:pos x="2" y="107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8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5" y="13"/>
                  </a:lnTo>
                  <a:lnTo>
                    <a:pt x="143" y="28"/>
                  </a:lnTo>
                  <a:lnTo>
                    <a:pt x="157" y="45"/>
                  </a:lnTo>
                  <a:lnTo>
                    <a:pt x="166" y="66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63" y="166"/>
                  </a:lnTo>
                  <a:lnTo>
                    <a:pt x="43" y="157"/>
                  </a:lnTo>
                  <a:lnTo>
                    <a:pt x="26" y="144"/>
                  </a:lnTo>
                  <a:lnTo>
                    <a:pt x="11" y="127"/>
                  </a:lnTo>
                  <a:lnTo>
                    <a:pt x="2" y="107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8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8358913" y="4596542"/>
            <a:ext cx="473391" cy="369424"/>
            <a:chOff x="8447816" y="1890026"/>
            <a:chExt cx="724388" cy="565296"/>
          </a:xfrm>
        </p:grpSpPr>
        <p:sp>
          <p:nvSpPr>
            <p:cNvPr id="156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  <p:sp>
          <p:nvSpPr>
            <p:cNvPr id="157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</p:grpSp>
      <p:sp>
        <p:nvSpPr>
          <p:cNvPr id="158" name="TextBox 36"/>
          <p:cNvSpPr txBox="1"/>
          <p:nvPr/>
        </p:nvSpPr>
        <p:spPr>
          <a:xfrm>
            <a:off x="7240719" y="4621592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66.94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TextBox 36"/>
          <p:cNvSpPr txBox="1"/>
          <p:nvPr/>
        </p:nvSpPr>
        <p:spPr>
          <a:xfrm>
            <a:off x="8832304" y="4621592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33.06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516089" y="2141827"/>
            <a:ext cx="3911370" cy="2865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3" name="组合 112"/>
          <p:cNvGrpSpPr/>
          <p:nvPr/>
        </p:nvGrpSpPr>
        <p:grpSpPr>
          <a:xfrm>
            <a:off x="1516088" y="2141827"/>
            <a:ext cx="1411560" cy="286507"/>
            <a:chOff x="1516088" y="2141827"/>
            <a:chExt cx="1411560" cy="286507"/>
          </a:xfrm>
        </p:grpSpPr>
        <p:grpSp>
          <p:nvGrpSpPr>
            <p:cNvPr id="114" name="组合 113"/>
            <p:cNvGrpSpPr/>
            <p:nvPr/>
          </p:nvGrpSpPr>
          <p:grpSpPr>
            <a:xfrm flipH="1">
              <a:off x="1797934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176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 flipH="1">
              <a:off x="1938857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74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75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 flipH="1">
              <a:off x="2079780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72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73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 flipH="1">
              <a:off x="2220702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70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71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 flipH="1">
              <a:off x="2361625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68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9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 flipH="1">
              <a:off x="2502548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66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7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 flipH="1">
              <a:off x="2643471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64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5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 flipH="1">
              <a:off x="2784395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162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3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 flipH="1">
              <a:off x="1516088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160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1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 flipH="1">
              <a:off x="1657011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128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40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178" name="组合 177"/>
          <p:cNvGrpSpPr/>
          <p:nvPr/>
        </p:nvGrpSpPr>
        <p:grpSpPr>
          <a:xfrm>
            <a:off x="4079776" y="2141827"/>
            <a:ext cx="1331263" cy="286507"/>
            <a:chOff x="4079776" y="2141827"/>
            <a:chExt cx="1331263" cy="28650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345589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207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8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4478496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05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6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4611402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03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4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4744308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01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2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4877214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199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0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5010121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197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8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5143027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195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6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5275935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193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4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7" name="组合 186"/>
            <p:cNvGrpSpPr/>
            <p:nvPr/>
          </p:nvGrpSpPr>
          <p:grpSpPr>
            <a:xfrm>
              <a:off x="4079776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191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2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88" name="组合 187"/>
            <p:cNvGrpSpPr/>
            <p:nvPr/>
          </p:nvGrpSpPr>
          <p:grpSpPr>
            <a:xfrm>
              <a:off x="4212683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189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0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09" name="Freeform 52"/>
          <p:cNvSpPr>
            <a:spLocks noEditPoints="1" noChangeArrowheads="1"/>
          </p:cNvSpPr>
          <p:nvPr/>
        </p:nvSpPr>
        <p:spPr bwMode="auto">
          <a:xfrm>
            <a:off x="2909417" y="1379423"/>
            <a:ext cx="1193156" cy="1477272"/>
          </a:xfrm>
          <a:custGeom>
            <a:avLst/>
            <a:gdLst>
              <a:gd name="T0" fmla="*/ 2147483647 w 85"/>
              <a:gd name="T1" fmla="*/ 2147483647 h 106"/>
              <a:gd name="T2" fmla="*/ 2147483647 w 85"/>
              <a:gd name="T3" fmla="*/ 2147483647 h 106"/>
              <a:gd name="T4" fmla="*/ 2147483647 w 85"/>
              <a:gd name="T5" fmla="*/ 2147483647 h 106"/>
              <a:gd name="T6" fmla="*/ 2147483647 w 85"/>
              <a:gd name="T7" fmla="*/ 2147483647 h 106"/>
              <a:gd name="T8" fmla="*/ 0 w 85"/>
              <a:gd name="T9" fmla="*/ 2147483647 h 106"/>
              <a:gd name="T10" fmla="*/ 2147483647 w 85"/>
              <a:gd name="T11" fmla="*/ 2147483647 h 106"/>
              <a:gd name="T12" fmla="*/ 2147483647 w 85"/>
              <a:gd name="T13" fmla="*/ 2147483647 h 106"/>
              <a:gd name="T14" fmla="*/ 2147483647 w 85"/>
              <a:gd name="T15" fmla="*/ 2147483647 h 106"/>
              <a:gd name="T16" fmla="*/ 2147483647 w 85"/>
              <a:gd name="T17" fmla="*/ 2147483647 h 106"/>
              <a:gd name="T18" fmla="*/ 2147483647 w 85"/>
              <a:gd name="T19" fmla="*/ 2147483647 h 106"/>
              <a:gd name="T20" fmla="*/ 2147483647 w 85"/>
              <a:gd name="T21" fmla="*/ 2147483647 h 106"/>
              <a:gd name="T22" fmla="*/ 2147483647 w 85"/>
              <a:gd name="T23" fmla="*/ 2147483647 h 106"/>
              <a:gd name="T24" fmla="*/ 2147483647 w 85"/>
              <a:gd name="T25" fmla="*/ 2147483647 h 106"/>
              <a:gd name="T26" fmla="*/ 2147483647 w 85"/>
              <a:gd name="T27" fmla="*/ 2147483647 h 106"/>
              <a:gd name="T28" fmla="*/ 2147483647 w 85"/>
              <a:gd name="T29" fmla="*/ 2147483647 h 106"/>
              <a:gd name="T30" fmla="*/ 2147483647 w 85"/>
              <a:gd name="T31" fmla="*/ 2147483647 h 106"/>
              <a:gd name="T32" fmla="*/ 2147483647 w 85"/>
              <a:gd name="T33" fmla="*/ 2147483647 h 106"/>
              <a:gd name="T34" fmla="*/ 2147483647 w 85"/>
              <a:gd name="T35" fmla="*/ 2147483647 h 106"/>
              <a:gd name="T36" fmla="*/ 2147483647 w 85"/>
              <a:gd name="T37" fmla="*/ 2147483647 h 106"/>
              <a:gd name="T38" fmla="*/ 2147483647 w 85"/>
              <a:gd name="T39" fmla="*/ 2147483647 h 106"/>
              <a:gd name="T40" fmla="*/ 2147483647 w 85"/>
              <a:gd name="T41" fmla="*/ 2147483647 h 106"/>
              <a:gd name="T42" fmla="*/ 2147483647 w 85"/>
              <a:gd name="T43" fmla="*/ 2147483647 h 106"/>
              <a:gd name="T44" fmla="*/ 2147483647 w 85"/>
              <a:gd name="T45" fmla="*/ 2147483647 h 106"/>
              <a:gd name="T46" fmla="*/ 2147483647 w 85"/>
              <a:gd name="T47" fmla="*/ 2147483647 h 106"/>
              <a:gd name="T48" fmla="*/ 2147483647 w 85"/>
              <a:gd name="T49" fmla="*/ 2147483647 h 106"/>
              <a:gd name="T50" fmla="*/ 2147483647 w 85"/>
              <a:gd name="T51" fmla="*/ 2147483647 h 106"/>
              <a:gd name="T52" fmla="*/ 2147483647 w 85"/>
              <a:gd name="T53" fmla="*/ 2147483647 h 106"/>
              <a:gd name="T54" fmla="*/ 2147483647 w 85"/>
              <a:gd name="T55" fmla="*/ 2147483647 h 106"/>
              <a:gd name="T56" fmla="*/ 2147483647 w 85"/>
              <a:gd name="T57" fmla="*/ 2147483647 h 106"/>
              <a:gd name="T58" fmla="*/ 2147483647 w 85"/>
              <a:gd name="T59" fmla="*/ 2147483647 h 106"/>
              <a:gd name="T60" fmla="*/ 2147483647 w 85"/>
              <a:gd name="T61" fmla="*/ 2147483647 h 106"/>
              <a:gd name="T62" fmla="*/ 2147483647 w 85"/>
              <a:gd name="T63" fmla="*/ 2147483647 h 106"/>
              <a:gd name="T64" fmla="*/ 2147483647 w 85"/>
              <a:gd name="T65" fmla="*/ 2147483647 h 106"/>
              <a:gd name="T66" fmla="*/ 2147483647 w 85"/>
              <a:gd name="T67" fmla="*/ 2147483647 h 106"/>
              <a:gd name="T68" fmla="*/ 2147483647 w 85"/>
              <a:gd name="T69" fmla="*/ 2147483647 h 10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5"/>
              <a:gd name="T106" fmla="*/ 0 h 106"/>
              <a:gd name="T107" fmla="*/ 85 w 85"/>
              <a:gd name="T108" fmla="*/ 106 h 10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5" h="106">
                <a:moveTo>
                  <a:pt x="44" y="54"/>
                </a:moveTo>
                <a:cubicBezTo>
                  <a:pt x="41" y="56"/>
                  <a:pt x="38" y="59"/>
                  <a:pt x="36" y="62"/>
                </a:cubicBezTo>
                <a:cubicBezTo>
                  <a:pt x="36" y="77"/>
                  <a:pt x="35" y="91"/>
                  <a:pt x="36" y="105"/>
                </a:cubicBezTo>
                <a:cubicBezTo>
                  <a:pt x="32" y="105"/>
                  <a:pt x="30" y="105"/>
                  <a:pt x="27" y="105"/>
                </a:cubicBezTo>
                <a:cubicBezTo>
                  <a:pt x="26" y="93"/>
                  <a:pt x="24" y="81"/>
                  <a:pt x="23" y="69"/>
                </a:cubicBezTo>
                <a:cubicBezTo>
                  <a:pt x="22" y="69"/>
                  <a:pt x="23" y="69"/>
                  <a:pt x="21" y="69"/>
                </a:cubicBezTo>
                <a:cubicBezTo>
                  <a:pt x="20" y="81"/>
                  <a:pt x="18" y="93"/>
                  <a:pt x="17" y="105"/>
                </a:cubicBezTo>
                <a:cubicBezTo>
                  <a:pt x="13" y="105"/>
                  <a:pt x="12" y="105"/>
                  <a:pt x="8" y="105"/>
                </a:cubicBezTo>
                <a:cubicBezTo>
                  <a:pt x="9" y="91"/>
                  <a:pt x="7" y="77"/>
                  <a:pt x="8" y="62"/>
                </a:cubicBezTo>
                <a:cubicBezTo>
                  <a:pt x="5" y="60"/>
                  <a:pt x="3" y="58"/>
                  <a:pt x="0" y="56"/>
                </a:cubicBezTo>
                <a:cubicBezTo>
                  <a:pt x="1" y="46"/>
                  <a:pt x="3" y="36"/>
                  <a:pt x="6" y="26"/>
                </a:cubicBezTo>
                <a:cubicBezTo>
                  <a:pt x="8" y="26"/>
                  <a:pt x="11" y="26"/>
                  <a:pt x="13" y="26"/>
                </a:cubicBezTo>
                <a:cubicBezTo>
                  <a:pt x="19" y="36"/>
                  <a:pt x="19" y="36"/>
                  <a:pt x="19" y="36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5"/>
                  <a:pt x="20" y="25"/>
                  <a:pt x="20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7"/>
                  <a:pt x="24" y="27"/>
                  <a:pt x="24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4" y="26"/>
                  <a:pt x="36" y="26"/>
                </a:cubicBezTo>
                <a:cubicBezTo>
                  <a:pt x="40" y="35"/>
                  <a:pt x="42" y="44"/>
                  <a:pt x="44" y="54"/>
                </a:cubicBezTo>
                <a:close/>
                <a:moveTo>
                  <a:pt x="55" y="21"/>
                </a:moveTo>
                <a:cubicBezTo>
                  <a:pt x="55" y="21"/>
                  <a:pt x="56" y="23"/>
                  <a:pt x="57" y="23"/>
                </a:cubicBezTo>
                <a:cubicBezTo>
                  <a:pt x="59" y="24"/>
                  <a:pt x="62" y="23"/>
                  <a:pt x="62" y="23"/>
                </a:cubicBezTo>
                <a:cubicBezTo>
                  <a:pt x="61" y="22"/>
                  <a:pt x="60" y="21"/>
                  <a:pt x="60" y="20"/>
                </a:cubicBezTo>
                <a:cubicBezTo>
                  <a:pt x="59" y="17"/>
                  <a:pt x="59" y="14"/>
                  <a:pt x="59" y="12"/>
                </a:cubicBezTo>
                <a:cubicBezTo>
                  <a:pt x="62" y="17"/>
                  <a:pt x="67" y="12"/>
                  <a:pt x="71" y="12"/>
                </a:cubicBezTo>
                <a:cubicBezTo>
                  <a:pt x="71" y="14"/>
                  <a:pt x="71" y="17"/>
                  <a:pt x="70" y="20"/>
                </a:cubicBezTo>
                <a:cubicBezTo>
                  <a:pt x="70" y="21"/>
                  <a:pt x="69" y="22"/>
                  <a:pt x="68" y="23"/>
                </a:cubicBezTo>
                <a:cubicBezTo>
                  <a:pt x="69" y="24"/>
                  <a:pt x="72" y="24"/>
                  <a:pt x="74" y="23"/>
                </a:cubicBezTo>
                <a:cubicBezTo>
                  <a:pt x="75" y="22"/>
                  <a:pt x="75" y="14"/>
                  <a:pt x="75" y="13"/>
                </a:cubicBezTo>
                <a:cubicBezTo>
                  <a:pt x="74" y="10"/>
                  <a:pt x="74" y="7"/>
                  <a:pt x="72" y="6"/>
                </a:cubicBezTo>
                <a:cubicBezTo>
                  <a:pt x="68" y="3"/>
                  <a:pt x="62" y="3"/>
                  <a:pt x="58" y="6"/>
                </a:cubicBezTo>
                <a:cubicBezTo>
                  <a:pt x="56" y="8"/>
                  <a:pt x="54" y="16"/>
                  <a:pt x="55" y="21"/>
                </a:cubicBezTo>
                <a:close/>
                <a:moveTo>
                  <a:pt x="55" y="55"/>
                </a:moveTo>
                <a:cubicBezTo>
                  <a:pt x="52" y="68"/>
                  <a:pt x="52" y="68"/>
                  <a:pt x="52" y="68"/>
                </a:cubicBezTo>
                <a:cubicBezTo>
                  <a:pt x="55" y="86"/>
                  <a:pt x="55" y="86"/>
                  <a:pt x="55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5" y="86"/>
                  <a:pt x="65" y="86"/>
                  <a:pt x="65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5" y="86"/>
                  <a:pt x="75" y="86"/>
                  <a:pt x="75" y="86"/>
                </a:cubicBezTo>
                <a:cubicBezTo>
                  <a:pt x="78" y="86"/>
                  <a:pt x="78" y="86"/>
                  <a:pt x="78" y="86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54"/>
                  <a:pt x="76" y="54"/>
                  <a:pt x="76" y="54"/>
                </a:cubicBezTo>
                <a:cubicBezTo>
                  <a:pt x="81" y="61"/>
                  <a:pt x="81" y="61"/>
                  <a:pt x="81" y="61"/>
                </a:cubicBezTo>
                <a:cubicBezTo>
                  <a:pt x="85" y="59"/>
                  <a:pt x="85" y="59"/>
                  <a:pt x="85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1" y="30"/>
                  <a:pt x="69" y="32"/>
                  <a:pt x="65" y="32"/>
                </a:cubicBezTo>
                <a:cubicBezTo>
                  <a:pt x="62" y="32"/>
                  <a:pt x="59" y="30"/>
                  <a:pt x="58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4"/>
                  <a:pt x="51" y="64"/>
                  <a:pt x="51" y="64"/>
                </a:cubicBezTo>
                <a:cubicBezTo>
                  <a:pt x="55" y="55"/>
                  <a:pt x="55" y="55"/>
                  <a:pt x="55" y="55"/>
                </a:cubicBezTo>
                <a:close/>
                <a:moveTo>
                  <a:pt x="15" y="16"/>
                </a:moveTo>
                <a:cubicBezTo>
                  <a:pt x="14" y="13"/>
                  <a:pt x="14" y="11"/>
                  <a:pt x="15" y="8"/>
                </a:cubicBezTo>
                <a:cubicBezTo>
                  <a:pt x="19" y="13"/>
                  <a:pt x="24" y="9"/>
                  <a:pt x="28" y="8"/>
                </a:cubicBezTo>
                <a:cubicBezTo>
                  <a:pt x="28" y="11"/>
                  <a:pt x="28" y="13"/>
                  <a:pt x="28" y="16"/>
                </a:cubicBezTo>
                <a:cubicBezTo>
                  <a:pt x="31" y="14"/>
                  <a:pt x="31" y="7"/>
                  <a:pt x="30" y="4"/>
                </a:cubicBezTo>
                <a:cubicBezTo>
                  <a:pt x="27" y="0"/>
                  <a:pt x="17" y="0"/>
                  <a:pt x="14" y="4"/>
                </a:cubicBezTo>
                <a:cubicBezTo>
                  <a:pt x="13" y="5"/>
                  <a:pt x="11" y="14"/>
                  <a:pt x="15" y="16"/>
                </a:cubicBezTo>
                <a:close/>
              </a:path>
            </a:pathLst>
          </a:custGeom>
          <a:solidFill>
            <a:srgbClr val="F3663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0" name="TextBox 36"/>
          <p:cNvSpPr txBox="1"/>
          <p:nvPr/>
        </p:nvSpPr>
        <p:spPr>
          <a:xfrm>
            <a:off x="842897" y="2184051"/>
            <a:ext cx="861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71.84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TextBox 35"/>
          <p:cNvSpPr txBox="1"/>
          <p:nvPr/>
        </p:nvSpPr>
        <p:spPr>
          <a:xfrm>
            <a:off x="5197334" y="2184051"/>
            <a:ext cx="97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28.16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 rot="17474072">
            <a:off x="628789" y="2338512"/>
            <a:ext cx="4181708" cy="3749733"/>
          </a:xfrm>
          <a:custGeom>
            <a:avLst/>
            <a:gdLst>
              <a:gd name="connsiteX0" fmla="*/ 5156169 w 5635065"/>
              <a:gd name="connsiteY0" fmla="*/ 0 h 5595372"/>
              <a:gd name="connsiteX1" fmla="*/ 5635065 w 5635065"/>
              <a:gd name="connsiteY1" fmla="*/ 1232465 h 5595372"/>
              <a:gd name="connsiteX2" fmla="*/ 5635065 w 5635065"/>
              <a:gd name="connsiteY2" fmla="*/ 4184251 h 5595372"/>
              <a:gd name="connsiteX3" fmla="*/ 0 w 5635065"/>
              <a:gd name="connsiteY3" fmla="*/ 5595372 h 5595372"/>
              <a:gd name="connsiteX4" fmla="*/ 0 w 5635065"/>
              <a:gd name="connsiteY4" fmla="*/ 0 h 559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065" h="5595372">
                <a:moveTo>
                  <a:pt x="5156169" y="0"/>
                </a:moveTo>
                <a:lnTo>
                  <a:pt x="5635065" y="1232465"/>
                </a:lnTo>
                <a:lnTo>
                  <a:pt x="5635065" y="4184251"/>
                </a:lnTo>
                <a:lnTo>
                  <a:pt x="0" y="55953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1105" y="1843791"/>
            <a:ext cx="2153256" cy="356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7291" y="1430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任意多边形 17"/>
          <p:cNvSpPr/>
          <p:nvPr/>
        </p:nvSpPr>
        <p:spPr>
          <a:xfrm rot="17474072">
            <a:off x="2992613" y="2338512"/>
            <a:ext cx="4181708" cy="3749733"/>
          </a:xfrm>
          <a:custGeom>
            <a:avLst/>
            <a:gdLst>
              <a:gd name="connsiteX0" fmla="*/ 5156169 w 5635065"/>
              <a:gd name="connsiteY0" fmla="*/ 0 h 5595372"/>
              <a:gd name="connsiteX1" fmla="*/ 5635065 w 5635065"/>
              <a:gd name="connsiteY1" fmla="*/ 1232465 h 5595372"/>
              <a:gd name="connsiteX2" fmla="*/ 5635065 w 5635065"/>
              <a:gd name="connsiteY2" fmla="*/ 4184251 h 5595372"/>
              <a:gd name="connsiteX3" fmla="*/ 0 w 5635065"/>
              <a:gd name="connsiteY3" fmla="*/ 5595372 h 5595372"/>
              <a:gd name="connsiteX4" fmla="*/ 0 w 5635065"/>
              <a:gd name="connsiteY4" fmla="*/ 0 h 559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065" h="5595372">
                <a:moveTo>
                  <a:pt x="5156169" y="0"/>
                </a:moveTo>
                <a:lnTo>
                  <a:pt x="5635065" y="1232465"/>
                </a:lnTo>
                <a:lnTo>
                  <a:pt x="5635065" y="4184251"/>
                </a:lnTo>
                <a:lnTo>
                  <a:pt x="0" y="55953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04929" y="1843791"/>
            <a:ext cx="2153256" cy="356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7474072">
            <a:off x="5356437" y="2338512"/>
            <a:ext cx="4181708" cy="3749733"/>
          </a:xfrm>
          <a:custGeom>
            <a:avLst/>
            <a:gdLst>
              <a:gd name="connsiteX0" fmla="*/ 5156169 w 5635065"/>
              <a:gd name="connsiteY0" fmla="*/ 0 h 5595372"/>
              <a:gd name="connsiteX1" fmla="*/ 5635065 w 5635065"/>
              <a:gd name="connsiteY1" fmla="*/ 1232465 h 5595372"/>
              <a:gd name="connsiteX2" fmla="*/ 5635065 w 5635065"/>
              <a:gd name="connsiteY2" fmla="*/ 4184251 h 5595372"/>
              <a:gd name="connsiteX3" fmla="*/ 0 w 5635065"/>
              <a:gd name="connsiteY3" fmla="*/ 5595372 h 5595372"/>
              <a:gd name="connsiteX4" fmla="*/ 0 w 5635065"/>
              <a:gd name="connsiteY4" fmla="*/ 0 h 559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065" h="5595372">
                <a:moveTo>
                  <a:pt x="5156169" y="0"/>
                </a:moveTo>
                <a:lnTo>
                  <a:pt x="5635065" y="1232465"/>
                </a:lnTo>
                <a:lnTo>
                  <a:pt x="5635065" y="4184251"/>
                </a:lnTo>
                <a:lnTo>
                  <a:pt x="0" y="55953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68753" y="1843791"/>
            <a:ext cx="2153256" cy="356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17474072">
            <a:off x="7720261" y="2338512"/>
            <a:ext cx="4181708" cy="3749733"/>
          </a:xfrm>
          <a:custGeom>
            <a:avLst/>
            <a:gdLst>
              <a:gd name="connsiteX0" fmla="*/ 5156169 w 5635065"/>
              <a:gd name="connsiteY0" fmla="*/ 0 h 5595372"/>
              <a:gd name="connsiteX1" fmla="*/ 5635065 w 5635065"/>
              <a:gd name="connsiteY1" fmla="*/ 1232465 h 5595372"/>
              <a:gd name="connsiteX2" fmla="*/ 5635065 w 5635065"/>
              <a:gd name="connsiteY2" fmla="*/ 4184251 h 5595372"/>
              <a:gd name="connsiteX3" fmla="*/ 0 w 5635065"/>
              <a:gd name="connsiteY3" fmla="*/ 5595372 h 5595372"/>
              <a:gd name="connsiteX4" fmla="*/ 0 w 5635065"/>
              <a:gd name="connsiteY4" fmla="*/ 0 h 559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065" h="5595372">
                <a:moveTo>
                  <a:pt x="5156169" y="0"/>
                </a:moveTo>
                <a:lnTo>
                  <a:pt x="5635065" y="1232465"/>
                </a:lnTo>
                <a:lnTo>
                  <a:pt x="5635065" y="4184251"/>
                </a:lnTo>
                <a:lnTo>
                  <a:pt x="0" y="55953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332577" y="1843791"/>
            <a:ext cx="2153256" cy="356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7474072">
            <a:off x="10078283" y="2326292"/>
            <a:ext cx="4181708" cy="3749733"/>
          </a:xfrm>
          <a:custGeom>
            <a:avLst/>
            <a:gdLst>
              <a:gd name="connsiteX0" fmla="*/ 5156169 w 5635065"/>
              <a:gd name="connsiteY0" fmla="*/ 0 h 5595372"/>
              <a:gd name="connsiteX1" fmla="*/ 5635065 w 5635065"/>
              <a:gd name="connsiteY1" fmla="*/ 1232465 h 5595372"/>
              <a:gd name="connsiteX2" fmla="*/ 5635065 w 5635065"/>
              <a:gd name="connsiteY2" fmla="*/ 4184251 h 5595372"/>
              <a:gd name="connsiteX3" fmla="*/ 0 w 5635065"/>
              <a:gd name="connsiteY3" fmla="*/ 5595372 h 5595372"/>
              <a:gd name="connsiteX4" fmla="*/ 0 w 5635065"/>
              <a:gd name="connsiteY4" fmla="*/ 0 h 559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065" h="5595372">
                <a:moveTo>
                  <a:pt x="5156169" y="0"/>
                </a:moveTo>
                <a:lnTo>
                  <a:pt x="5635065" y="1232465"/>
                </a:lnTo>
                <a:lnTo>
                  <a:pt x="5635065" y="4184251"/>
                </a:lnTo>
                <a:lnTo>
                  <a:pt x="0" y="55953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696400" y="1843791"/>
            <a:ext cx="2153256" cy="356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/>
          <p:cNvSpPr txBox="1"/>
          <p:nvPr/>
        </p:nvSpPr>
        <p:spPr>
          <a:xfrm>
            <a:off x="2604930" y="3501008"/>
            <a:ext cx="2153256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万象城到访人群客户画像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2"/>
          <p:cNvSpPr txBox="1"/>
          <p:nvPr/>
        </p:nvSpPr>
        <p:spPr>
          <a:xfrm>
            <a:off x="7332576" y="3501008"/>
            <a:ext cx="2153257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项目周边人群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2"/>
          <p:cNvSpPr txBox="1"/>
          <p:nvPr/>
        </p:nvSpPr>
        <p:spPr>
          <a:xfrm>
            <a:off x="9696400" y="3501008"/>
            <a:ext cx="2153256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客户画像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占位符 2"/>
          <p:cNvSpPr txBox="1"/>
          <p:nvPr/>
        </p:nvSpPr>
        <p:spPr>
          <a:xfrm>
            <a:off x="241104" y="3501008"/>
            <a:ext cx="2153257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占位符 2"/>
          <p:cNvSpPr txBox="1"/>
          <p:nvPr/>
        </p:nvSpPr>
        <p:spPr>
          <a:xfrm>
            <a:off x="4968754" y="3501008"/>
            <a:ext cx="215325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爱琴海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到访人群客户画像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2"/>
          <p:cNvSpPr txBox="1"/>
          <p:nvPr/>
        </p:nvSpPr>
        <p:spPr>
          <a:xfrm>
            <a:off x="834629" y="2609555"/>
            <a:ext cx="870591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占位符 2"/>
          <p:cNvSpPr txBox="1"/>
          <p:nvPr/>
        </p:nvSpPr>
        <p:spPr>
          <a:xfrm>
            <a:off x="3217328" y="2609555"/>
            <a:ext cx="870591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占位符 2"/>
          <p:cNvSpPr txBox="1"/>
          <p:nvPr/>
        </p:nvSpPr>
        <p:spPr>
          <a:xfrm>
            <a:off x="5600027" y="2609555"/>
            <a:ext cx="870591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2"/>
          <p:cNvSpPr txBox="1"/>
          <p:nvPr/>
        </p:nvSpPr>
        <p:spPr>
          <a:xfrm>
            <a:off x="7982726" y="2609555"/>
            <a:ext cx="870591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 txBox="1"/>
          <p:nvPr/>
        </p:nvSpPr>
        <p:spPr>
          <a:xfrm>
            <a:off x="10365425" y="2609555"/>
            <a:ext cx="870591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2.2.2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学历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和职业情况分析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7"/>
          <p:cNvSpPr txBox="1"/>
          <p:nvPr/>
        </p:nvSpPr>
        <p:spPr>
          <a:xfrm>
            <a:off x="-1" y="6142063"/>
            <a:ext cx="12192000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低学历来访人群居多，占一半；公司职员占比六成</a:t>
            </a: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以上。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cxnSp>
        <p:nvCxnSpPr>
          <p:cNvPr id="27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5015880" y="908720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"/>
          <p:cNvGrpSpPr/>
          <p:nvPr/>
        </p:nvGrpSpPr>
        <p:grpSpPr>
          <a:xfrm>
            <a:off x="6327188" y="1265015"/>
            <a:ext cx="4100698" cy="476250"/>
            <a:chOff x="12858750" y="6146800"/>
            <a:chExt cx="7626350" cy="1270000"/>
          </a:xfrm>
          <a:solidFill>
            <a:srgbClr val="76717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AutoShape 16"/>
            <p:cNvSpPr/>
            <p:nvPr/>
          </p:nvSpPr>
          <p:spPr bwMode="auto">
            <a:xfrm>
              <a:off x="13157200" y="6146800"/>
              <a:ext cx="7327900" cy="1270000"/>
            </a:xfrm>
            <a:prstGeom prst="roundRect">
              <a:avLst>
                <a:gd name="adj" fmla="val 0"/>
              </a:avLst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" name="Group 18"/>
            <p:cNvGrpSpPr/>
            <p:nvPr/>
          </p:nvGrpSpPr>
          <p:grpSpPr bwMode="auto">
            <a:xfrm>
              <a:off x="12858750" y="6357938"/>
              <a:ext cx="419100" cy="838200"/>
              <a:chOff x="0" y="0"/>
              <a:chExt cx="264" cy="528"/>
            </a:xfrm>
            <a:grpFill/>
          </p:grpSpPr>
          <p:sp>
            <p:nvSpPr>
              <p:cNvPr id="10" name="AutoShape 19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AutoShape 20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34864" y="1258985"/>
            <a:ext cx="3104952" cy="476250"/>
            <a:chOff x="1476375" y="3276600"/>
            <a:chExt cx="2859286" cy="4762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6"/>
            <p:cNvGrpSpPr/>
            <p:nvPr/>
          </p:nvGrpSpPr>
          <p:grpSpPr bwMode="auto">
            <a:xfrm flipH="1">
              <a:off x="1476375" y="3276600"/>
              <a:ext cx="2747963" cy="476250"/>
              <a:chOff x="0" y="0"/>
              <a:chExt cx="4616" cy="800"/>
            </a:xfrm>
          </p:grpSpPr>
          <p:sp>
            <p:nvSpPr>
              <p:cNvPr id="22" name="AutoShape 27"/>
              <p:cNvSpPr/>
              <p:nvPr/>
            </p:nvSpPr>
            <p:spPr bwMode="auto">
              <a:xfrm>
                <a:off x="0" y="0"/>
                <a:ext cx="4616" cy="800"/>
              </a:xfrm>
              <a:prstGeom prst="roundRect">
                <a:avLst>
                  <a:gd name="adj" fmla="val 0"/>
                </a:avLst>
              </a:prstGeom>
              <a:solidFill>
                <a:srgbClr val="F3663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 sz="1400"/>
              </a:p>
            </p:txBody>
          </p:sp>
          <p:sp>
            <p:nvSpPr>
              <p:cNvPr id="23" name="Rectangle 28"/>
              <p:cNvSpPr/>
              <p:nvPr/>
            </p:nvSpPr>
            <p:spPr bwMode="auto">
              <a:xfrm flipH="1">
                <a:off x="0" y="116"/>
                <a:ext cx="4600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600" b="1" dirty="0" smtClean="0">
                    <a:solidFill>
                      <a:srgbClr val="FFFEFE"/>
                    </a:solidFill>
                    <a:latin typeface="+mj-ea"/>
                    <a:ea typeface="+mj-ea"/>
                    <a:cs typeface="MS PGothic" panose="020B0600070205080204" charset="-128"/>
                    <a:sym typeface="Source Sans Pro Light" charset="0"/>
                  </a:rPr>
                  <a:t>学历分析</a:t>
                </a:r>
                <a:endParaRPr lang="en-US" sz="1600" b="1" dirty="0">
                  <a:solidFill>
                    <a:srgbClr val="FFFEFE"/>
                  </a:solidFill>
                  <a:latin typeface="+mj-ea"/>
                  <a:ea typeface="+mj-ea"/>
                  <a:cs typeface="MS PGothic" panose="020B0600070205080204" charset="-128"/>
                  <a:sym typeface="Source Sans Pro Bold" charset="0"/>
                </a:endParaRPr>
              </a:p>
            </p:txBody>
          </p:sp>
        </p:grpSp>
        <p:grpSp>
          <p:nvGrpSpPr>
            <p:cNvPr id="25" name="Group 29"/>
            <p:cNvGrpSpPr/>
            <p:nvPr/>
          </p:nvGrpSpPr>
          <p:grpSpPr bwMode="auto">
            <a:xfrm flipH="1">
              <a:off x="4178498" y="3355777"/>
              <a:ext cx="157163" cy="314325"/>
              <a:chOff x="0" y="0"/>
              <a:chExt cx="264" cy="528"/>
            </a:xfrm>
            <a:solidFill>
              <a:schemeClr val="accent2"/>
            </a:solidFill>
          </p:grpSpPr>
          <p:sp>
            <p:nvSpPr>
              <p:cNvPr id="28" name="AutoShape 30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31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334864" y="1916685"/>
            <a:ext cx="2093679" cy="783087"/>
          </a:xfrm>
          <a:prstGeom prst="rect">
            <a:avLst/>
          </a:prstGeom>
          <a:solidFill>
            <a:srgbClr val="76717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580530" y="1979065"/>
            <a:ext cx="1973751" cy="62324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来访人群中以低学历为主，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占比达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50.04%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45998" y="1890113"/>
            <a:ext cx="3081888" cy="815689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378520" y="2107171"/>
            <a:ext cx="3253984" cy="346249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公司职员占比近六成以上，其次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是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销售人员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39" name="图表 38"/>
          <p:cNvGraphicFramePr/>
          <p:nvPr/>
        </p:nvGraphicFramePr>
        <p:xfrm>
          <a:off x="1199456" y="3171224"/>
          <a:ext cx="3240360" cy="2185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5139969" y="3431638"/>
          <a:ext cx="6175732" cy="2157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Rectangle 28"/>
          <p:cNvSpPr/>
          <p:nvPr/>
        </p:nvSpPr>
        <p:spPr bwMode="auto">
          <a:xfrm>
            <a:off x="6439106" y="1345340"/>
            <a:ext cx="3988779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1600" b="1" dirty="0" smtClean="0">
                <a:solidFill>
                  <a:srgbClr val="FFFEFE"/>
                </a:solidFill>
                <a:latin typeface="+mj-ea"/>
                <a:ea typeface="+mj-ea"/>
                <a:cs typeface="MS PGothic" panose="020B0600070205080204" charset="-128"/>
                <a:sym typeface="Source Sans Pro Light" charset="0"/>
              </a:rPr>
              <a:t>职业情况分析</a:t>
            </a:r>
            <a:endParaRPr lang="en-US" sz="1600" b="1" dirty="0">
              <a:solidFill>
                <a:srgbClr val="FFFEFE"/>
              </a:solidFill>
              <a:latin typeface="+mj-ea"/>
              <a:ea typeface="+mj-ea"/>
              <a:cs typeface="MS PGothic" panose="020B0600070205080204" charset="-128"/>
              <a:sym typeface="Source Sans Pro Bold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/>
          <a:srcRect r="27042"/>
          <a:stretch>
            <a:fillRect/>
          </a:stretch>
        </p:blipFill>
        <p:spPr>
          <a:xfrm>
            <a:off x="3545406" y="1916685"/>
            <a:ext cx="783087" cy="783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17341" b="14612"/>
          <a:stretch>
            <a:fillRect/>
          </a:stretch>
        </p:blipFill>
        <p:spPr>
          <a:xfrm>
            <a:off x="6439107" y="1890113"/>
            <a:ext cx="784800" cy="815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文本框 54"/>
          <p:cNvSpPr txBox="1"/>
          <p:nvPr/>
        </p:nvSpPr>
        <p:spPr>
          <a:xfrm>
            <a:off x="696486" y="5467323"/>
            <a:ext cx="4127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高学历：本科及以上；中学历：专科及自考；低学历：高中及以下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276338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2681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2.2.3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房产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和车辆分析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21</a:t>
            </a:r>
            <a:endParaRPr lang="zh-CN" altLang="en-US" dirty="0"/>
          </a:p>
        </p:txBody>
      </p:sp>
      <p:graphicFrame>
        <p:nvGraphicFramePr>
          <p:cNvPr id="48" name="图表 47"/>
          <p:cNvGraphicFramePr/>
          <p:nvPr/>
        </p:nvGraphicFramePr>
        <p:xfrm>
          <a:off x="-2681" y="1052735"/>
          <a:ext cx="5916688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0" name="矩形 49"/>
          <p:cNvSpPr/>
          <p:nvPr/>
        </p:nvSpPr>
        <p:spPr>
          <a:xfrm>
            <a:off x="874007" y="1282548"/>
            <a:ext cx="503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居住小区价格段占比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-2681" y="5980947"/>
            <a:ext cx="1219061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来访人群中，有房占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比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.95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，居住在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均价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50,000-80,000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元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/㎡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小区的人群占比较高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，有车占比为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11.99%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，其中拥有的车辆品牌中比亚迪占比最高。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graphicFrame>
        <p:nvGraphicFramePr>
          <p:cNvPr id="52" name="图表 51"/>
          <p:cNvGraphicFramePr/>
          <p:nvPr/>
        </p:nvGraphicFramePr>
        <p:xfrm>
          <a:off x="6256308" y="1052735"/>
          <a:ext cx="5931627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7" name="矩形 56"/>
          <p:cNvSpPr/>
          <p:nvPr/>
        </p:nvSpPr>
        <p:spPr>
          <a:xfrm>
            <a:off x="6276338" y="1282548"/>
            <a:ext cx="5253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私家车品牌占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052735"/>
            <a:ext cx="3485957" cy="2085156"/>
            <a:chOff x="0" y="2386423"/>
            <a:chExt cx="3485957" cy="2085156"/>
          </a:xfrm>
        </p:grpSpPr>
        <p:sp>
          <p:nvSpPr>
            <p:cNvPr id="20" name="任意多边形 19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五边形 29"/>
            <p:cNvSpPr/>
            <p:nvPr/>
          </p:nvSpPr>
          <p:spPr>
            <a:xfrm>
              <a:off x="0" y="2386423"/>
              <a:ext cx="17035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"/>
            <p:cNvSpPr/>
            <p:nvPr/>
          </p:nvSpPr>
          <p:spPr>
            <a:xfrm>
              <a:off x="254596" y="2616236"/>
              <a:ext cx="437417" cy="377624"/>
            </a:xfrm>
            <a:custGeom>
              <a:avLst/>
              <a:gdLst>
                <a:gd name="connsiteX0" fmla="*/ 304396 w 608861"/>
                <a:gd name="connsiteY0" fmla="*/ 135849 h 566171"/>
                <a:gd name="connsiteX1" fmla="*/ 316518 w 608861"/>
                <a:gd name="connsiteY1" fmla="*/ 140889 h 566171"/>
                <a:gd name="connsiteX2" fmla="*/ 519511 w 608861"/>
                <a:gd name="connsiteY2" fmla="*/ 343496 h 566171"/>
                <a:gd name="connsiteX3" fmla="*/ 524489 w 608861"/>
                <a:gd name="connsiteY3" fmla="*/ 355647 h 566171"/>
                <a:gd name="connsiteX4" fmla="*/ 524489 w 608861"/>
                <a:gd name="connsiteY4" fmla="*/ 503391 h 566171"/>
                <a:gd name="connsiteX5" fmla="*/ 461619 w 608861"/>
                <a:gd name="connsiteY5" fmla="*/ 566171 h 566171"/>
                <a:gd name="connsiteX6" fmla="*/ 361136 w 608861"/>
                <a:gd name="connsiteY6" fmla="*/ 566171 h 566171"/>
                <a:gd name="connsiteX7" fmla="*/ 361136 w 608861"/>
                <a:gd name="connsiteY7" fmla="*/ 410787 h 566171"/>
                <a:gd name="connsiteX8" fmla="*/ 247655 w 608861"/>
                <a:gd name="connsiteY8" fmla="*/ 410787 h 566171"/>
                <a:gd name="connsiteX9" fmla="*/ 247655 w 608861"/>
                <a:gd name="connsiteY9" fmla="*/ 566171 h 566171"/>
                <a:gd name="connsiteX10" fmla="*/ 147173 w 608861"/>
                <a:gd name="connsiteY10" fmla="*/ 566171 h 566171"/>
                <a:gd name="connsiteX11" fmla="*/ 84302 w 608861"/>
                <a:gd name="connsiteY11" fmla="*/ 503391 h 566171"/>
                <a:gd name="connsiteX12" fmla="*/ 84302 w 608861"/>
                <a:gd name="connsiteY12" fmla="*/ 355647 h 566171"/>
                <a:gd name="connsiteX13" fmla="*/ 89280 w 608861"/>
                <a:gd name="connsiteY13" fmla="*/ 343496 h 566171"/>
                <a:gd name="connsiteX14" fmla="*/ 292273 w 608861"/>
                <a:gd name="connsiteY14" fmla="*/ 140889 h 566171"/>
                <a:gd name="connsiteX15" fmla="*/ 304396 w 608861"/>
                <a:gd name="connsiteY15" fmla="*/ 135849 h 566171"/>
                <a:gd name="connsiteX16" fmla="*/ 304396 w 608861"/>
                <a:gd name="connsiteY16" fmla="*/ 0 h 566171"/>
                <a:gd name="connsiteX17" fmla="*/ 367898 w 608861"/>
                <a:gd name="connsiteY17" fmla="*/ 25358 h 566171"/>
                <a:gd name="connsiteX18" fmla="*/ 436574 w 608861"/>
                <a:gd name="connsiteY18" fmla="*/ 94022 h 566171"/>
                <a:gd name="connsiteX19" fmla="*/ 436574 w 608861"/>
                <a:gd name="connsiteY19" fmla="*/ 57204 h 566171"/>
                <a:gd name="connsiteX20" fmla="*/ 471510 w 608861"/>
                <a:gd name="connsiteY20" fmla="*/ 22412 h 566171"/>
                <a:gd name="connsiteX21" fmla="*/ 506355 w 608861"/>
                <a:gd name="connsiteY21" fmla="*/ 57204 h 566171"/>
                <a:gd name="connsiteX22" fmla="*/ 506355 w 608861"/>
                <a:gd name="connsiteY22" fmla="*/ 163698 h 566171"/>
                <a:gd name="connsiteX23" fmla="*/ 598629 w 608861"/>
                <a:gd name="connsiteY23" fmla="*/ 255833 h 566171"/>
                <a:gd name="connsiteX24" fmla="*/ 598629 w 608861"/>
                <a:gd name="connsiteY24" fmla="*/ 305076 h 566171"/>
                <a:gd name="connsiteX25" fmla="*/ 574017 w 608861"/>
                <a:gd name="connsiteY25" fmla="*/ 315293 h 566171"/>
                <a:gd name="connsiteX26" fmla="*/ 549312 w 608861"/>
                <a:gd name="connsiteY26" fmla="*/ 305076 h 566171"/>
                <a:gd name="connsiteX27" fmla="*/ 318581 w 608861"/>
                <a:gd name="connsiteY27" fmla="*/ 74693 h 566171"/>
                <a:gd name="connsiteX28" fmla="*/ 290281 w 608861"/>
                <a:gd name="connsiteY28" fmla="*/ 74693 h 566171"/>
                <a:gd name="connsiteX29" fmla="*/ 59549 w 608861"/>
                <a:gd name="connsiteY29" fmla="*/ 305076 h 566171"/>
                <a:gd name="connsiteX30" fmla="*/ 10232 w 608861"/>
                <a:gd name="connsiteY30" fmla="*/ 305076 h 566171"/>
                <a:gd name="connsiteX31" fmla="*/ 10232 w 608861"/>
                <a:gd name="connsiteY31" fmla="*/ 255833 h 566171"/>
                <a:gd name="connsiteX32" fmla="*/ 240963 w 608861"/>
                <a:gd name="connsiteY32" fmla="*/ 25450 h 566171"/>
                <a:gd name="connsiteX33" fmla="*/ 304396 w 608861"/>
                <a:gd name="connsiteY33" fmla="*/ 0 h 56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861" h="566171">
                  <a:moveTo>
                    <a:pt x="304396" y="135849"/>
                  </a:moveTo>
                  <a:cubicBezTo>
                    <a:pt x="308775" y="135849"/>
                    <a:pt x="313154" y="137529"/>
                    <a:pt x="316518" y="140889"/>
                  </a:cubicBezTo>
                  <a:lnTo>
                    <a:pt x="519511" y="343496"/>
                  </a:lnTo>
                  <a:cubicBezTo>
                    <a:pt x="522738" y="346718"/>
                    <a:pt x="524489" y="351045"/>
                    <a:pt x="524489" y="355647"/>
                  </a:cubicBezTo>
                  <a:lnTo>
                    <a:pt x="524489" y="503391"/>
                  </a:lnTo>
                  <a:cubicBezTo>
                    <a:pt x="524489" y="538095"/>
                    <a:pt x="496373" y="566171"/>
                    <a:pt x="461619" y="566171"/>
                  </a:cubicBezTo>
                  <a:lnTo>
                    <a:pt x="361136" y="566171"/>
                  </a:lnTo>
                  <a:lnTo>
                    <a:pt x="361136" y="410787"/>
                  </a:lnTo>
                  <a:lnTo>
                    <a:pt x="247655" y="410787"/>
                  </a:lnTo>
                  <a:lnTo>
                    <a:pt x="247655" y="566171"/>
                  </a:lnTo>
                  <a:lnTo>
                    <a:pt x="147173" y="566171"/>
                  </a:lnTo>
                  <a:cubicBezTo>
                    <a:pt x="112419" y="566171"/>
                    <a:pt x="84302" y="538095"/>
                    <a:pt x="84302" y="503391"/>
                  </a:cubicBezTo>
                  <a:lnTo>
                    <a:pt x="84302" y="355647"/>
                  </a:lnTo>
                  <a:cubicBezTo>
                    <a:pt x="84302" y="351045"/>
                    <a:pt x="86146" y="346718"/>
                    <a:pt x="89280" y="343496"/>
                  </a:cubicBezTo>
                  <a:lnTo>
                    <a:pt x="292273" y="140889"/>
                  </a:lnTo>
                  <a:cubicBezTo>
                    <a:pt x="295638" y="137529"/>
                    <a:pt x="300017" y="135849"/>
                    <a:pt x="304396" y="135849"/>
                  </a:cubicBezTo>
                  <a:close/>
                  <a:moveTo>
                    <a:pt x="304396" y="0"/>
                  </a:moveTo>
                  <a:cubicBezTo>
                    <a:pt x="327638" y="-23"/>
                    <a:pt x="350890" y="8422"/>
                    <a:pt x="367898" y="25358"/>
                  </a:cubicBezTo>
                  <a:lnTo>
                    <a:pt x="436574" y="94022"/>
                  </a:lnTo>
                  <a:lnTo>
                    <a:pt x="436574" y="57204"/>
                  </a:lnTo>
                  <a:cubicBezTo>
                    <a:pt x="436574" y="37967"/>
                    <a:pt x="452244" y="22412"/>
                    <a:pt x="471510" y="22412"/>
                  </a:cubicBezTo>
                  <a:cubicBezTo>
                    <a:pt x="490776" y="22412"/>
                    <a:pt x="506355" y="37967"/>
                    <a:pt x="506355" y="57204"/>
                  </a:cubicBezTo>
                  <a:lnTo>
                    <a:pt x="506355" y="163698"/>
                  </a:lnTo>
                  <a:lnTo>
                    <a:pt x="598629" y="255833"/>
                  </a:lnTo>
                  <a:cubicBezTo>
                    <a:pt x="612272" y="269455"/>
                    <a:pt x="612272" y="291453"/>
                    <a:pt x="598629" y="305076"/>
                  </a:cubicBezTo>
                  <a:cubicBezTo>
                    <a:pt x="591808" y="311887"/>
                    <a:pt x="582958" y="315293"/>
                    <a:pt x="574017" y="315293"/>
                  </a:cubicBezTo>
                  <a:cubicBezTo>
                    <a:pt x="565075" y="315293"/>
                    <a:pt x="556133" y="311887"/>
                    <a:pt x="549312" y="305076"/>
                  </a:cubicBezTo>
                  <a:lnTo>
                    <a:pt x="318581" y="74693"/>
                  </a:lnTo>
                  <a:cubicBezTo>
                    <a:pt x="311022" y="67237"/>
                    <a:pt x="297840" y="67237"/>
                    <a:pt x="290281" y="74693"/>
                  </a:cubicBezTo>
                  <a:lnTo>
                    <a:pt x="59549" y="305076"/>
                  </a:lnTo>
                  <a:cubicBezTo>
                    <a:pt x="45998" y="318698"/>
                    <a:pt x="23875" y="318698"/>
                    <a:pt x="10232" y="305076"/>
                  </a:cubicBezTo>
                  <a:cubicBezTo>
                    <a:pt x="-3411" y="291453"/>
                    <a:pt x="-3411" y="269455"/>
                    <a:pt x="10232" y="255833"/>
                  </a:cubicBezTo>
                  <a:lnTo>
                    <a:pt x="240963" y="25450"/>
                  </a:lnTo>
                  <a:cubicBezTo>
                    <a:pt x="257925" y="8514"/>
                    <a:pt x="281155" y="23"/>
                    <a:pt x="304396" y="0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704425" y="1052736"/>
            <a:ext cx="3487575" cy="2084955"/>
            <a:chOff x="8704425" y="2386423"/>
            <a:chExt cx="3487575" cy="2084955"/>
          </a:xfrm>
        </p:grpSpPr>
        <p:sp>
          <p:nvSpPr>
            <p:cNvPr id="34" name="任意多边形 33"/>
            <p:cNvSpPr/>
            <p:nvPr/>
          </p:nvSpPr>
          <p:spPr>
            <a:xfrm rot="4125928" flipH="1">
              <a:off x="9561414" y="2017573"/>
              <a:ext cx="1596816" cy="33107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五边形 41"/>
            <p:cNvSpPr/>
            <p:nvPr/>
          </p:nvSpPr>
          <p:spPr>
            <a:xfrm flipH="1">
              <a:off x="10707988" y="2386423"/>
              <a:ext cx="14840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sedan-car-front_48688"/>
            <p:cNvSpPr>
              <a:spLocks noChangeAspect="1"/>
            </p:cNvSpPr>
            <p:nvPr/>
          </p:nvSpPr>
          <p:spPr bwMode="auto">
            <a:xfrm>
              <a:off x="11449994" y="2616235"/>
              <a:ext cx="427663" cy="345610"/>
            </a:xfrm>
            <a:custGeom>
              <a:avLst/>
              <a:gdLst>
                <a:gd name="T0" fmla="*/ 611 w 653"/>
                <a:gd name="T1" fmla="*/ 135 h 427"/>
                <a:gd name="T2" fmla="*/ 628 w 653"/>
                <a:gd name="T3" fmla="*/ 76 h 427"/>
                <a:gd name="T4" fmla="*/ 553 w 653"/>
                <a:gd name="T5" fmla="*/ 78 h 427"/>
                <a:gd name="T6" fmla="*/ 442 w 653"/>
                <a:gd name="T7" fmla="*/ 0 h 427"/>
                <a:gd name="T8" fmla="*/ 327 w 653"/>
                <a:gd name="T9" fmla="*/ 0 h 427"/>
                <a:gd name="T10" fmla="*/ 160 w 653"/>
                <a:gd name="T11" fmla="*/ 21 h 427"/>
                <a:gd name="T12" fmla="*/ 74 w 653"/>
                <a:gd name="T13" fmla="*/ 50 h 427"/>
                <a:gd name="T14" fmla="*/ 65 w 653"/>
                <a:gd name="T15" fmla="*/ 113 h 427"/>
                <a:gd name="T16" fmla="*/ 40 w 653"/>
                <a:gd name="T17" fmla="*/ 136 h 427"/>
                <a:gd name="T18" fmla="*/ 0 w 653"/>
                <a:gd name="T19" fmla="*/ 308 h 427"/>
                <a:gd name="T20" fmla="*/ 21 w 653"/>
                <a:gd name="T21" fmla="*/ 393 h 427"/>
                <a:gd name="T22" fmla="*/ 99 w 653"/>
                <a:gd name="T23" fmla="*/ 427 h 427"/>
                <a:gd name="T24" fmla="*/ 135 w 653"/>
                <a:gd name="T25" fmla="*/ 385 h 427"/>
                <a:gd name="T26" fmla="*/ 327 w 653"/>
                <a:gd name="T27" fmla="*/ 385 h 427"/>
                <a:gd name="T28" fmla="*/ 519 w 653"/>
                <a:gd name="T29" fmla="*/ 393 h 427"/>
                <a:gd name="T30" fmla="*/ 597 w 653"/>
                <a:gd name="T31" fmla="*/ 427 h 427"/>
                <a:gd name="T32" fmla="*/ 632 w 653"/>
                <a:gd name="T33" fmla="*/ 361 h 427"/>
                <a:gd name="T34" fmla="*/ 653 w 653"/>
                <a:gd name="T35" fmla="*/ 224 h 427"/>
                <a:gd name="T36" fmla="*/ 182 w 653"/>
                <a:gd name="T37" fmla="*/ 46 h 427"/>
                <a:gd name="T38" fmla="*/ 327 w 653"/>
                <a:gd name="T39" fmla="*/ 34 h 427"/>
                <a:gd name="T40" fmla="*/ 442 w 653"/>
                <a:gd name="T41" fmla="*/ 34 h 427"/>
                <a:gd name="T42" fmla="*/ 549 w 653"/>
                <a:gd name="T43" fmla="*/ 121 h 427"/>
                <a:gd name="T44" fmla="*/ 327 w 653"/>
                <a:gd name="T45" fmla="*/ 121 h 427"/>
                <a:gd name="T46" fmla="*/ 182 w 653"/>
                <a:gd name="T47" fmla="*/ 46 h 427"/>
                <a:gd name="T48" fmla="*/ 63 w 653"/>
                <a:gd name="T49" fmla="*/ 174 h 427"/>
                <a:gd name="T50" fmla="*/ 63 w 653"/>
                <a:gd name="T51" fmla="*/ 249 h 427"/>
                <a:gd name="T52" fmla="*/ 135 w 653"/>
                <a:gd name="T53" fmla="*/ 348 h 427"/>
                <a:gd name="T54" fmla="*/ 121 w 653"/>
                <a:gd name="T55" fmla="*/ 348 h 427"/>
                <a:gd name="T56" fmla="*/ 55 w 653"/>
                <a:gd name="T57" fmla="*/ 336 h 427"/>
                <a:gd name="T58" fmla="*/ 45 w 653"/>
                <a:gd name="T59" fmla="*/ 322 h 427"/>
                <a:gd name="T60" fmla="*/ 120 w 653"/>
                <a:gd name="T61" fmla="*/ 295 h 427"/>
                <a:gd name="T62" fmla="*/ 135 w 653"/>
                <a:gd name="T63" fmla="*/ 348 h 427"/>
                <a:gd name="T64" fmla="*/ 427 w 653"/>
                <a:gd name="T65" fmla="*/ 348 h 427"/>
                <a:gd name="T66" fmla="*/ 327 w 653"/>
                <a:gd name="T67" fmla="*/ 348 h 427"/>
                <a:gd name="T68" fmla="*/ 189 w 653"/>
                <a:gd name="T69" fmla="*/ 310 h 427"/>
                <a:gd name="T70" fmla="*/ 327 w 653"/>
                <a:gd name="T71" fmla="*/ 310 h 427"/>
                <a:gd name="T72" fmla="*/ 427 w 653"/>
                <a:gd name="T73" fmla="*/ 348 h 427"/>
                <a:gd name="T74" fmla="*/ 327 w 653"/>
                <a:gd name="T75" fmla="*/ 284 h 427"/>
                <a:gd name="T76" fmla="*/ 218 w 653"/>
                <a:gd name="T77" fmla="*/ 284 h 427"/>
                <a:gd name="T78" fmla="*/ 327 w 653"/>
                <a:gd name="T79" fmla="*/ 222 h 427"/>
                <a:gd name="T80" fmla="*/ 476 w 653"/>
                <a:gd name="T81" fmla="*/ 222 h 427"/>
                <a:gd name="T82" fmla="*/ 609 w 653"/>
                <a:gd name="T83" fmla="*/ 322 h 427"/>
                <a:gd name="T84" fmla="*/ 598 w 653"/>
                <a:gd name="T85" fmla="*/ 336 h 427"/>
                <a:gd name="T86" fmla="*/ 532 w 653"/>
                <a:gd name="T87" fmla="*/ 348 h 427"/>
                <a:gd name="T88" fmla="*/ 519 w 653"/>
                <a:gd name="T89" fmla="*/ 348 h 427"/>
                <a:gd name="T90" fmla="*/ 534 w 653"/>
                <a:gd name="T91" fmla="*/ 295 h 427"/>
                <a:gd name="T92" fmla="*/ 609 w 653"/>
                <a:gd name="T93" fmla="*/ 322 h 427"/>
                <a:gd name="T94" fmla="*/ 506 w 653"/>
                <a:gd name="T95" fmla="*/ 233 h 427"/>
                <a:gd name="T96" fmla="*/ 627 w 653"/>
                <a:gd name="T97" fmla="*/ 21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3" h="427">
                  <a:moveTo>
                    <a:pt x="613" y="136"/>
                  </a:moveTo>
                  <a:cubicBezTo>
                    <a:pt x="612" y="136"/>
                    <a:pt x="612" y="135"/>
                    <a:pt x="611" y="135"/>
                  </a:cubicBezTo>
                  <a:lnTo>
                    <a:pt x="589" y="113"/>
                  </a:lnTo>
                  <a:cubicBezTo>
                    <a:pt x="608" y="108"/>
                    <a:pt x="628" y="93"/>
                    <a:pt x="628" y="76"/>
                  </a:cubicBezTo>
                  <a:cubicBezTo>
                    <a:pt x="628" y="57"/>
                    <a:pt x="602" y="50"/>
                    <a:pt x="579" y="50"/>
                  </a:cubicBezTo>
                  <a:cubicBezTo>
                    <a:pt x="556" y="50"/>
                    <a:pt x="553" y="67"/>
                    <a:pt x="553" y="78"/>
                  </a:cubicBezTo>
                  <a:lnTo>
                    <a:pt x="493" y="21"/>
                  </a:lnTo>
                  <a:cubicBezTo>
                    <a:pt x="481" y="9"/>
                    <a:pt x="459" y="0"/>
                    <a:pt x="442" y="0"/>
                  </a:cubicBezTo>
                  <a:lnTo>
                    <a:pt x="327" y="0"/>
                  </a:lnTo>
                  <a:lnTo>
                    <a:pt x="327" y="0"/>
                  </a:lnTo>
                  <a:lnTo>
                    <a:pt x="212" y="0"/>
                  </a:lnTo>
                  <a:cubicBezTo>
                    <a:pt x="195" y="0"/>
                    <a:pt x="172" y="9"/>
                    <a:pt x="160" y="21"/>
                  </a:cubicBezTo>
                  <a:lnTo>
                    <a:pt x="101" y="78"/>
                  </a:lnTo>
                  <a:cubicBezTo>
                    <a:pt x="100" y="67"/>
                    <a:pt x="98" y="50"/>
                    <a:pt x="74" y="50"/>
                  </a:cubicBezTo>
                  <a:cubicBezTo>
                    <a:pt x="52" y="50"/>
                    <a:pt x="25" y="57"/>
                    <a:pt x="25" y="76"/>
                  </a:cubicBezTo>
                  <a:cubicBezTo>
                    <a:pt x="25" y="93"/>
                    <a:pt x="46" y="108"/>
                    <a:pt x="65" y="113"/>
                  </a:cubicBezTo>
                  <a:lnTo>
                    <a:pt x="42" y="135"/>
                  </a:lnTo>
                  <a:cubicBezTo>
                    <a:pt x="41" y="135"/>
                    <a:pt x="41" y="136"/>
                    <a:pt x="40" y="136"/>
                  </a:cubicBezTo>
                  <a:cubicBezTo>
                    <a:pt x="16" y="157"/>
                    <a:pt x="0" y="196"/>
                    <a:pt x="0" y="224"/>
                  </a:cubicBezTo>
                  <a:lnTo>
                    <a:pt x="0" y="308"/>
                  </a:lnTo>
                  <a:cubicBezTo>
                    <a:pt x="0" y="328"/>
                    <a:pt x="8" y="347"/>
                    <a:pt x="21" y="361"/>
                  </a:cubicBezTo>
                  <a:lnTo>
                    <a:pt x="21" y="393"/>
                  </a:lnTo>
                  <a:cubicBezTo>
                    <a:pt x="21" y="412"/>
                    <a:pt x="37" y="427"/>
                    <a:pt x="56" y="427"/>
                  </a:cubicBezTo>
                  <a:lnTo>
                    <a:pt x="99" y="427"/>
                  </a:lnTo>
                  <a:cubicBezTo>
                    <a:pt x="119" y="427"/>
                    <a:pt x="135" y="412"/>
                    <a:pt x="135" y="393"/>
                  </a:cubicBezTo>
                  <a:lnTo>
                    <a:pt x="135" y="385"/>
                  </a:lnTo>
                  <a:lnTo>
                    <a:pt x="327" y="385"/>
                  </a:lnTo>
                  <a:lnTo>
                    <a:pt x="327" y="385"/>
                  </a:lnTo>
                  <a:lnTo>
                    <a:pt x="519" y="385"/>
                  </a:lnTo>
                  <a:lnTo>
                    <a:pt x="519" y="393"/>
                  </a:lnTo>
                  <a:cubicBezTo>
                    <a:pt x="519" y="412"/>
                    <a:pt x="534" y="427"/>
                    <a:pt x="554" y="427"/>
                  </a:cubicBezTo>
                  <a:lnTo>
                    <a:pt x="597" y="427"/>
                  </a:lnTo>
                  <a:cubicBezTo>
                    <a:pt x="616" y="427"/>
                    <a:pt x="632" y="412"/>
                    <a:pt x="632" y="393"/>
                  </a:cubicBezTo>
                  <a:lnTo>
                    <a:pt x="632" y="361"/>
                  </a:lnTo>
                  <a:cubicBezTo>
                    <a:pt x="645" y="347"/>
                    <a:pt x="653" y="328"/>
                    <a:pt x="653" y="308"/>
                  </a:cubicBezTo>
                  <a:lnTo>
                    <a:pt x="653" y="224"/>
                  </a:lnTo>
                  <a:cubicBezTo>
                    <a:pt x="653" y="196"/>
                    <a:pt x="637" y="157"/>
                    <a:pt x="613" y="136"/>
                  </a:cubicBezTo>
                  <a:close/>
                  <a:moveTo>
                    <a:pt x="182" y="46"/>
                  </a:moveTo>
                  <a:cubicBezTo>
                    <a:pt x="190" y="39"/>
                    <a:pt x="204" y="34"/>
                    <a:pt x="212" y="34"/>
                  </a:cubicBezTo>
                  <a:lnTo>
                    <a:pt x="327" y="34"/>
                  </a:lnTo>
                  <a:lnTo>
                    <a:pt x="327" y="34"/>
                  </a:lnTo>
                  <a:lnTo>
                    <a:pt x="442" y="34"/>
                  </a:lnTo>
                  <a:cubicBezTo>
                    <a:pt x="449" y="34"/>
                    <a:pt x="463" y="39"/>
                    <a:pt x="472" y="46"/>
                  </a:cubicBezTo>
                  <a:lnTo>
                    <a:pt x="549" y="121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104" y="121"/>
                  </a:lnTo>
                  <a:lnTo>
                    <a:pt x="182" y="46"/>
                  </a:lnTo>
                  <a:close/>
                  <a:moveTo>
                    <a:pt x="27" y="212"/>
                  </a:moveTo>
                  <a:cubicBezTo>
                    <a:pt x="27" y="191"/>
                    <a:pt x="43" y="174"/>
                    <a:pt x="63" y="174"/>
                  </a:cubicBezTo>
                  <a:cubicBezTo>
                    <a:pt x="83" y="174"/>
                    <a:pt x="148" y="212"/>
                    <a:pt x="148" y="233"/>
                  </a:cubicBezTo>
                  <a:cubicBezTo>
                    <a:pt x="148" y="254"/>
                    <a:pt x="83" y="249"/>
                    <a:pt x="63" y="249"/>
                  </a:cubicBezTo>
                  <a:cubicBezTo>
                    <a:pt x="43" y="249"/>
                    <a:pt x="27" y="232"/>
                    <a:pt x="27" y="212"/>
                  </a:cubicBezTo>
                  <a:close/>
                  <a:moveTo>
                    <a:pt x="135" y="348"/>
                  </a:moveTo>
                  <a:lnTo>
                    <a:pt x="128" y="348"/>
                  </a:lnTo>
                  <a:lnTo>
                    <a:pt x="121" y="348"/>
                  </a:lnTo>
                  <a:lnTo>
                    <a:pt x="80" y="348"/>
                  </a:lnTo>
                  <a:cubicBezTo>
                    <a:pt x="69" y="345"/>
                    <a:pt x="61" y="340"/>
                    <a:pt x="55" y="336"/>
                  </a:cubicBezTo>
                  <a:cubicBezTo>
                    <a:pt x="52" y="334"/>
                    <a:pt x="50" y="331"/>
                    <a:pt x="49" y="329"/>
                  </a:cubicBezTo>
                  <a:cubicBezTo>
                    <a:pt x="47" y="327"/>
                    <a:pt x="46" y="325"/>
                    <a:pt x="45" y="322"/>
                  </a:cubicBezTo>
                  <a:cubicBezTo>
                    <a:pt x="40" y="308"/>
                    <a:pt x="50" y="295"/>
                    <a:pt x="50" y="295"/>
                  </a:cubicBezTo>
                  <a:lnTo>
                    <a:pt x="120" y="295"/>
                  </a:lnTo>
                  <a:lnTo>
                    <a:pt x="166" y="348"/>
                  </a:lnTo>
                  <a:lnTo>
                    <a:pt x="135" y="348"/>
                  </a:lnTo>
                  <a:lnTo>
                    <a:pt x="135" y="348"/>
                  </a:lnTo>
                  <a:close/>
                  <a:moveTo>
                    <a:pt x="427" y="348"/>
                  </a:moveTo>
                  <a:lnTo>
                    <a:pt x="327" y="348"/>
                  </a:lnTo>
                  <a:lnTo>
                    <a:pt x="327" y="348"/>
                  </a:lnTo>
                  <a:lnTo>
                    <a:pt x="227" y="348"/>
                  </a:lnTo>
                  <a:cubicBezTo>
                    <a:pt x="206" y="348"/>
                    <a:pt x="189" y="331"/>
                    <a:pt x="189" y="310"/>
                  </a:cubicBezTo>
                  <a:lnTo>
                    <a:pt x="327" y="310"/>
                  </a:lnTo>
                  <a:lnTo>
                    <a:pt x="327" y="310"/>
                  </a:lnTo>
                  <a:lnTo>
                    <a:pt x="464" y="310"/>
                  </a:lnTo>
                  <a:cubicBezTo>
                    <a:pt x="464" y="331"/>
                    <a:pt x="447" y="348"/>
                    <a:pt x="427" y="348"/>
                  </a:cubicBezTo>
                  <a:close/>
                  <a:moveTo>
                    <a:pt x="435" y="284"/>
                  </a:moveTo>
                  <a:lnTo>
                    <a:pt x="327" y="284"/>
                  </a:lnTo>
                  <a:lnTo>
                    <a:pt x="327" y="284"/>
                  </a:lnTo>
                  <a:lnTo>
                    <a:pt x="218" y="284"/>
                  </a:lnTo>
                  <a:cubicBezTo>
                    <a:pt x="195" y="284"/>
                    <a:pt x="177" y="257"/>
                    <a:pt x="177" y="222"/>
                  </a:cubicBezTo>
                  <a:lnTo>
                    <a:pt x="327" y="222"/>
                  </a:lnTo>
                  <a:lnTo>
                    <a:pt x="327" y="222"/>
                  </a:lnTo>
                  <a:lnTo>
                    <a:pt x="476" y="222"/>
                  </a:lnTo>
                  <a:cubicBezTo>
                    <a:pt x="476" y="257"/>
                    <a:pt x="458" y="284"/>
                    <a:pt x="435" y="284"/>
                  </a:cubicBezTo>
                  <a:close/>
                  <a:moveTo>
                    <a:pt x="609" y="322"/>
                  </a:moveTo>
                  <a:cubicBezTo>
                    <a:pt x="608" y="325"/>
                    <a:pt x="606" y="327"/>
                    <a:pt x="605" y="329"/>
                  </a:cubicBezTo>
                  <a:cubicBezTo>
                    <a:pt x="603" y="331"/>
                    <a:pt x="601" y="334"/>
                    <a:pt x="598" y="336"/>
                  </a:cubicBezTo>
                  <a:cubicBezTo>
                    <a:pt x="592" y="340"/>
                    <a:pt x="584" y="345"/>
                    <a:pt x="573" y="348"/>
                  </a:cubicBezTo>
                  <a:lnTo>
                    <a:pt x="532" y="348"/>
                  </a:lnTo>
                  <a:lnTo>
                    <a:pt x="525" y="348"/>
                  </a:lnTo>
                  <a:lnTo>
                    <a:pt x="519" y="348"/>
                  </a:lnTo>
                  <a:lnTo>
                    <a:pt x="487" y="348"/>
                  </a:lnTo>
                  <a:lnTo>
                    <a:pt x="534" y="295"/>
                  </a:lnTo>
                  <a:lnTo>
                    <a:pt x="603" y="295"/>
                  </a:lnTo>
                  <a:cubicBezTo>
                    <a:pt x="603" y="295"/>
                    <a:pt x="614" y="308"/>
                    <a:pt x="609" y="322"/>
                  </a:cubicBezTo>
                  <a:close/>
                  <a:moveTo>
                    <a:pt x="591" y="249"/>
                  </a:moveTo>
                  <a:cubicBezTo>
                    <a:pt x="571" y="249"/>
                    <a:pt x="506" y="254"/>
                    <a:pt x="506" y="233"/>
                  </a:cubicBezTo>
                  <a:cubicBezTo>
                    <a:pt x="506" y="212"/>
                    <a:pt x="571" y="174"/>
                    <a:pt x="591" y="174"/>
                  </a:cubicBezTo>
                  <a:cubicBezTo>
                    <a:pt x="611" y="174"/>
                    <a:pt x="627" y="191"/>
                    <a:pt x="627" y="212"/>
                  </a:cubicBezTo>
                  <a:cubicBezTo>
                    <a:pt x="627" y="232"/>
                    <a:pt x="611" y="249"/>
                    <a:pt x="591" y="249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</p:sp>
      </p:grpSp>
      <p:sp>
        <p:nvSpPr>
          <p:cNvPr id="53" name="TextBox 6"/>
          <p:cNvSpPr txBox="1"/>
          <p:nvPr/>
        </p:nvSpPr>
        <p:spPr>
          <a:xfrm>
            <a:off x="139240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有房占比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.95%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10707988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有车占比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11.99%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2.2.4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手机操作系统和品牌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07368" y="939839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84632" y="896672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</a:t>
            </a:r>
            <a:endParaRPr lang="zh-CN" altLang="en-US"/>
          </a:p>
        </p:txBody>
      </p:sp>
      <p:graphicFrame>
        <p:nvGraphicFramePr>
          <p:cNvPr id="40" name="图表 39"/>
          <p:cNvGraphicFramePr/>
          <p:nvPr/>
        </p:nvGraphicFramePr>
        <p:xfrm>
          <a:off x="6672064" y="1484784"/>
          <a:ext cx="4927136" cy="377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" name="TextBox 51"/>
          <p:cNvSpPr txBox="1"/>
          <p:nvPr/>
        </p:nvSpPr>
        <p:spPr>
          <a:xfrm>
            <a:off x="8184649" y="1270631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手机品牌占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65"/>
          <p:cNvSpPr txBox="1"/>
          <p:nvPr/>
        </p:nvSpPr>
        <p:spPr>
          <a:xfrm>
            <a:off x="6384631" y="5255543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苹果</a:t>
            </a:r>
            <a:r>
              <a:rPr lang="zh-CN" altLang="en-US" sz="1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品牌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排列第一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9430" y="2122458"/>
            <a:ext cx="4608498" cy="432048"/>
            <a:chOff x="767408" y="2132856"/>
            <a:chExt cx="2194564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Rounded Rectangle 30"/>
            <p:cNvSpPr/>
            <p:nvPr/>
          </p:nvSpPr>
          <p:spPr>
            <a:xfrm>
              <a:off x="767408" y="2132856"/>
              <a:ext cx="2194564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Rounded Rectangle 31"/>
            <p:cNvSpPr/>
            <p:nvPr/>
          </p:nvSpPr>
          <p:spPr>
            <a:xfrm>
              <a:off x="7674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51"/>
          <p:cNvSpPr txBox="1"/>
          <p:nvPr/>
        </p:nvSpPr>
        <p:spPr>
          <a:xfrm>
            <a:off x="2207685" y="1270631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手机系统占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>
            <a:off x="839736" y="3725509"/>
            <a:ext cx="4608191" cy="432048"/>
            <a:chOff x="-55643" y="2132856"/>
            <a:chExt cx="2194651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Rounded Rectangle 30"/>
            <p:cNvSpPr/>
            <p:nvPr/>
          </p:nvSpPr>
          <p:spPr>
            <a:xfrm>
              <a:off x="-55643" y="2132856"/>
              <a:ext cx="2194651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</a:rPr>
                <a:t>SOCIAL BOX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47" name="Rounded Rectangle 31"/>
            <p:cNvSpPr/>
            <p:nvPr/>
          </p:nvSpPr>
          <p:spPr>
            <a:xfrm>
              <a:off x="17961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3" descr="E:\公司工作\大数据标签ppt\PPT老\tubiao\安卓.png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</a:blip>
          <a:srcRect l="24664" t="22166" r="25034" b="29445"/>
          <a:stretch>
            <a:fillRect/>
          </a:stretch>
        </p:blipFill>
        <p:spPr bwMode="auto">
          <a:xfrm>
            <a:off x="905928" y="3668808"/>
            <a:ext cx="509552" cy="504352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1793285" y="4434555"/>
            <a:ext cx="172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安卓手机占比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36"/>
          <p:cNvSpPr txBox="1"/>
          <p:nvPr/>
        </p:nvSpPr>
        <p:spPr>
          <a:xfrm>
            <a:off x="2921912" y="4287227"/>
            <a:ext cx="172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75.3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48"/>
          <p:cNvSpPr txBox="1"/>
          <p:nvPr/>
        </p:nvSpPr>
        <p:spPr>
          <a:xfrm>
            <a:off x="2921912" y="2654097"/>
            <a:ext cx="171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24.7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93285" y="2831070"/>
            <a:ext cx="213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苹果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手机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占比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407368" y="5255543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安卓系统占比更高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805264"/>
            <a:ext cx="540060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来访人群中使用安卓系统手机的占比绝大多数，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75.3%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805264"/>
            <a:ext cx="54000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苹果品牌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占第一，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达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24.69%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；其次是华为品牌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占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17.43%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59505" y="2169985"/>
            <a:ext cx="1008104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 descr="E:\公司工作\大数据标签ppt\PPT老\tubiao\苹果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865548" y="1990299"/>
            <a:ext cx="667839" cy="687141"/>
          </a:xfrm>
          <a:prstGeom prst="rect">
            <a:avLst/>
          </a:prstGeom>
          <a:noFill/>
        </p:spPr>
      </p:pic>
      <p:sp>
        <p:nvSpPr>
          <p:cNvPr id="28" name="圆角矩形 27"/>
          <p:cNvSpPr/>
          <p:nvPr/>
        </p:nvSpPr>
        <p:spPr>
          <a:xfrm>
            <a:off x="1559504" y="3770520"/>
            <a:ext cx="2952320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2.2.5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手机操作系统和价格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07368" y="939839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84632" y="896672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</a:t>
            </a:r>
            <a:endParaRPr lang="zh-CN" altLang="en-US"/>
          </a:p>
        </p:txBody>
      </p:sp>
      <p:sp>
        <p:nvSpPr>
          <p:cNvPr id="41" name="TextBox 51"/>
          <p:cNvSpPr txBox="1"/>
          <p:nvPr/>
        </p:nvSpPr>
        <p:spPr>
          <a:xfrm>
            <a:off x="8184649" y="1272502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手机价格占比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1991603" y="1268760"/>
            <a:ext cx="2232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手机操作系统占比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805264"/>
            <a:ext cx="540060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其中使用苹果机型的人群较多，苹果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、苹果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7plus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和苹果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机型的占比前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三。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805264"/>
            <a:ext cx="54000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手机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平板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价格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1000-3000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元的排第一其余价格区间占比平均。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407368" y="2276872"/>
          <a:ext cx="5400600" cy="324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6528048" y="2445202"/>
          <a:ext cx="5355154" cy="2495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17805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2.2.6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收入和消费情况分析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052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图表 29"/>
          <p:cNvGraphicFramePr/>
          <p:nvPr/>
        </p:nvGraphicFramePr>
        <p:xfrm>
          <a:off x="6448544" y="2143779"/>
          <a:ext cx="2887534" cy="208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1" name="直接连接符 30"/>
          <p:cNvCxnSpPr/>
          <p:nvPr/>
        </p:nvCxnSpPr>
        <p:spPr>
          <a:xfrm>
            <a:off x="8308590" y="2554127"/>
            <a:ext cx="1185988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33" name="文本框 49"/>
          <p:cNvSpPr txBox="1"/>
          <p:nvPr/>
        </p:nvSpPr>
        <p:spPr>
          <a:xfrm>
            <a:off x="3661387" y="3335959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b="1" kern="0" dirty="0">
                <a:solidFill>
                  <a:srgbClr val="F36639"/>
                </a:solidFill>
                <a:latin typeface="+mn-ea"/>
              </a:rPr>
              <a:t>一般</a:t>
            </a:r>
            <a:r>
              <a:rPr lang="zh-CN" altLang="en-US" sz="1600" b="1" kern="0" dirty="0" smtClean="0">
                <a:solidFill>
                  <a:srgbClr val="F36639"/>
                </a:solidFill>
                <a:latin typeface="+mn-ea"/>
              </a:rPr>
              <a:t>收入</a:t>
            </a:r>
            <a:r>
              <a:rPr lang="zh-CN" altLang="en-US" sz="1600" b="1" kern="0" dirty="0">
                <a:solidFill>
                  <a:srgbClr val="F36639"/>
                </a:solidFill>
                <a:latin typeface="+mn-ea"/>
              </a:rPr>
              <a:t>客户</a:t>
            </a:r>
            <a:endParaRPr lang="zh-CN" altLang="en-US" sz="1600" b="1" kern="0" dirty="0">
              <a:solidFill>
                <a:srgbClr val="F36639"/>
              </a:solidFill>
              <a:latin typeface="+mn-ea"/>
            </a:endParaRPr>
          </a:p>
        </p:txBody>
      </p:sp>
      <p:sp>
        <p:nvSpPr>
          <p:cNvPr id="34" name="文本框 50"/>
          <p:cNvSpPr txBox="1"/>
          <p:nvPr/>
        </p:nvSpPr>
        <p:spPr>
          <a:xfrm>
            <a:off x="3555142" y="2503625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767171"/>
                </a:solidFill>
                <a:latin typeface="+mn-ea"/>
              </a:rPr>
              <a:t>高</a:t>
            </a:r>
            <a:r>
              <a:rPr lang="zh-CN" altLang="en-US" sz="1600" b="1" kern="0" noProof="0" dirty="0" smtClean="0">
                <a:solidFill>
                  <a:srgbClr val="767171"/>
                </a:solidFill>
                <a:latin typeface="+mn-ea"/>
              </a:rPr>
              <a:t>收入客户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文本框 51"/>
          <p:cNvSpPr txBox="1"/>
          <p:nvPr/>
        </p:nvSpPr>
        <p:spPr>
          <a:xfrm>
            <a:off x="3519081" y="2172526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+mn-ea"/>
              </a:rPr>
              <a:t>23.48%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文本框 52"/>
          <p:cNvSpPr txBox="1"/>
          <p:nvPr/>
        </p:nvSpPr>
        <p:spPr>
          <a:xfrm>
            <a:off x="3661387" y="2986440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rgbClr val="F36639"/>
                </a:solidFill>
                <a:latin typeface="+mn-ea"/>
              </a:rPr>
              <a:t>76.52%</a:t>
            </a:r>
            <a:endParaRPr lang="zh-CN" altLang="en-US" sz="1600" b="1" kern="0" dirty="0">
              <a:solidFill>
                <a:srgbClr val="F36639"/>
              </a:solidFill>
              <a:latin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383229" y="2345513"/>
            <a:ext cx="1029283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43" name="直接连接符 42"/>
          <p:cNvCxnSpPr/>
          <p:nvPr/>
        </p:nvCxnSpPr>
        <p:spPr>
          <a:xfrm flipV="1">
            <a:off x="2864619" y="3186495"/>
            <a:ext cx="583970" cy="423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44" name="文本框 49"/>
          <p:cNvSpPr txBox="1"/>
          <p:nvPr/>
        </p:nvSpPr>
        <p:spPr>
          <a:xfrm>
            <a:off x="9494717" y="2726590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rgbClr val="767171"/>
                </a:solidFill>
              </a:rPr>
              <a:t>一般消费客户</a:t>
            </a:r>
            <a:endParaRPr lang="zh-CN" altLang="en-US" dirty="0">
              <a:solidFill>
                <a:srgbClr val="767171"/>
              </a:solidFill>
            </a:endParaRPr>
          </a:p>
        </p:txBody>
      </p:sp>
      <p:sp>
        <p:nvSpPr>
          <p:cNvPr id="45" name="文本框 50"/>
          <p:cNvSpPr txBox="1"/>
          <p:nvPr/>
        </p:nvSpPr>
        <p:spPr>
          <a:xfrm>
            <a:off x="9403962" y="3429000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rgbClr val="F36639"/>
                </a:solidFill>
              </a:rPr>
              <a:t>高消费客户</a:t>
            </a:r>
            <a:endParaRPr lang="zh-CN" altLang="en-US" sz="1600" dirty="0">
              <a:solidFill>
                <a:srgbClr val="F36639"/>
              </a:solidFill>
            </a:endParaRPr>
          </a:p>
        </p:txBody>
      </p:sp>
      <p:sp>
        <p:nvSpPr>
          <p:cNvPr id="46" name="文本框 51"/>
          <p:cNvSpPr txBox="1"/>
          <p:nvPr/>
        </p:nvSpPr>
        <p:spPr>
          <a:xfrm>
            <a:off x="9403962" y="3134803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rgbClr val="F36639"/>
                </a:solidFill>
              </a:rPr>
              <a:t>52.75%</a:t>
            </a:r>
            <a:endParaRPr lang="zh-CN" altLang="en-US" sz="1600" dirty="0">
              <a:solidFill>
                <a:srgbClr val="F36639"/>
              </a:solidFill>
            </a:endParaRPr>
          </a:p>
        </p:txBody>
      </p:sp>
      <p:sp>
        <p:nvSpPr>
          <p:cNvPr id="47" name="文本框 52"/>
          <p:cNvSpPr txBox="1"/>
          <p:nvPr/>
        </p:nvSpPr>
        <p:spPr>
          <a:xfrm>
            <a:off x="9494717" y="2409860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767171"/>
                </a:solidFill>
              </a:rPr>
              <a:t>47.25%</a:t>
            </a:r>
            <a:endParaRPr lang="zh-CN" altLang="en-US" dirty="0">
              <a:solidFill>
                <a:srgbClr val="76717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7189436" y="3316452"/>
            <a:ext cx="2146642" cy="262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49" name="矩形 48"/>
          <p:cNvSpPr/>
          <p:nvPr/>
        </p:nvSpPr>
        <p:spPr>
          <a:xfrm>
            <a:off x="410522" y="4578406"/>
            <a:ext cx="5575797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800" y="4831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对于一线城市：中低收入对应月收入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万以下，中高收入对应月收入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万以上。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00" y="5206166"/>
            <a:ext cx="6096000" cy="7576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人社局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年上海职工月度平均工资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为低收入人群；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元至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13,000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为中等收入人群；大于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13,000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元为高收入人群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78053" y="4570234"/>
            <a:ext cx="5575796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178053" y="4733503"/>
            <a:ext cx="557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对于一线城市：中低消费对应月消费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7K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高消费对应月消费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7k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不包括房租消费）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717953" y="2013420"/>
          <a:ext cx="2487839" cy="220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基本属性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0009" y="3092510"/>
            <a:ext cx="24308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客群属性解读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3955853" y="2799446"/>
            <a:ext cx="6417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来访人群以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26-35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岁，已婚人群为主，单身人士占比约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目前多数到访客户名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下无房，拥有的车辆以中低档次为主，喜欢使用苹果手机。</a:t>
            </a:r>
            <a:endParaRPr kumimoji="1"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目前人群消费画像为：中低收入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，中高消费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人群。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3501" y="4150425"/>
            <a:ext cx="1904998" cy="1222791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7888" y="4203665"/>
            <a:ext cx="2070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来源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省份和城市分析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活跃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城市分析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居住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地、工作地、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商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场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看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房情况分析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42098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2.3.1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来源城市和区域分析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3392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图表 27"/>
          <p:cNvGraphicFramePr/>
          <p:nvPr/>
        </p:nvGraphicFramePr>
        <p:xfrm>
          <a:off x="609873" y="1909493"/>
          <a:ext cx="4914511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623390" y="1017329"/>
            <a:ext cx="1800598" cy="1077043"/>
            <a:chOff x="-2" y="2386423"/>
            <a:chExt cx="3485959" cy="2085156"/>
          </a:xfrm>
        </p:grpSpPr>
        <p:sp>
          <p:nvSpPr>
            <p:cNvPr id="35" name="任意多边形 34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五边形 35"/>
            <p:cNvSpPr/>
            <p:nvPr/>
          </p:nvSpPr>
          <p:spPr>
            <a:xfrm>
              <a:off x="-2" y="2386423"/>
              <a:ext cx="3099423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9595502" y="997653"/>
            <a:ext cx="1796339" cy="1077142"/>
            <a:chOff x="4" y="2386423"/>
            <a:chExt cx="3486628" cy="2085346"/>
          </a:xfrm>
        </p:grpSpPr>
        <p:sp>
          <p:nvSpPr>
            <p:cNvPr id="39" name="任意多边形 38"/>
            <p:cNvSpPr/>
            <p:nvPr/>
          </p:nvSpPr>
          <p:spPr>
            <a:xfrm rot="17474072">
              <a:off x="1029414" y="2014552"/>
              <a:ext cx="1602541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五边形 50"/>
            <p:cNvSpPr/>
            <p:nvPr/>
          </p:nvSpPr>
          <p:spPr>
            <a:xfrm>
              <a:off x="4" y="2386423"/>
              <a:ext cx="3011261" cy="1426491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3" name="图表 52"/>
          <p:cNvGraphicFramePr/>
          <p:nvPr/>
        </p:nvGraphicFramePr>
        <p:xfrm>
          <a:off x="6312503" y="1913897"/>
          <a:ext cx="4982113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文本框 7"/>
          <p:cNvSpPr txBox="1"/>
          <p:nvPr/>
        </p:nvSpPr>
        <p:spPr>
          <a:xfrm>
            <a:off x="0" y="6055449"/>
            <a:ext cx="12192000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来访万象城项目的人群绝大多数来自上海市本地的客群，半数以上来自项目所在区域闵行区，其次是来自松江区、宝山区和嘉定区。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06426" y="1216463"/>
            <a:ext cx="121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来源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984432" y="121646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来源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 359"/>
          <p:cNvSpPr>
            <a:spLocks noEditPoints="1"/>
          </p:cNvSpPr>
          <p:nvPr/>
        </p:nvSpPr>
        <p:spPr bwMode="auto">
          <a:xfrm>
            <a:off x="71259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latin typeface="Calibri" panose="020F0502020204030204"/>
            </a:endParaRPr>
          </a:p>
        </p:txBody>
      </p:sp>
      <p:sp>
        <p:nvSpPr>
          <p:cNvPr id="62" name="Freeform 359"/>
          <p:cNvSpPr>
            <a:spLocks noEditPoints="1"/>
          </p:cNvSpPr>
          <p:nvPr/>
        </p:nvSpPr>
        <p:spPr bwMode="auto">
          <a:xfrm>
            <a:off x="1100078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2.3.2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活跃城市分析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"/>
          <p:cNvSpPr txBox="1"/>
          <p:nvPr/>
        </p:nvSpPr>
        <p:spPr>
          <a:xfrm>
            <a:off x="0" y="6116045"/>
            <a:ext cx="12192000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来访人群还会活跃于其他城市如苏州、香港特别行政区、镇江等。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4776" y="260648"/>
            <a:ext cx="4599336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（过去一年中，除居住地以外，去过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次及以上的城市）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20839" y="1124745"/>
          <a:ext cx="10494861" cy="4664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413711" y="1250212"/>
            <a:ext cx="6470898" cy="5106138"/>
          </a:xfrm>
          <a:prstGeom prst="rect">
            <a:avLst/>
          </a:prstGeom>
          <a:blipFill>
            <a:blip r:embed="rId1">
              <a:alphaModFix amt="61000"/>
            </a:blip>
            <a:stretch>
              <a:fillRect l="-6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居住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东亚商品房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漕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南华路办公楼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静安新城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海上新村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龙柏金汇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俊岭国际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航华小区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沪亭北路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790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龙悦小区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泗泾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万业梦立方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松江大学城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绿地蔷薇九里别墅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新桥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沿海丽水馨庭二期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顾村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泊仕郡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顾村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泰和新城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罗店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宝欣苑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富都园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共和新苑江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高景花园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青浦新城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湖畔天下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嘉定镇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祥源名城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丰庄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金丰新村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江桥新城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城杰苑二期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江桥新城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恒嘉花园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南翔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华新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新丰公寓</a:t>
            </a:r>
            <a:endParaRPr lang="en-US" altLang="zh-CN" sz="1200" dirty="0"/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家角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盛世明珠苑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1200824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0824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松江区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0824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0824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青浦区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0824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Freeform 9"/>
          <p:cNvSpPr>
            <a:spLocks noEditPoints="1"/>
          </p:cNvSpPr>
          <p:nvPr/>
        </p:nvSpPr>
        <p:spPr bwMode="auto">
          <a:xfrm>
            <a:off x="98277" y="3555141"/>
            <a:ext cx="628947" cy="584428"/>
          </a:xfrm>
          <a:custGeom>
            <a:avLst/>
            <a:gdLst>
              <a:gd name="T0" fmla="*/ 442 w 703"/>
              <a:gd name="T1" fmla="*/ 566 h 653"/>
              <a:gd name="T2" fmla="*/ 459 w 703"/>
              <a:gd name="T3" fmla="*/ 550 h 653"/>
              <a:gd name="T4" fmla="*/ 459 w 703"/>
              <a:gd name="T5" fmla="*/ 311 h 653"/>
              <a:gd name="T6" fmla="*/ 442 w 703"/>
              <a:gd name="T7" fmla="*/ 295 h 653"/>
              <a:gd name="T8" fmla="*/ 261 w 703"/>
              <a:gd name="T9" fmla="*/ 295 h 653"/>
              <a:gd name="T10" fmla="*/ 245 w 703"/>
              <a:gd name="T11" fmla="*/ 311 h 653"/>
              <a:gd name="T12" fmla="*/ 245 w 703"/>
              <a:gd name="T13" fmla="*/ 550 h 653"/>
              <a:gd name="T14" fmla="*/ 261 w 703"/>
              <a:gd name="T15" fmla="*/ 566 h 653"/>
              <a:gd name="T16" fmla="*/ 442 w 703"/>
              <a:gd name="T17" fmla="*/ 566 h 653"/>
              <a:gd name="T18" fmla="*/ 277 w 703"/>
              <a:gd name="T19" fmla="*/ 327 h 653"/>
              <a:gd name="T20" fmla="*/ 277 w 703"/>
              <a:gd name="T21" fmla="*/ 327 h 653"/>
              <a:gd name="T22" fmla="*/ 426 w 703"/>
              <a:gd name="T23" fmla="*/ 327 h 653"/>
              <a:gd name="T24" fmla="*/ 426 w 703"/>
              <a:gd name="T25" fmla="*/ 534 h 653"/>
              <a:gd name="T26" fmla="*/ 277 w 703"/>
              <a:gd name="T27" fmla="*/ 534 h 653"/>
              <a:gd name="T28" fmla="*/ 277 w 703"/>
              <a:gd name="T29" fmla="*/ 327 h 653"/>
              <a:gd name="T30" fmla="*/ 573 w 703"/>
              <a:gd name="T31" fmla="*/ 337 h 653"/>
              <a:gd name="T32" fmla="*/ 573 w 703"/>
              <a:gd name="T33" fmla="*/ 337 h 653"/>
              <a:gd name="T34" fmla="*/ 546 w 703"/>
              <a:gd name="T35" fmla="*/ 363 h 653"/>
              <a:gd name="T36" fmla="*/ 546 w 703"/>
              <a:gd name="T37" fmla="*/ 599 h 653"/>
              <a:gd name="T38" fmla="*/ 157 w 703"/>
              <a:gd name="T39" fmla="*/ 599 h 653"/>
              <a:gd name="T40" fmla="*/ 157 w 703"/>
              <a:gd name="T41" fmla="*/ 363 h 653"/>
              <a:gd name="T42" fmla="*/ 130 w 703"/>
              <a:gd name="T43" fmla="*/ 337 h 653"/>
              <a:gd name="T44" fmla="*/ 103 w 703"/>
              <a:gd name="T45" fmla="*/ 363 h 653"/>
              <a:gd name="T46" fmla="*/ 103 w 703"/>
              <a:gd name="T47" fmla="*/ 626 h 653"/>
              <a:gd name="T48" fmla="*/ 130 w 703"/>
              <a:gd name="T49" fmla="*/ 653 h 653"/>
              <a:gd name="T50" fmla="*/ 573 w 703"/>
              <a:gd name="T51" fmla="*/ 653 h 653"/>
              <a:gd name="T52" fmla="*/ 600 w 703"/>
              <a:gd name="T53" fmla="*/ 626 h 653"/>
              <a:gd name="T54" fmla="*/ 600 w 703"/>
              <a:gd name="T55" fmla="*/ 363 h 653"/>
              <a:gd name="T56" fmla="*/ 573 w 703"/>
              <a:gd name="T57" fmla="*/ 337 h 653"/>
              <a:gd name="T58" fmla="*/ 693 w 703"/>
              <a:gd name="T59" fmla="*/ 333 h 653"/>
              <a:gd name="T60" fmla="*/ 693 w 703"/>
              <a:gd name="T61" fmla="*/ 333 h 653"/>
              <a:gd name="T62" fmla="*/ 371 w 703"/>
              <a:gd name="T63" fmla="*/ 11 h 653"/>
              <a:gd name="T64" fmla="*/ 332 w 703"/>
              <a:gd name="T65" fmla="*/ 11 h 653"/>
              <a:gd name="T66" fmla="*/ 10 w 703"/>
              <a:gd name="T67" fmla="*/ 333 h 653"/>
              <a:gd name="T68" fmla="*/ 10 w 703"/>
              <a:gd name="T69" fmla="*/ 371 h 653"/>
              <a:gd name="T70" fmla="*/ 48 w 703"/>
              <a:gd name="T71" fmla="*/ 371 h 653"/>
              <a:gd name="T72" fmla="*/ 352 w 703"/>
              <a:gd name="T73" fmla="*/ 68 h 653"/>
              <a:gd name="T74" fmla="*/ 655 w 703"/>
              <a:gd name="T75" fmla="*/ 371 h 653"/>
              <a:gd name="T76" fmla="*/ 693 w 703"/>
              <a:gd name="T77" fmla="*/ 371 h 653"/>
              <a:gd name="T78" fmla="*/ 693 w 703"/>
              <a:gd name="T79" fmla="*/ 33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3" h="653">
                <a:moveTo>
                  <a:pt x="442" y="566"/>
                </a:moveTo>
                <a:cubicBezTo>
                  <a:pt x="451" y="566"/>
                  <a:pt x="459" y="558"/>
                  <a:pt x="459" y="550"/>
                </a:cubicBezTo>
                <a:cubicBezTo>
                  <a:pt x="459" y="311"/>
                  <a:pt x="459" y="311"/>
                  <a:pt x="459" y="311"/>
                </a:cubicBezTo>
                <a:cubicBezTo>
                  <a:pt x="459" y="302"/>
                  <a:pt x="451" y="295"/>
                  <a:pt x="44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52" y="295"/>
                  <a:pt x="245" y="302"/>
                  <a:pt x="245" y="311"/>
                </a:cubicBezTo>
                <a:cubicBezTo>
                  <a:pt x="245" y="550"/>
                  <a:pt x="245" y="550"/>
                  <a:pt x="245" y="550"/>
                </a:cubicBezTo>
                <a:cubicBezTo>
                  <a:pt x="245" y="558"/>
                  <a:pt x="252" y="566"/>
                  <a:pt x="261" y="566"/>
                </a:cubicBezTo>
                <a:cubicBezTo>
                  <a:pt x="442" y="566"/>
                  <a:pt x="442" y="566"/>
                  <a:pt x="442" y="566"/>
                </a:cubicBezTo>
                <a:close/>
                <a:moveTo>
                  <a:pt x="277" y="327"/>
                </a:moveTo>
                <a:cubicBezTo>
                  <a:pt x="277" y="327"/>
                  <a:pt x="277" y="327"/>
                  <a:pt x="277" y="327"/>
                </a:cubicBezTo>
                <a:cubicBezTo>
                  <a:pt x="426" y="327"/>
                  <a:pt x="426" y="327"/>
                  <a:pt x="426" y="327"/>
                </a:cubicBezTo>
                <a:cubicBezTo>
                  <a:pt x="426" y="534"/>
                  <a:pt x="426" y="534"/>
                  <a:pt x="426" y="534"/>
                </a:cubicBezTo>
                <a:cubicBezTo>
                  <a:pt x="277" y="534"/>
                  <a:pt x="277" y="534"/>
                  <a:pt x="277" y="534"/>
                </a:cubicBezTo>
                <a:cubicBezTo>
                  <a:pt x="277" y="327"/>
                  <a:pt x="277" y="327"/>
                  <a:pt x="277" y="327"/>
                </a:cubicBezTo>
                <a:close/>
                <a:moveTo>
                  <a:pt x="573" y="337"/>
                </a:moveTo>
                <a:cubicBezTo>
                  <a:pt x="573" y="337"/>
                  <a:pt x="573" y="337"/>
                  <a:pt x="573" y="337"/>
                </a:cubicBezTo>
                <a:cubicBezTo>
                  <a:pt x="558" y="337"/>
                  <a:pt x="546" y="349"/>
                  <a:pt x="546" y="363"/>
                </a:cubicBezTo>
                <a:cubicBezTo>
                  <a:pt x="546" y="599"/>
                  <a:pt x="546" y="599"/>
                  <a:pt x="546" y="599"/>
                </a:cubicBezTo>
                <a:cubicBezTo>
                  <a:pt x="157" y="599"/>
                  <a:pt x="157" y="599"/>
                  <a:pt x="157" y="599"/>
                </a:cubicBezTo>
                <a:cubicBezTo>
                  <a:pt x="157" y="363"/>
                  <a:pt x="157" y="363"/>
                  <a:pt x="157" y="363"/>
                </a:cubicBezTo>
                <a:cubicBezTo>
                  <a:pt x="157" y="349"/>
                  <a:pt x="145" y="337"/>
                  <a:pt x="130" y="337"/>
                </a:cubicBezTo>
                <a:cubicBezTo>
                  <a:pt x="116" y="337"/>
                  <a:pt x="103" y="349"/>
                  <a:pt x="103" y="363"/>
                </a:cubicBezTo>
                <a:cubicBezTo>
                  <a:pt x="103" y="626"/>
                  <a:pt x="103" y="626"/>
                  <a:pt x="103" y="626"/>
                </a:cubicBezTo>
                <a:cubicBezTo>
                  <a:pt x="103" y="641"/>
                  <a:pt x="116" y="653"/>
                  <a:pt x="130" y="653"/>
                </a:cubicBezTo>
                <a:cubicBezTo>
                  <a:pt x="573" y="653"/>
                  <a:pt x="573" y="653"/>
                  <a:pt x="573" y="653"/>
                </a:cubicBezTo>
                <a:cubicBezTo>
                  <a:pt x="588" y="653"/>
                  <a:pt x="600" y="641"/>
                  <a:pt x="600" y="626"/>
                </a:cubicBezTo>
                <a:cubicBezTo>
                  <a:pt x="600" y="363"/>
                  <a:pt x="600" y="363"/>
                  <a:pt x="600" y="363"/>
                </a:cubicBezTo>
                <a:cubicBezTo>
                  <a:pt x="600" y="349"/>
                  <a:pt x="588" y="337"/>
                  <a:pt x="573" y="337"/>
                </a:cubicBezTo>
                <a:close/>
                <a:moveTo>
                  <a:pt x="693" y="333"/>
                </a:moveTo>
                <a:cubicBezTo>
                  <a:pt x="693" y="333"/>
                  <a:pt x="693" y="333"/>
                  <a:pt x="693" y="333"/>
                </a:cubicBezTo>
                <a:cubicBezTo>
                  <a:pt x="371" y="11"/>
                  <a:pt x="371" y="11"/>
                  <a:pt x="371" y="11"/>
                </a:cubicBezTo>
                <a:cubicBezTo>
                  <a:pt x="360" y="0"/>
                  <a:pt x="343" y="0"/>
                  <a:pt x="332" y="11"/>
                </a:cubicBezTo>
                <a:cubicBezTo>
                  <a:pt x="10" y="333"/>
                  <a:pt x="10" y="333"/>
                  <a:pt x="10" y="333"/>
                </a:cubicBezTo>
                <a:cubicBezTo>
                  <a:pt x="0" y="343"/>
                  <a:pt x="0" y="360"/>
                  <a:pt x="10" y="371"/>
                </a:cubicBezTo>
                <a:cubicBezTo>
                  <a:pt x="21" y="381"/>
                  <a:pt x="38" y="381"/>
                  <a:pt x="48" y="371"/>
                </a:cubicBezTo>
                <a:cubicBezTo>
                  <a:pt x="352" y="68"/>
                  <a:pt x="352" y="68"/>
                  <a:pt x="352" y="68"/>
                </a:cubicBezTo>
                <a:cubicBezTo>
                  <a:pt x="655" y="371"/>
                  <a:pt x="655" y="371"/>
                  <a:pt x="655" y="371"/>
                </a:cubicBezTo>
                <a:cubicBezTo>
                  <a:pt x="665" y="381"/>
                  <a:pt x="682" y="381"/>
                  <a:pt x="693" y="371"/>
                </a:cubicBezTo>
                <a:cubicBezTo>
                  <a:pt x="703" y="360"/>
                  <a:pt x="703" y="343"/>
                  <a:pt x="693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矩形 3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05621" y="843063"/>
            <a:ext cx="440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风度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国际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耕读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金虹桥井亭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金汇丽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俊岭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国际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宝华花园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大都会和风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广达新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花园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江南御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府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繁荣苑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环岛翡翠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家园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涞演路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良隆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爱博家园三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商品房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西郊虹韵城景雅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紫堤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坊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紫薇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丹桂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花园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复泰景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华景花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京润花园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48" name="文本框 47"/>
          <p:cNvSpPr txBox="1"/>
          <p:nvPr/>
        </p:nvSpPr>
        <p:spPr>
          <a:xfrm>
            <a:off x="1200824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0824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00824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00824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00824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航华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8183492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822723" y="1722521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140862" y="4991703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龙柏金汇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02854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57.08%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061495" y="505920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16.47%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699591" y="1790018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6.53%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388472" y="1966985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7308328" y="2034482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6.32%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6369665" y="3912521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6289521" y="3980018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4.54%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032722" y="3500897"/>
            <a:ext cx="1085172" cy="723573"/>
            <a:chOff x="7387092" y="4597380"/>
            <a:chExt cx="1085172" cy="723573"/>
          </a:xfrm>
        </p:grpSpPr>
        <p:sp>
          <p:nvSpPr>
            <p:cNvPr id="54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5" name="文本框 54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29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73016"/>
            <a:ext cx="12192000" cy="3284984"/>
          </a:xfrm>
          <a:prstGeom prst="rect">
            <a:avLst/>
          </a:prstGeom>
          <a:blipFill dpi="0" rotWithShape="1">
            <a:blip r:embed="rId1"/>
            <a:srcRect/>
            <a:stretch>
              <a:fillRect l="-6000" r="-9000" b="-6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7474072">
            <a:off x="6830343" y="1831157"/>
            <a:ext cx="2812895" cy="4333962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1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98433" y="1705788"/>
            <a:ext cx="2854859" cy="285485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7968" y="2542435"/>
            <a:ext cx="995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4382888" y="3487501"/>
            <a:ext cx="328594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62369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302729" y="363028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819739" y="4991703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龙柏金汇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781731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57.08%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40372" y="5059200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16.47%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79597" y="369778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4.54%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8136277" y="311721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056133" y="318471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6.53%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879091" y="376527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798947" y="383277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6.32%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Freeform 102"/>
          <p:cNvSpPr>
            <a:spLocks noEditPoints="1"/>
          </p:cNvSpPr>
          <p:nvPr/>
        </p:nvSpPr>
        <p:spPr bwMode="auto">
          <a:xfrm>
            <a:off x="214914" y="3504760"/>
            <a:ext cx="395672" cy="685190"/>
          </a:xfrm>
          <a:custGeom>
            <a:avLst/>
            <a:gdLst/>
            <a:ahLst/>
            <a:cxnLst>
              <a:cxn ang="0">
                <a:pos x="97" y="347"/>
              </a:cxn>
              <a:cxn ang="0">
                <a:pos x="98" y="420"/>
              </a:cxn>
              <a:cxn ang="0">
                <a:pos x="153" y="418"/>
              </a:cxn>
              <a:cxn ang="0">
                <a:pos x="150" y="346"/>
              </a:cxn>
              <a:cxn ang="0">
                <a:pos x="150" y="270"/>
              </a:cxn>
              <a:cxn ang="0">
                <a:pos x="149" y="314"/>
              </a:cxn>
              <a:cxn ang="0">
                <a:pos x="186" y="316"/>
              </a:cxn>
              <a:cxn ang="0">
                <a:pos x="188" y="272"/>
              </a:cxn>
              <a:cxn ang="0">
                <a:pos x="150" y="270"/>
              </a:cxn>
              <a:cxn ang="0">
                <a:pos x="61" y="268"/>
              </a:cxn>
              <a:cxn ang="0">
                <a:pos x="64" y="314"/>
              </a:cxn>
              <a:cxn ang="0">
                <a:pos x="99" y="312"/>
              </a:cxn>
              <a:cxn ang="0">
                <a:pos x="98" y="267"/>
              </a:cxn>
              <a:cxn ang="0">
                <a:pos x="150" y="194"/>
              </a:cxn>
              <a:cxn ang="0">
                <a:pos x="149" y="240"/>
              </a:cxn>
              <a:cxn ang="0">
                <a:pos x="187" y="241"/>
              </a:cxn>
              <a:cxn ang="0">
                <a:pos x="188" y="196"/>
              </a:cxn>
              <a:cxn ang="0">
                <a:pos x="150" y="194"/>
              </a:cxn>
              <a:cxn ang="0">
                <a:pos x="61" y="195"/>
              </a:cxn>
              <a:cxn ang="0">
                <a:pos x="64" y="238"/>
              </a:cxn>
              <a:cxn ang="0">
                <a:pos x="99" y="236"/>
              </a:cxn>
              <a:cxn ang="0">
                <a:pos x="97" y="193"/>
              </a:cxn>
              <a:cxn ang="0">
                <a:pos x="150" y="115"/>
              </a:cxn>
              <a:cxn ang="0">
                <a:pos x="149" y="160"/>
              </a:cxn>
              <a:cxn ang="0">
                <a:pos x="186" y="162"/>
              </a:cxn>
              <a:cxn ang="0">
                <a:pos x="188" y="118"/>
              </a:cxn>
              <a:cxn ang="0">
                <a:pos x="150" y="115"/>
              </a:cxn>
              <a:cxn ang="0">
                <a:pos x="61" y="115"/>
              </a:cxn>
              <a:cxn ang="0">
                <a:pos x="64" y="160"/>
              </a:cxn>
              <a:cxn ang="0">
                <a:pos x="99" y="157"/>
              </a:cxn>
              <a:cxn ang="0">
                <a:pos x="97" y="113"/>
              </a:cxn>
              <a:cxn ang="0">
                <a:pos x="238" y="0"/>
              </a:cxn>
              <a:cxn ang="0">
                <a:pos x="245" y="1"/>
              </a:cxn>
              <a:cxn ang="0">
                <a:pos x="246" y="422"/>
              </a:cxn>
              <a:cxn ang="0">
                <a:pos x="4" y="426"/>
              </a:cxn>
              <a:cxn ang="0">
                <a:pos x="0" y="64"/>
              </a:cxn>
              <a:cxn ang="0">
                <a:pos x="2" y="60"/>
              </a:cxn>
              <a:cxn ang="0">
                <a:pos x="238" y="0"/>
              </a:cxn>
            </a:cxnLst>
            <a:rect l="0" t="0" r="r" b="b"/>
            <a:pathLst>
              <a:path w="246" h="426">
                <a:moveTo>
                  <a:pt x="98" y="346"/>
                </a:moveTo>
                <a:lnTo>
                  <a:pt x="97" y="347"/>
                </a:lnTo>
                <a:lnTo>
                  <a:pt x="97" y="419"/>
                </a:lnTo>
                <a:lnTo>
                  <a:pt x="98" y="420"/>
                </a:lnTo>
                <a:lnTo>
                  <a:pt x="150" y="420"/>
                </a:lnTo>
                <a:lnTo>
                  <a:pt x="153" y="418"/>
                </a:lnTo>
                <a:lnTo>
                  <a:pt x="153" y="348"/>
                </a:lnTo>
                <a:lnTo>
                  <a:pt x="150" y="346"/>
                </a:lnTo>
                <a:lnTo>
                  <a:pt x="98" y="346"/>
                </a:lnTo>
                <a:close/>
                <a:moveTo>
                  <a:pt x="150" y="270"/>
                </a:moveTo>
                <a:lnTo>
                  <a:pt x="149" y="271"/>
                </a:lnTo>
                <a:lnTo>
                  <a:pt x="149" y="314"/>
                </a:lnTo>
                <a:lnTo>
                  <a:pt x="150" y="316"/>
                </a:lnTo>
                <a:lnTo>
                  <a:pt x="186" y="316"/>
                </a:lnTo>
                <a:lnTo>
                  <a:pt x="188" y="313"/>
                </a:lnTo>
                <a:lnTo>
                  <a:pt x="188" y="272"/>
                </a:lnTo>
                <a:lnTo>
                  <a:pt x="186" y="270"/>
                </a:lnTo>
                <a:lnTo>
                  <a:pt x="150" y="270"/>
                </a:lnTo>
                <a:close/>
                <a:moveTo>
                  <a:pt x="63" y="267"/>
                </a:moveTo>
                <a:lnTo>
                  <a:pt x="61" y="268"/>
                </a:lnTo>
                <a:lnTo>
                  <a:pt x="61" y="312"/>
                </a:lnTo>
                <a:lnTo>
                  <a:pt x="64" y="314"/>
                </a:lnTo>
                <a:lnTo>
                  <a:pt x="97" y="314"/>
                </a:lnTo>
                <a:lnTo>
                  <a:pt x="99" y="312"/>
                </a:lnTo>
                <a:lnTo>
                  <a:pt x="99" y="268"/>
                </a:lnTo>
                <a:lnTo>
                  <a:pt x="98" y="267"/>
                </a:lnTo>
                <a:lnTo>
                  <a:pt x="63" y="267"/>
                </a:lnTo>
                <a:close/>
                <a:moveTo>
                  <a:pt x="150" y="194"/>
                </a:moveTo>
                <a:lnTo>
                  <a:pt x="149" y="195"/>
                </a:lnTo>
                <a:lnTo>
                  <a:pt x="149" y="240"/>
                </a:lnTo>
                <a:lnTo>
                  <a:pt x="150" y="241"/>
                </a:lnTo>
                <a:lnTo>
                  <a:pt x="187" y="241"/>
                </a:lnTo>
                <a:lnTo>
                  <a:pt x="188" y="240"/>
                </a:lnTo>
                <a:lnTo>
                  <a:pt x="188" y="196"/>
                </a:lnTo>
                <a:lnTo>
                  <a:pt x="186" y="194"/>
                </a:lnTo>
                <a:lnTo>
                  <a:pt x="150" y="194"/>
                </a:lnTo>
                <a:close/>
                <a:moveTo>
                  <a:pt x="64" y="193"/>
                </a:moveTo>
                <a:lnTo>
                  <a:pt x="61" y="195"/>
                </a:lnTo>
                <a:lnTo>
                  <a:pt x="61" y="236"/>
                </a:lnTo>
                <a:lnTo>
                  <a:pt x="64" y="238"/>
                </a:lnTo>
                <a:lnTo>
                  <a:pt x="97" y="238"/>
                </a:lnTo>
                <a:lnTo>
                  <a:pt x="99" y="236"/>
                </a:lnTo>
                <a:lnTo>
                  <a:pt x="99" y="195"/>
                </a:lnTo>
                <a:lnTo>
                  <a:pt x="97" y="193"/>
                </a:lnTo>
                <a:lnTo>
                  <a:pt x="64" y="193"/>
                </a:lnTo>
                <a:close/>
                <a:moveTo>
                  <a:pt x="150" y="115"/>
                </a:moveTo>
                <a:lnTo>
                  <a:pt x="149" y="117"/>
                </a:lnTo>
                <a:lnTo>
                  <a:pt x="149" y="160"/>
                </a:lnTo>
                <a:lnTo>
                  <a:pt x="152" y="162"/>
                </a:lnTo>
                <a:lnTo>
                  <a:pt x="186" y="162"/>
                </a:lnTo>
                <a:lnTo>
                  <a:pt x="188" y="160"/>
                </a:lnTo>
                <a:lnTo>
                  <a:pt x="188" y="118"/>
                </a:lnTo>
                <a:lnTo>
                  <a:pt x="186" y="115"/>
                </a:lnTo>
                <a:lnTo>
                  <a:pt x="150" y="115"/>
                </a:lnTo>
                <a:close/>
                <a:moveTo>
                  <a:pt x="64" y="113"/>
                </a:moveTo>
                <a:lnTo>
                  <a:pt x="61" y="115"/>
                </a:lnTo>
                <a:lnTo>
                  <a:pt x="61" y="157"/>
                </a:lnTo>
                <a:lnTo>
                  <a:pt x="64" y="160"/>
                </a:lnTo>
                <a:lnTo>
                  <a:pt x="97" y="160"/>
                </a:lnTo>
                <a:lnTo>
                  <a:pt x="99" y="157"/>
                </a:lnTo>
                <a:lnTo>
                  <a:pt x="99" y="115"/>
                </a:lnTo>
                <a:lnTo>
                  <a:pt x="97" y="113"/>
                </a:lnTo>
                <a:lnTo>
                  <a:pt x="64" y="113"/>
                </a:lnTo>
                <a:close/>
                <a:moveTo>
                  <a:pt x="238" y="0"/>
                </a:moveTo>
                <a:lnTo>
                  <a:pt x="243" y="0"/>
                </a:lnTo>
                <a:lnTo>
                  <a:pt x="245" y="1"/>
                </a:lnTo>
                <a:lnTo>
                  <a:pt x="246" y="4"/>
                </a:lnTo>
                <a:lnTo>
                  <a:pt x="246" y="422"/>
                </a:lnTo>
                <a:lnTo>
                  <a:pt x="242" y="426"/>
                </a:lnTo>
                <a:lnTo>
                  <a:pt x="4" y="426"/>
                </a:lnTo>
                <a:lnTo>
                  <a:pt x="0" y="422"/>
                </a:lnTo>
                <a:lnTo>
                  <a:pt x="0" y="64"/>
                </a:lnTo>
                <a:lnTo>
                  <a:pt x="1" y="62"/>
                </a:lnTo>
                <a:lnTo>
                  <a:pt x="2" y="60"/>
                </a:lnTo>
                <a:lnTo>
                  <a:pt x="5" y="59"/>
                </a:lnTo>
                <a:lnTo>
                  <a:pt x="23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矩形 5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矩形 6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67" name="文本框 66"/>
          <p:cNvSpPr txBox="1"/>
          <p:nvPr/>
        </p:nvSpPr>
        <p:spPr>
          <a:xfrm>
            <a:off x="1223681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223681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223681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223681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金虹桥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23681" y="570900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莘庄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帝宝国际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金百亿商务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瑞都大厦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顶新商务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财富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108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国韵大厦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华友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欧莱雅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通世界南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三湘广场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虹桥正荣中心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金臣联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新华联国际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晨昕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华纳商务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金虹桥广场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座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瑞特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金燕大厦商务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强劲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银福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西子国际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永杰大厦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748241" y="3487274"/>
            <a:ext cx="1085172" cy="723573"/>
            <a:chOff x="7387092" y="4597380"/>
            <a:chExt cx="1085172" cy="723573"/>
          </a:xfrm>
        </p:grpSpPr>
        <p:sp>
          <p:nvSpPr>
            <p:cNvPr id="73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74" name="文本框 73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409276" y="903754"/>
            <a:ext cx="6475334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277983" y="4415464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732075" y="363570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798947" y="5283768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50"/>
          <p:cNvSpPr txBox="1"/>
          <p:nvPr/>
        </p:nvSpPr>
        <p:spPr>
          <a:xfrm>
            <a:off x="5557257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南京东路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51"/>
          <p:cNvSpPr txBox="1"/>
          <p:nvPr/>
        </p:nvSpPr>
        <p:spPr>
          <a:xfrm>
            <a:off x="5557257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徐家汇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197345" y="4497506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13.99%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19580" y="5351265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12.85%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608943" y="370320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10.98%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0565623" y="312263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10485479" y="3190136"/>
            <a:ext cx="693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8.39%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1145195" y="3230175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11065051" y="3297672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黄埔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9.50%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商场分析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Freeform 6"/>
          <p:cNvSpPr>
            <a:spLocks noEditPoints="1"/>
          </p:cNvSpPr>
          <p:nvPr/>
        </p:nvSpPr>
        <p:spPr bwMode="auto">
          <a:xfrm>
            <a:off x="131318" y="3573474"/>
            <a:ext cx="562865" cy="547762"/>
          </a:xfrm>
          <a:custGeom>
            <a:avLst/>
            <a:gdLst>
              <a:gd name="T0" fmla="*/ 100 w 107"/>
              <a:gd name="T1" fmla="*/ 14 h 106"/>
              <a:gd name="T2" fmla="*/ 107 w 107"/>
              <a:gd name="T3" fmla="*/ 21 h 106"/>
              <a:gd name="T4" fmla="*/ 107 w 107"/>
              <a:gd name="T5" fmla="*/ 49 h 106"/>
              <a:gd name="T6" fmla="*/ 101 w 107"/>
              <a:gd name="T7" fmla="*/ 55 h 106"/>
              <a:gd name="T8" fmla="*/ 39 w 107"/>
              <a:gd name="T9" fmla="*/ 62 h 106"/>
              <a:gd name="T10" fmla="*/ 39 w 107"/>
              <a:gd name="T11" fmla="*/ 70 h 106"/>
              <a:gd name="T12" fmla="*/ 98 w 107"/>
              <a:gd name="T13" fmla="*/ 70 h 106"/>
              <a:gd name="T14" fmla="*/ 98 w 107"/>
              <a:gd name="T15" fmla="*/ 80 h 106"/>
              <a:gd name="T16" fmla="*/ 38 w 107"/>
              <a:gd name="T17" fmla="*/ 80 h 106"/>
              <a:gd name="T18" fmla="*/ 30 w 107"/>
              <a:gd name="T19" fmla="*/ 57 h 106"/>
              <a:gd name="T20" fmla="*/ 35 w 107"/>
              <a:gd name="T21" fmla="*/ 53 h 106"/>
              <a:gd name="T22" fmla="*/ 16 w 107"/>
              <a:gd name="T23" fmla="*/ 11 h 106"/>
              <a:gd name="T24" fmla="*/ 7 w 107"/>
              <a:gd name="T25" fmla="*/ 11 h 106"/>
              <a:gd name="T26" fmla="*/ 7 w 107"/>
              <a:gd name="T27" fmla="*/ 0 h 106"/>
              <a:gd name="T28" fmla="*/ 18 w 107"/>
              <a:gd name="T29" fmla="*/ 0 h 106"/>
              <a:gd name="T30" fmla="*/ 27 w 107"/>
              <a:gd name="T31" fmla="*/ 7 h 106"/>
              <a:gd name="T32" fmla="*/ 30 w 107"/>
              <a:gd name="T33" fmla="*/ 14 h 106"/>
              <a:gd name="T34" fmla="*/ 100 w 107"/>
              <a:gd name="T35" fmla="*/ 14 h 106"/>
              <a:gd name="T36" fmla="*/ 34 w 107"/>
              <a:gd name="T37" fmla="*/ 96 h 106"/>
              <a:gd name="T38" fmla="*/ 24 w 107"/>
              <a:gd name="T39" fmla="*/ 106 h 106"/>
              <a:gd name="T40" fmla="*/ 14 w 107"/>
              <a:gd name="T41" fmla="*/ 96 h 106"/>
              <a:gd name="T42" fmla="*/ 24 w 107"/>
              <a:gd name="T43" fmla="*/ 87 h 106"/>
              <a:gd name="T44" fmla="*/ 34 w 107"/>
              <a:gd name="T45" fmla="*/ 96 h 106"/>
              <a:gd name="T46" fmla="*/ 39 w 107"/>
              <a:gd name="T47" fmla="*/ 34 h 106"/>
              <a:gd name="T48" fmla="*/ 55 w 107"/>
              <a:gd name="T49" fmla="*/ 34 h 106"/>
              <a:gd name="T50" fmla="*/ 51 w 107"/>
              <a:gd name="T51" fmla="*/ 23 h 106"/>
              <a:gd name="T52" fmla="*/ 34 w 107"/>
              <a:gd name="T53" fmla="*/ 23 h 106"/>
              <a:gd name="T54" fmla="*/ 39 w 107"/>
              <a:gd name="T55" fmla="*/ 34 h 106"/>
              <a:gd name="T56" fmla="*/ 60 w 107"/>
              <a:gd name="T57" fmla="*/ 51 h 106"/>
              <a:gd name="T58" fmla="*/ 56 w 107"/>
              <a:gd name="T59" fmla="*/ 39 h 106"/>
              <a:gd name="T60" fmla="*/ 41 w 107"/>
              <a:gd name="T61" fmla="*/ 39 h 106"/>
              <a:gd name="T62" fmla="*/ 48 w 107"/>
              <a:gd name="T63" fmla="*/ 53 h 106"/>
              <a:gd name="T64" fmla="*/ 60 w 107"/>
              <a:gd name="T65" fmla="*/ 51 h 106"/>
              <a:gd name="T66" fmla="*/ 57 w 107"/>
              <a:gd name="T67" fmla="*/ 23 h 106"/>
              <a:gd name="T68" fmla="*/ 60 w 107"/>
              <a:gd name="T69" fmla="*/ 34 h 106"/>
              <a:gd name="T70" fmla="*/ 75 w 107"/>
              <a:gd name="T71" fmla="*/ 34 h 106"/>
              <a:gd name="T72" fmla="*/ 73 w 107"/>
              <a:gd name="T73" fmla="*/ 23 h 106"/>
              <a:gd name="T74" fmla="*/ 57 w 107"/>
              <a:gd name="T75" fmla="*/ 23 h 106"/>
              <a:gd name="T76" fmla="*/ 79 w 107"/>
              <a:gd name="T77" fmla="*/ 49 h 106"/>
              <a:gd name="T78" fmla="*/ 76 w 107"/>
              <a:gd name="T79" fmla="*/ 39 h 106"/>
              <a:gd name="T80" fmla="*/ 62 w 107"/>
              <a:gd name="T81" fmla="*/ 39 h 106"/>
              <a:gd name="T82" fmla="*/ 65 w 107"/>
              <a:gd name="T83" fmla="*/ 51 h 106"/>
              <a:gd name="T84" fmla="*/ 79 w 107"/>
              <a:gd name="T85" fmla="*/ 49 h 106"/>
              <a:gd name="T86" fmla="*/ 98 w 107"/>
              <a:gd name="T87" fmla="*/ 23 h 106"/>
              <a:gd name="T88" fmla="*/ 78 w 107"/>
              <a:gd name="T89" fmla="*/ 23 h 106"/>
              <a:gd name="T90" fmla="*/ 81 w 107"/>
              <a:gd name="T91" fmla="*/ 34 h 106"/>
              <a:gd name="T92" fmla="*/ 98 w 107"/>
              <a:gd name="T93" fmla="*/ 34 h 106"/>
              <a:gd name="T94" fmla="*/ 98 w 107"/>
              <a:gd name="T95" fmla="*/ 23 h 106"/>
              <a:gd name="T96" fmla="*/ 99 w 107"/>
              <a:gd name="T97" fmla="*/ 96 h 106"/>
              <a:gd name="T98" fmla="*/ 89 w 107"/>
              <a:gd name="T99" fmla="*/ 106 h 106"/>
              <a:gd name="T100" fmla="*/ 79 w 107"/>
              <a:gd name="T101" fmla="*/ 96 h 106"/>
              <a:gd name="T102" fmla="*/ 89 w 107"/>
              <a:gd name="T103" fmla="*/ 87 h 106"/>
              <a:gd name="T104" fmla="*/ 99 w 107"/>
              <a:gd name="T105" fmla="*/ 96 h 106"/>
              <a:gd name="T106" fmla="*/ 98 w 107"/>
              <a:gd name="T107" fmla="*/ 39 h 106"/>
              <a:gd name="T108" fmla="*/ 82 w 107"/>
              <a:gd name="T109" fmla="*/ 39 h 106"/>
              <a:gd name="T110" fmla="*/ 84 w 107"/>
              <a:gd name="T111" fmla="*/ 49 h 106"/>
              <a:gd name="T112" fmla="*/ 98 w 107"/>
              <a:gd name="T113" fmla="*/ 47 h 106"/>
              <a:gd name="T114" fmla="*/ 98 w 107"/>
              <a:gd name="T115" fmla="*/ 3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" h="106">
                <a:moveTo>
                  <a:pt x="100" y="14"/>
                </a:moveTo>
                <a:cubicBezTo>
                  <a:pt x="104" y="14"/>
                  <a:pt x="107" y="17"/>
                  <a:pt x="107" y="2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53"/>
                  <a:pt x="104" y="55"/>
                  <a:pt x="101" y="55"/>
                </a:cubicBezTo>
                <a:cubicBezTo>
                  <a:pt x="39" y="62"/>
                  <a:pt x="39" y="62"/>
                  <a:pt x="39" y="62"/>
                </a:cubicBezTo>
                <a:cubicBezTo>
                  <a:pt x="34" y="63"/>
                  <a:pt x="33" y="70"/>
                  <a:pt x="3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105" y="70"/>
                  <a:pt x="105" y="80"/>
                  <a:pt x="98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24" y="80"/>
                  <a:pt x="19" y="65"/>
                  <a:pt x="30" y="57"/>
                </a:cubicBezTo>
                <a:cubicBezTo>
                  <a:pt x="35" y="53"/>
                  <a:pt x="35" y="53"/>
                  <a:pt x="35" y="53"/>
                </a:cubicBezTo>
                <a:cubicBezTo>
                  <a:pt x="16" y="11"/>
                  <a:pt x="16" y="11"/>
                  <a:pt x="16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11"/>
                  <a:pt x="0" y="0"/>
                  <a:pt x="7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3" y="0"/>
                  <a:pt x="25" y="3"/>
                  <a:pt x="27" y="7"/>
                </a:cubicBezTo>
                <a:cubicBezTo>
                  <a:pt x="30" y="14"/>
                  <a:pt x="30" y="14"/>
                  <a:pt x="30" y="14"/>
                </a:cubicBezTo>
                <a:lnTo>
                  <a:pt x="100" y="14"/>
                </a:lnTo>
                <a:close/>
                <a:moveTo>
                  <a:pt x="34" y="96"/>
                </a:moveTo>
                <a:cubicBezTo>
                  <a:pt x="34" y="102"/>
                  <a:pt x="29" y="106"/>
                  <a:pt x="24" y="106"/>
                </a:cubicBezTo>
                <a:cubicBezTo>
                  <a:pt x="19" y="106"/>
                  <a:pt x="14" y="102"/>
                  <a:pt x="14" y="96"/>
                </a:cubicBezTo>
                <a:cubicBezTo>
                  <a:pt x="14" y="91"/>
                  <a:pt x="19" y="87"/>
                  <a:pt x="24" y="87"/>
                </a:cubicBezTo>
                <a:cubicBezTo>
                  <a:pt x="29" y="87"/>
                  <a:pt x="34" y="91"/>
                  <a:pt x="34" y="96"/>
                </a:cubicBezTo>
                <a:close/>
                <a:moveTo>
                  <a:pt x="39" y="34"/>
                </a:moveTo>
                <a:cubicBezTo>
                  <a:pt x="55" y="34"/>
                  <a:pt x="55" y="34"/>
                  <a:pt x="55" y="34"/>
                </a:cubicBezTo>
                <a:cubicBezTo>
                  <a:pt x="51" y="23"/>
                  <a:pt x="51" y="23"/>
                  <a:pt x="51" y="23"/>
                </a:cubicBezTo>
                <a:cubicBezTo>
                  <a:pt x="34" y="23"/>
                  <a:pt x="34" y="23"/>
                  <a:pt x="34" y="23"/>
                </a:cubicBezTo>
                <a:lnTo>
                  <a:pt x="39" y="34"/>
                </a:lnTo>
                <a:close/>
                <a:moveTo>
                  <a:pt x="60" y="51"/>
                </a:moveTo>
                <a:cubicBezTo>
                  <a:pt x="56" y="39"/>
                  <a:pt x="56" y="39"/>
                  <a:pt x="56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8" y="53"/>
                  <a:pt x="48" y="53"/>
                  <a:pt x="48" y="53"/>
                </a:cubicBezTo>
                <a:lnTo>
                  <a:pt x="60" y="51"/>
                </a:lnTo>
                <a:close/>
                <a:moveTo>
                  <a:pt x="57" y="23"/>
                </a:moveTo>
                <a:cubicBezTo>
                  <a:pt x="60" y="34"/>
                  <a:pt x="60" y="34"/>
                  <a:pt x="60" y="34"/>
                </a:cubicBezTo>
                <a:cubicBezTo>
                  <a:pt x="75" y="34"/>
                  <a:pt x="75" y="34"/>
                  <a:pt x="75" y="34"/>
                </a:cubicBezTo>
                <a:cubicBezTo>
                  <a:pt x="73" y="23"/>
                  <a:pt x="73" y="23"/>
                  <a:pt x="73" y="23"/>
                </a:cubicBezTo>
                <a:lnTo>
                  <a:pt x="57" y="23"/>
                </a:lnTo>
                <a:close/>
                <a:moveTo>
                  <a:pt x="79" y="49"/>
                </a:moveTo>
                <a:cubicBezTo>
                  <a:pt x="76" y="39"/>
                  <a:pt x="76" y="39"/>
                  <a:pt x="76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51"/>
                  <a:pt x="65" y="51"/>
                  <a:pt x="65" y="51"/>
                </a:cubicBezTo>
                <a:lnTo>
                  <a:pt x="79" y="49"/>
                </a:lnTo>
                <a:close/>
                <a:moveTo>
                  <a:pt x="98" y="23"/>
                </a:moveTo>
                <a:cubicBezTo>
                  <a:pt x="78" y="23"/>
                  <a:pt x="78" y="23"/>
                  <a:pt x="78" y="23"/>
                </a:cubicBezTo>
                <a:cubicBezTo>
                  <a:pt x="81" y="34"/>
                  <a:pt x="81" y="34"/>
                  <a:pt x="81" y="34"/>
                </a:cubicBezTo>
                <a:cubicBezTo>
                  <a:pt x="98" y="34"/>
                  <a:pt x="98" y="34"/>
                  <a:pt x="98" y="34"/>
                </a:cubicBezTo>
                <a:lnTo>
                  <a:pt x="98" y="23"/>
                </a:lnTo>
                <a:close/>
                <a:moveTo>
                  <a:pt x="99" y="96"/>
                </a:moveTo>
                <a:cubicBezTo>
                  <a:pt x="99" y="102"/>
                  <a:pt x="94" y="106"/>
                  <a:pt x="89" y="106"/>
                </a:cubicBezTo>
                <a:cubicBezTo>
                  <a:pt x="84" y="106"/>
                  <a:pt x="79" y="102"/>
                  <a:pt x="79" y="96"/>
                </a:cubicBezTo>
                <a:cubicBezTo>
                  <a:pt x="79" y="91"/>
                  <a:pt x="84" y="87"/>
                  <a:pt x="89" y="87"/>
                </a:cubicBezTo>
                <a:cubicBezTo>
                  <a:pt x="94" y="87"/>
                  <a:pt x="99" y="91"/>
                  <a:pt x="99" y="96"/>
                </a:cubicBezTo>
                <a:close/>
                <a:moveTo>
                  <a:pt x="98" y="39"/>
                </a:moveTo>
                <a:cubicBezTo>
                  <a:pt x="82" y="39"/>
                  <a:pt x="82" y="39"/>
                  <a:pt x="82" y="39"/>
                </a:cubicBezTo>
                <a:cubicBezTo>
                  <a:pt x="84" y="49"/>
                  <a:pt x="84" y="49"/>
                  <a:pt x="84" y="49"/>
                </a:cubicBezTo>
                <a:cubicBezTo>
                  <a:pt x="98" y="47"/>
                  <a:pt x="98" y="47"/>
                  <a:pt x="98" y="47"/>
                </a:cubicBezTo>
                <a:lnTo>
                  <a:pt x="98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4" name="矩形 3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56948" y="1218253"/>
            <a:ext cx="3000766" cy="550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百联徐汇商业广场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光启城时尚购物中心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隽仁国际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上海六百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腾飞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PLAZA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恒基名人购物中心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浪琴新宇南京东路店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名人商业大厦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上海时装商店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中华商厦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华商时代广场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华商时代广场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七宝宝龙城市广场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顺恒国际广场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星钻城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缤谷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泓鑫时尚广场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-B2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上海城虹桥购物中心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正木家具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巴黎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春天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东方商厦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淮海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755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三越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香黛广场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矩形 4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47" name="文本框 46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南京东路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天山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淮海中路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9918" y="3580305"/>
            <a:ext cx="1085172" cy="723573"/>
            <a:chOff x="7387092" y="4597380"/>
            <a:chExt cx="1085172" cy="723573"/>
          </a:xfrm>
        </p:grpSpPr>
        <p:sp>
          <p:nvSpPr>
            <p:cNvPr id="53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4" name="文本框 53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5557257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557257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31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5413711" y="1239102"/>
            <a:ext cx="6470898" cy="5117248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720439" y="4642549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74531" y="386279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162302" y="332286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50"/>
          <p:cNvSpPr txBox="1"/>
          <p:nvPr/>
        </p:nvSpPr>
        <p:spPr>
          <a:xfrm>
            <a:off x="5557257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中山公园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51"/>
          <p:cNvSpPr txBox="1"/>
          <p:nvPr/>
        </p:nvSpPr>
        <p:spPr>
          <a:xfrm>
            <a:off x="5557257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徐家汇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639801" y="4724591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14.43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082935" y="3390362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14.10%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051399" y="3930287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13.31%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8704095" y="3006717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623951" y="3074214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普陀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8.04%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0432709" y="347432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10352565" y="354182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9.18%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2.3.6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娱乐场所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122508" y="3639950"/>
            <a:ext cx="580484" cy="414810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41" name="矩形 4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621" y="836713"/>
            <a:ext cx="4403654" cy="5820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456947" y="1218253"/>
            <a:ext cx="3106795" cy="3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矩形 46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49" name="文本框 48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中山公园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古北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人民广场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摩维影院体验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上海星光映会影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上剧场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售票处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上海国际影院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罗城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哈哈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魔玩极客魔术小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停车场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阳光剧场西北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可当代艺术中心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东北农家小院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定西路店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上海国际舞蹈中心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珠影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实验剧场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奇幻动感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Ito-Massage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伊都按摩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上海大剧场院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人民大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舞台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摄影婚纱环球影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新世界电影城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新世界城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农家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奇幻动感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闪闪红星农家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乡音农家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小锦亭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397616" y="3765722"/>
            <a:ext cx="1085172" cy="723573"/>
            <a:chOff x="7387092" y="4597380"/>
            <a:chExt cx="1085172" cy="723573"/>
          </a:xfrm>
        </p:grpSpPr>
        <p:sp>
          <p:nvSpPr>
            <p:cNvPr id="56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7" name="文本框 56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5557257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57257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413711" y="1249198"/>
            <a:ext cx="6470898" cy="5107152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862369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302729" y="363028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869642" y="3956532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中山公园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龙柏金汇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781731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22.46%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790275" y="4024029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9.60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179597" y="369778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10.07%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136277" y="311721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056133" y="318471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11.09%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700292" y="522851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620148" y="529601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6.24%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2.3.7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餐饮分析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Freeform 179" descr="e7d195523061f1c0b9c437df2358c0cda14f5041a22fabbfBE2BE37675DC7AB669ED1A17F222BC996230C869F9A73B775AB9A6F73BCC744AF1BB55A31F7D215610F6B48D481C98CFAE215B20EECA2E6E56618D55F9E734D0BCCE540F99EE8263D30F8C0FAAA7F48D7DB6A42CD9F9EA15D3161C53283B7EC85E563C0EBC82D9408BC043D9C5533B47CC39A51A5F50B57A"/>
          <p:cNvSpPr>
            <a:spLocks noEditPoints="1"/>
          </p:cNvSpPr>
          <p:nvPr/>
        </p:nvSpPr>
        <p:spPr bwMode="auto">
          <a:xfrm>
            <a:off x="168122" y="3540045"/>
            <a:ext cx="489257" cy="614621"/>
          </a:xfrm>
          <a:custGeom>
            <a:avLst/>
            <a:gdLst/>
            <a:ahLst/>
            <a:cxnLst>
              <a:cxn ang="0">
                <a:pos x="25" y="26"/>
              </a:cxn>
              <a:cxn ang="0">
                <a:pos x="20" y="33"/>
              </a:cxn>
              <a:cxn ang="0">
                <a:pos x="20" y="63"/>
              </a:cxn>
              <a:cxn ang="0">
                <a:pos x="15" y="68"/>
              </a:cxn>
              <a:cxn ang="0">
                <a:pos x="10" y="68"/>
              </a:cxn>
              <a:cxn ang="0">
                <a:pos x="5" y="63"/>
              </a:cxn>
              <a:cxn ang="0">
                <a:pos x="5" y="33"/>
              </a:cxn>
              <a:cxn ang="0">
                <a:pos x="0" y="26"/>
              </a:cxn>
              <a:cxn ang="0">
                <a:pos x="0" y="2"/>
              </a:cxn>
              <a:cxn ang="0">
                <a:pos x="3" y="0"/>
              </a:cxn>
              <a:cxn ang="0">
                <a:pos x="5" y="2"/>
              </a:cxn>
              <a:cxn ang="0">
                <a:pos x="5" y="18"/>
              </a:cxn>
              <a:cxn ang="0">
                <a:pos x="8" y="20"/>
              </a:cxn>
              <a:cxn ang="0">
                <a:pos x="10" y="18"/>
              </a:cxn>
              <a:cxn ang="0">
                <a:pos x="10" y="2"/>
              </a:cxn>
              <a:cxn ang="0">
                <a:pos x="13" y="0"/>
              </a:cxn>
              <a:cxn ang="0">
                <a:pos x="15" y="2"/>
              </a:cxn>
              <a:cxn ang="0">
                <a:pos x="15" y="18"/>
              </a:cxn>
              <a:cxn ang="0">
                <a:pos x="17" y="20"/>
              </a:cxn>
              <a:cxn ang="0">
                <a:pos x="20" y="18"/>
              </a:cxn>
              <a:cxn ang="0">
                <a:pos x="20" y="2"/>
              </a:cxn>
              <a:cxn ang="0">
                <a:pos x="22" y="0"/>
              </a:cxn>
              <a:cxn ang="0">
                <a:pos x="25" y="2"/>
              </a:cxn>
              <a:cxn ang="0">
                <a:pos x="25" y="26"/>
              </a:cxn>
              <a:cxn ang="0">
                <a:pos x="54" y="63"/>
              </a:cxn>
              <a:cxn ang="0">
                <a:pos x="49" y="68"/>
              </a:cxn>
              <a:cxn ang="0">
                <a:pos x="44" y="68"/>
              </a:cxn>
              <a:cxn ang="0">
                <a:pos x="39" y="63"/>
              </a:cxn>
              <a:cxn ang="0">
                <a:pos x="39" y="43"/>
              </a:cxn>
              <a:cxn ang="0">
                <a:pos x="31" y="43"/>
              </a:cxn>
              <a:cxn ang="0">
                <a:pos x="30" y="42"/>
              </a:cxn>
              <a:cxn ang="0">
                <a:pos x="30" y="12"/>
              </a:cxn>
              <a:cxn ang="0">
                <a:pos x="42" y="0"/>
              </a:cxn>
              <a:cxn ang="0">
                <a:pos x="51" y="0"/>
              </a:cxn>
              <a:cxn ang="0">
                <a:pos x="54" y="2"/>
              </a:cxn>
              <a:cxn ang="0">
                <a:pos x="54" y="63"/>
              </a:cxn>
            </a:cxnLst>
            <a:rect l="0" t="0" r="r" b="b"/>
            <a:pathLst>
              <a:path w="54" h="68">
                <a:moveTo>
                  <a:pt x="25" y="26"/>
                </a:moveTo>
                <a:cubicBezTo>
                  <a:pt x="25" y="29"/>
                  <a:pt x="23" y="32"/>
                  <a:pt x="20" y="3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6"/>
                  <a:pt x="18" y="68"/>
                  <a:pt x="15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7" y="68"/>
                  <a:pt x="5" y="66"/>
                  <a:pt x="5" y="63"/>
                </a:cubicBezTo>
                <a:cubicBezTo>
                  <a:pt x="5" y="33"/>
                  <a:pt x="5" y="33"/>
                  <a:pt x="5" y="33"/>
                </a:cubicBezTo>
                <a:cubicBezTo>
                  <a:pt x="2" y="32"/>
                  <a:pt x="0" y="29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6" y="20"/>
                  <a:pt x="8" y="20"/>
                </a:cubicBezTo>
                <a:cubicBezTo>
                  <a:pt x="9" y="20"/>
                  <a:pt x="10" y="19"/>
                  <a:pt x="10" y="18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7" y="20"/>
                </a:cubicBezTo>
                <a:cubicBezTo>
                  <a:pt x="19" y="20"/>
                  <a:pt x="20" y="19"/>
                  <a:pt x="20" y="18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4" y="0"/>
                  <a:pt x="25" y="1"/>
                  <a:pt x="25" y="2"/>
                </a:cubicBezTo>
                <a:lnTo>
                  <a:pt x="25" y="26"/>
                </a:lnTo>
                <a:close/>
                <a:moveTo>
                  <a:pt x="54" y="63"/>
                </a:moveTo>
                <a:cubicBezTo>
                  <a:pt x="54" y="66"/>
                  <a:pt x="52" y="68"/>
                  <a:pt x="49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39" y="66"/>
                  <a:pt x="39" y="63"/>
                </a:cubicBezTo>
                <a:cubicBezTo>
                  <a:pt x="39" y="43"/>
                  <a:pt x="39" y="43"/>
                  <a:pt x="39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30" y="43"/>
                  <a:pt x="30" y="4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5"/>
                  <a:pt x="35" y="0"/>
                  <a:pt x="4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2"/>
                </a:cubicBezTo>
                <a:lnTo>
                  <a:pt x="54" y="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65811" tIns="82905" rIns="165811" bIns="82905" numCol="1" anchor="t" anchorCtr="0" compatLnSpc="1"/>
          <a:lstStyle/>
          <a:p>
            <a:endParaRPr lang="en-US" sz="2400"/>
          </a:p>
        </p:txBody>
      </p:sp>
      <p:sp>
        <p:nvSpPr>
          <p:cNvPr id="40" name="矩形 3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CHICKEN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多缤琦韩式自助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火锅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宫老板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炒面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徽州农家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八爪鱼面片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ふる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莲创意楚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菜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伊藤新苑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烧肉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振新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周氏热气羊肉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火锅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百杜食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司加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老四川麻辣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烫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一品鲜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谷宝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蜀天下麻辣香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特色小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火锅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鲜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McCafe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凯旋路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新淮海坊餐厅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Pleos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Wine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火辣辣湘菜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新雅粤菜馆食品连锁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天钥桥路店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星食汇一品香锅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48" name="文本框 47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中山公园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734646" y="3471818"/>
            <a:ext cx="1085172" cy="723573"/>
            <a:chOff x="7387092" y="4597380"/>
            <a:chExt cx="1085172" cy="723573"/>
          </a:xfrm>
        </p:grpSpPr>
        <p:sp>
          <p:nvSpPr>
            <p:cNvPr id="54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5" name="文本框 54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33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413711" y="1217713"/>
            <a:ext cx="6470898" cy="5138637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862369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897459" y="372829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680784" y="176958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781731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21.27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01417" y="1837077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5.81%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774327" y="379579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20.33%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854711" y="4734717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806310" y="4826161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7.56%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8234951" y="343814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154807" y="350564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6.00%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2.3.8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汽车保养店分析   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gas-pump_62676"/>
          <p:cNvSpPr>
            <a:spLocks noChangeAspect="1"/>
          </p:cNvSpPr>
          <p:nvPr/>
        </p:nvSpPr>
        <p:spPr bwMode="auto">
          <a:xfrm>
            <a:off x="187040" y="3154678"/>
            <a:ext cx="497992" cy="543018"/>
          </a:xfrm>
          <a:custGeom>
            <a:avLst/>
            <a:gdLst>
              <a:gd name="T0" fmla="*/ 5568 w 5880"/>
              <a:gd name="T1" fmla="*/ 3191 h 6422"/>
              <a:gd name="T2" fmla="*/ 5568 w 5880"/>
              <a:gd name="T3" fmla="*/ 2343 h 6422"/>
              <a:gd name="T4" fmla="*/ 5570 w 5880"/>
              <a:gd name="T5" fmla="*/ 2343 h 6422"/>
              <a:gd name="T6" fmla="*/ 5568 w 5880"/>
              <a:gd name="T7" fmla="*/ 2335 h 6422"/>
              <a:gd name="T8" fmla="*/ 5568 w 5880"/>
              <a:gd name="T9" fmla="*/ 2329 h 6422"/>
              <a:gd name="T10" fmla="*/ 5566 w 5880"/>
              <a:gd name="T11" fmla="*/ 2329 h 6422"/>
              <a:gd name="T12" fmla="*/ 5137 w 5880"/>
              <a:gd name="T13" fmla="*/ 611 h 6422"/>
              <a:gd name="T14" fmla="*/ 4920 w 5880"/>
              <a:gd name="T15" fmla="*/ 611 h 6422"/>
              <a:gd name="T16" fmla="*/ 4920 w 5880"/>
              <a:gd name="T17" fmla="*/ 1570 h 6422"/>
              <a:gd name="T18" fmla="*/ 4739 w 5880"/>
              <a:gd name="T19" fmla="*/ 2027 h 6422"/>
              <a:gd name="T20" fmla="*/ 4739 w 5880"/>
              <a:gd name="T21" fmla="*/ 2343 h 6422"/>
              <a:gd name="T22" fmla="*/ 5188 w 5880"/>
              <a:gd name="T23" fmla="*/ 2343 h 6422"/>
              <a:gd name="T24" fmla="*/ 5188 w 5880"/>
              <a:gd name="T25" fmla="*/ 3288 h 6422"/>
              <a:gd name="T26" fmla="*/ 5500 w 5880"/>
              <a:gd name="T27" fmla="*/ 3861 h 6422"/>
              <a:gd name="T28" fmla="*/ 5500 w 5880"/>
              <a:gd name="T29" fmla="*/ 5407 h 6422"/>
              <a:gd name="T30" fmla="*/ 5083 w 5880"/>
              <a:gd name="T31" fmla="*/ 5824 h 6422"/>
              <a:gd name="T32" fmla="*/ 4665 w 5880"/>
              <a:gd name="T33" fmla="*/ 5407 h 6422"/>
              <a:gd name="T34" fmla="*/ 4665 w 5880"/>
              <a:gd name="T35" fmla="*/ 3623 h 6422"/>
              <a:gd name="T36" fmla="*/ 4098 w 5880"/>
              <a:gd name="T37" fmla="*/ 3623 h 6422"/>
              <a:gd name="T38" fmla="*/ 4098 w 5880"/>
              <a:gd name="T39" fmla="*/ 0 h 6422"/>
              <a:gd name="T40" fmla="*/ 0 w 5880"/>
              <a:gd name="T41" fmla="*/ 0 h 6422"/>
              <a:gd name="T42" fmla="*/ 0 w 5880"/>
              <a:gd name="T43" fmla="*/ 6422 h 6422"/>
              <a:gd name="T44" fmla="*/ 4098 w 5880"/>
              <a:gd name="T45" fmla="*/ 6422 h 6422"/>
              <a:gd name="T46" fmla="*/ 4098 w 5880"/>
              <a:gd name="T47" fmla="*/ 4003 h 6422"/>
              <a:gd name="T48" fmla="*/ 4286 w 5880"/>
              <a:gd name="T49" fmla="*/ 4003 h 6422"/>
              <a:gd name="T50" fmla="*/ 4286 w 5880"/>
              <a:gd name="T51" fmla="*/ 5407 h 6422"/>
              <a:gd name="T52" fmla="*/ 5083 w 5880"/>
              <a:gd name="T53" fmla="*/ 6204 h 6422"/>
              <a:gd name="T54" fmla="*/ 5880 w 5880"/>
              <a:gd name="T55" fmla="*/ 5407 h 6422"/>
              <a:gd name="T56" fmla="*/ 5880 w 5880"/>
              <a:gd name="T57" fmla="*/ 3765 h 6422"/>
              <a:gd name="T58" fmla="*/ 5568 w 5880"/>
              <a:gd name="T59" fmla="*/ 3191 h 6422"/>
              <a:gd name="T60" fmla="*/ 3406 w 5880"/>
              <a:gd name="T61" fmla="*/ 2306 h 6422"/>
              <a:gd name="T62" fmla="*/ 691 w 5880"/>
              <a:gd name="T63" fmla="*/ 2306 h 6422"/>
              <a:gd name="T64" fmla="*/ 691 w 5880"/>
              <a:gd name="T65" fmla="*/ 661 h 6422"/>
              <a:gd name="T66" fmla="*/ 3406 w 5880"/>
              <a:gd name="T67" fmla="*/ 661 h 6422"/>
              <a:gd name="T68" fmla="*/ 3406 w 5880"/>
              <a:gd name="T69" fmla="*/ 2306 h 6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80" h="6422">
                <a:moveTo>
                  <a:pt x="5568" y="3191"/>
                </a:moveTo>
                <a:lnTo>
                  <a:pt x="5568" y="2343"/>
                </a:lnTo>
                <a:lnTo>
                  <a:pt x="5570" y="2343"/>
                </a:lnTo>
                <a:lnTo>
                  <a:pt x="5568" y="2335"/>
                </a:lnTo>
                <a:lnTo>
                  <a:pt x="5568" y="2329"/>
                </a:lnTo>
                <a:lnTo>
                  <a:pt x="5566" y="2329"/>
                </a:lnTo>
                <a:lnTo>
                  <a:pt x="5137" y="611"/>
                </a:lnTo>
                <a:lnTo>
                  <a:pt x="4920" y="611"/>
                </a:lnTo>
                <a:lnTo>
                  <a:pt x="4920" y="1570"/>
                </a:lnTo>
                <a:lnTo>
                  <a:pt x="4739" y="2027"/>
                </a:lnTo>
                <a:lnTo>
                  <a:pt x="4739" y="2343"/>
                </a:lnTo>
                <a:lnTo>
                  <a:pt x="5188" y="2343"/>
                </a:lnTo>
                <a:lnTo>
                  <a:pt x="5188" y="3288"/>
                </a:lnTo>
                <a:lnTo>
                  <a:pt x="5500" y="3861"/>
                </a:lnTo>
                <a:lnTo>
                  <a:pt x="5500" y="5407"/>
                </a:lnTo>
                <a:cubicBezTo>
                  <a:pt x="5500" y="5637"/>
                  <a:pt x="5313" y="5824"/>
                  <a:pt x="5083" y="5824"/>
                </a:cubicBezTo>
                <a:cubicBezTo>
                  <a:pt x="4853" y="5824"/>
                  <a:pt x="4665" y="5637"/>
                  <a:pt x="4665" y="5407"/>
                </a:cubicBezTo>
                <a:lnTo>
                  <a:pt x="4665" y="3623"/>
                </a:lnTo>
                <a:lnTo>
                  <a:pt x="4098" y="3623"/>
                </a:lnTo>
                <a:lnTo>
                  <a:pt x="4098" y="0"/>
                </a:lnTo>
                <a:lnTo>
                  <a:pt x="0" y="0"/>
                </a:lnTo>
                <a:lnTo>
                  <a:pt x="0" y="6422"/>
                </a:lnTo>
                <a:lnTo>
                  <a:pt x="4098" y="6422"/>
                </a:lnTo>
                <a:lnTo>
                  <a:pt x="4098" y="4003"/>
                </a:lnTo>
                <a:lnTo>
                  <a:pt x="4286" y="4003"/>
                </a:lnTo>
                <a:lnTo>
                  <a:pt x="4286" y="5407"/>
                </a:lnTo>
                <a:cubicBezTo>
                  <a:pt x="4286" y="5846"/>
                  <a:pt x="4643" y="6204"/>
                  <a:pt x="5083" y="6204"/>
                </a:cubicBezTo>
                <a:cubicBezTo>
                  <a:pt x="5522" y="6204"/>
                  <a:pt x="5880" y="5846"/>
                  <a:pt x="5880" y="5407"/>
                </a:cubicBezTo>
                <a:lnTo>
                  <a:pt x="5880" y="3765"/>
                </a:lnTo>
                <a:lnTo>
                  <a:pt x="5568" y="3191"/>
                </a:lnTo>
                <a:close/>
                <a:moveTo>
                  <a:pt x="3406" y="2306"/>
                </a:moveTo>
                <a:lnTo>
                  <a:pt x="691" y="2306"/>
                </a:lnTo>
                <a:lnTo>
                  <a:pt x="691" y="661"/>
                </a:lnTo>
                <a:lnTo>
                  <a:pt x="3406" y="661"/>
                </a:lnTo>
                <a:lnTo>
                  <a:pt x="3406" y="23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矩形 3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47" name="文本框 46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人民广场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徐泾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沪清平汽配一条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日升汽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上海虹峰车辆机械修配厂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上海黎明液压有限公司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悦珑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博世汽车专业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维修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军胜汽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普利司通轮胎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上海车饰界汽车服务连锁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上海九虹汽车维修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MASERATI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嘎嘎汽车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Car's one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上海浦西保时捷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法拉利玛莎拉蒂汽车销售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展厅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好友汽车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利港定损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汽宝汽车美容专营店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红松路店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上海驰贸汽车销售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沪菲汽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上海向前汽车修配厂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顺意汽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鑫博汽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兴晨汽车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装潢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极速汽车修理美容生活馆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735408" y="3482126"/>
            <a:ext cx="1085172" cy="723573"/>
            <a:chOff x="7387092" y="4597380"/>
            <a:chExt cx="1085172" cy="723573"/>
          </a:xfrm>
        </p:grpSpPr>
        <p:sp>
          <p:nvSpPr>
            <p:cNvPr id="53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4" name="文本框 53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万象城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5409276" y="903754"/>
            <a:ext cx="6475334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36554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436554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48" name="组合 4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GrpSpPr/>
          <p:nvPr/>
        </p:nvGrpSpPr>
        <p:grpSpPr>
          <a:xfrm>
            <a:off x="1041963" y="1125985"/>
            <a:ext cx="10410131" cy="358799"/>
            <a:chOff x="2246049" y="1910446"/>
            <a:chExt cx="8262294" cy="358799"/>
          </a:xfrm>
        </p:grpSpPr>
        <p:grpSp>
          <p:nvGrpSpPr>
            <p:cNvPr id="49" name="组合 48"/>
            <p:cNvGrpSpPr/>
            <p:nvPr/>
          </p:nvGrpSpPr>
          <p:grpSpPr>
            <a:xfrm>
              <a:off x="2246049" y="1910446"/>
              <a:ext cx="8262294" cy="358799"/>
              <a:chOff x="-474966" y="4152900"/>
              <a:chExt cx="5253216" cy="7239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-474521" y="4152900"/>
                <a:ext cx="0" cy="7239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-474966" y="4152900"/>
                <a:ext cx="5253216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接连接符 49"/>
            <p:cNvCxnSpPr/>
            <p:nvPr/>
          </p:nvCxnSpPr>
          <p:spPr>
            <a:xfrm>
              <a:off x="10508343" y="1910446"/>
              <a:ext cx="0" cy="35879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13399" y="867406"/>
            <a:ext cx="3926818" cy="52427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1199455" y="1484784"/>
          <a:ext cx="10081121" cy="2719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9" name="TextBox 42"/>
          <p:cNvSpPr txBox="1"/>
          <p:nvPr/>
        </p:nvSpPr>
        <p:spPr>
          <a:xfrm>
            <a:off x="4038531" y="922081"/>
            <a:ext cx="41149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其中上海市、苏州市、杭州市，排名前三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93017" y="4437112"/>
            <a:ext cx="3193770" cy="2088232"/>
            <a:chOff x="4493017" y="4437112"/>
            <a:chExt cx="3193770" cy="2088232"/>
          </a:xfrm>
        </p:grpSpPr>
        <p:sp>
          <p:nvSpPr>
            <p:cNvPr id="61" name="Freeform 7"/>
            <p:cNvSpPr/>
            <p:nvPr/>
          </p:nvSpPr>
          <p:spPr bwMode="auto">
            <a:xfrm>
              <a:off x="4493017" y="5805415"/>
              <a:ext cx="800845" cy="30959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62" name="TextBox 124"/>
            <p:cNvSpPr txBox="1"/>
            <p:nvPr/>
          </p:nvSpPr>
          <p:spPr>
            <a:xfrm>
              <a:off x="4537866" y="6248345"/>
              <a:ext cx="662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虎丘区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Straight Connector 137"/>
            <p:cNvCxnSpPr/>
            <p:nvPr/>
          </p:nvCxnSpPr>
          <p:spPr>
            <a:xfrm>
              <a:off x="4896666" y="4949212"/>
              <a:ext cx="0" cy="745897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7"/>
            <p:cNvSpPr/>
            <p:nvPr/>
          </p:nvSpPr>
          <p:spPr bwMode="auto">
            <a:xfrm>
              <a:off x="5036199" y="5526042"/>
              <a:ext cx="800845" cy="58897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65" name="TextBox 125"/>
            <p:cNvSpPr txBox="1"/>
            <p:nvPr/>
          </p:nvSpPr>
          <p:spPr>
            <a:xfrm>
              <a:off x="5142028" y="6248345"/>
              <a:ext cx="667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姑苏区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Straight Connector 139"/>
            <p:cNvCxnSpPr/>
            <p:nvPr/>
          </p:nvCxnSpPr>
          <p:spPr>
            <a:xfrm>
              <a:off x="5422752" y="4949642"/>
              <a:ext cx="0" cy="427802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7"/>
            <p:cNvSpPr/>
            <p:nvPr/>
          </p:nvSpPr>
          <p:spPr bwMode="auto">
            <a:xfrm>
              <a:off x="5656419" y="5305749"/>
              <a:ext cx="800845" cy="80926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68" name="TextBox 126"/>
            <p:cNvSpPr txBox="1"/>
            <p:nvPr/>
          </p:nvSpPr>
          <p:spPr>
            <a:xfrm>
              <a:off x="5751194" y="6248345"/>
              <a:ext cx="655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昆山区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Straight Connector 140"/>
            <p:cNvCxnSpPr/>
            <p:nvPr/>
          </p:nvCxnSpPr>
          <p:spPr>
            <a:xfrm>
              <a:off x="6056842" y="4957722"/>
              <a:ext cx="0" cy="214698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06"/>
            <p:cNvSpPr/>
            <p:nvPr/>
          </p:nvSpPr>
          <p:spPr bwMode="auto">
            <a:xfrm>
              <a:off x="6282531" y="5377444"/>
              <a:ext cx="800845" cy="737571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71" name="TextBox 127"/>
            <p:cNvSpPr txBox="1"/>
            <p:nvPr/>
          </p:nvSpPr>
          <p:spPr>
            <a:xfrm>
              <a:off x="6348122" y="6248345"/>
              <a:ext cx="657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吴中区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Straight Connector 141"/>
            <p:cNvCxnSpPr/>
            <p:nvPr/>
          </p:nvCxnSpPr>
          <p:spPr>
            <a:xfrm>
              <a:off x="6674286" y="4952199"/>
              <a:ext cx="0" cy="27700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"/>
            <p:cNvSpPr/>
            <p:nvPr/>
          </p:nvSpPr>
          <p:spPr bwMode="auto">
            <a:xfrm>
              <a:off x="6885942" y="5769354"/>
              <a:ext cx="800845" cy="34565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74" name="TextBox 128"/>
            <p:cNvSpPr txBox="1"/>
            <p:nvPr/>
          </p:nvSpPr>
          <p:spPr>
            <a:xfrm>
              <a:off x="6947314" y="6248345"/>
              <a:ext cx="688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相城区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Straight Connector 142"/>
            <p:cNvCxnSpPr/>
            <p:nvPr/>
          </p:nvCxnSpPr>
          <p:spPr>
            <a:xfrm>
              <a:off x="7284067" y="4939204"/>
              <a:ext cx="0" cy="69682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 Box 10"/>
            <p:cNvSpPr txBox="1">
              <a:spLocks noChangeArrowheads="1"/>
            </p:cNvSpPr>
            <p:nvPr/>
          </p:nvSpPr>
          <p:spPr bwMode="auto">
            <a:xfrm>
              <a:off x="4563954" y="5938304"/>
              <a:ext cx="561511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8.92%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5087888" y="5938304"/>
              <a:ext cx="572986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19.21%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78" name="Text Box 10"/>
            <p:cNvSpPr txBox="1">
              <a:spLocks noChangeArrowheads="1"/>
            </p:cNvSpPr>
            <p:nvPr/>
          </p:nvSpPr>
          <p:spPr bwMode="auto">
            <a:xfrm>
              <a:off x="5776758" y="5938304"/>
              <a:ext cx="544444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29.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83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79" name="Text Box 10"/>
            <p:cNvSpPr txBox="1">
              <a:spLocks noChangeArrowheads="1"/>
            </p:cNvSpPr>
            <p:nvPr/>
          </p:nvSpPr>
          <p:spPr bwMode="auto">
            <a:xfrm>
              <a:off x="6360941" y="5938304"/>
              <a:ext cx="541809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29.69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6933258" y="5938304"/>
              <a:ext cx="591337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12.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35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907931" y="4437112"/>
              <a:ext cx="2509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苏州市最近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看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房区域分布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2" name="Freeform 7"/>
          <p:cNvSpPr/>
          <p:nvPr/>
        </p:nvSpPr>
        <p:spPr bwMode="auto">
          <a:xfrm>
            <a:off x="8209424" y="5695109"/>
            <a:ext cx="800845" cy="41990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3" name="TextBox 124"/>
          <p:cNvSpPr txBox="1"/>
          <p:nvPr/>
        </p:nvSpPr>
        <p:spPr>
          <a:xfrm>
            <a:off x="8254273" y="6248345"/>
            <a:ext cx="66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西湖区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137"/>
          <p:cNvCxnSpPr/>
          <p:nvPr/>
        </p:nvCxnSpPr>
        <p:spPr>
          <a:xfrm>
            <a:off x="8613073" y="4941240"/>
            <a:ext cx="0" cy="648000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7"/>
          <p:cNvSpPr/>
          <p:nvPr/>
        </p:nvSpPr>
        <p:spPr bwMode="auto">
          <a:xfrm>
            <a:off x="8752606" y="5636025"/>
            <a:ext cx="800845" cy="47898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6" name="TextBox 125"/>
          <p:cNvSpPr txBox="1"/>
          <p:nvPr/>
        </p:nvSpPr>
        <p:spPr>
          <a:xfrm>
            <a:off x="8858435" y="6248345"/>
            <a:ext cx="6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下城区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Straight Connector 139"/>
          <p:cNvCxnSpPr/>
          <p:nvPr/>
        </p:nvCxnSpPr>
        <p:spPr>
          <a:xfrm>
            <a:off x="9139159" y="4949642"/>
            <a:ext cx="0" cy="576399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7"/>
          <p:cNvSpPr/>
          <p:nvPr/>
        </p:nvSpPr>
        <p:spPr bwMode="auto">
          <a:xfrm>
            <a:off x="9372826" y="5153459"/>
            <a:ext cx="800845" cy="96155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89" name="TextBox 126"/>
          <p:cNvSpPr txBox="1"/>
          <p:nvPr/>
        </p:nvSpPr>
        <p:spPr>
          <a:xfrm>
            <a:off x="9467601" y="6248345"/>
            <a:ext cx="65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江干区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Straight Connector 140"/>
          <p:cNvCxnSpPr/>
          <p:nvPr/>
        </p:nvCxnSpPr>
        <p:spPr>
          <a:xfrm>
            <a:off x="9773249" y="4957722"/>
            <a:ext cx="0" cy="112847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 106"/>
          <p:cNvSpPr/>
          <p:nvPr/>
        </p:nvSpPr>
        <p:spPr bwMode="auto">
          <a:xfrm>
            <a:off x="9998938" y="5415735"/>
            <a:ext cx="800845" cy="699280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92" name="TextBox 127"/>
          <p:cNvSpPr txBox="1"/>
          <p:nvPr/>
        </p:nvSpPr>
        <p:spPr>
          <a:xfrm>
            <a:off x="10064529" y="6248345"/>
            <a:ext cx="65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余杭区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Straight Connector 141"/>
          <p:cNvCxnSpPr/>
          <p:nvPr/>
        </p:nvCxnSpPr>
        <p:spPr>
          <a:xfrm>
            <a:off x="10390693" y="4952199"/>
            <a:ext cx="0" cy="353550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7"/>
          <p:cNvSpPr/>
          <p:nvPr/>
        </p:nvSpPr>
        <p:spPr bwMode="auto">
          <a:xfrm>
            <a:off x="10602349" y="5659371"/>
            <a:ext cx="800845" cy="455643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95" name="TextBox 128"/>
          <p:cNvSpPr txBox="1"/>
          <p:nvPr/>
        </p:nvSpPr>
        <p:spPr>
          <a:xfrm>
            <a:off x="10663721" y="6248345"/>
            <a:ext cx="68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萧山区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Straight Connector 142"/>
          <p:cNvCxnSpPr/>
          <p:nvPr/>
        </p:nvCxnSpPr>
        <p:spPr>
          <a:xfrm>
            <a:off x="11000474" y="4939204"/>
            <a:ext cx="0" cy="636704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10"/>
          <p:cNvSpPr txBox="1">
            <a:spLocks noChangeArrowheads="1"/>
          </p:cNvSpPr>
          <p:nvPr/>
        </p:nvSpPr>
        <p:spPr bwMode="auto">
          <a:xfrm>
            <a:off x="8280361" y="5938304"/>
            <a:ext cx="561511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13.56%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8" name="Text Box 10"/>
          <p:cNvSpPr txBox="1">
            <a:spLocks noChangeArrowheads="1"/>
          </p:cNvSpPr>
          <p:nvPr/>
        </p:nvSpPr>
        <p:spPr bwMode="auto">
          <a:xfrm>
            <a:off x="8837078" y="5938304"/>
            <a:ext cx="604162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16.12%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99" name="Text Box 10"/>
          <p:cNvSpPr txBox="1">
            <a:spLocks noChangeArrowheads="1"/>
          </p:cNvSpPr>
          <p:nvPr/>
        </p:nvSpPr>
        <p:spPr bwMode="auto">
          <a:xfrm>
            <a:off x="9493164" y="5938304"/>
            <a:ext cx="55308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35.8</a:t>
            </a:r>
            <a:r>
              <a:rPr lang="en-US" sz="1000">
                <a:solidFill>
                  <a:schemeClr val="bg1"/>
                </a:solidFill>
                <a:latin typeface="+mn-ea"/>
                <a:cs typeface="Open Sans" charset="0"/>
              </a:rPr>
              <a:t>6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00" name="Text Box 10"/>
          <p:cNvSpPr txBox="1">
            <a:spLocks noChangeArrowheads="1"/>
          </p:cNvSpPr>
          <p:nvPr/>
        </p:nvSpPr>
        <p:spPr bwMode="auto">
          <a:xfrm>
            <a:off x="10077348" y="5938304"/>
            <a:ext cx="54180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20.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86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01" name="Text Box 10"/>
          <p:cNvSpPr txBox="1">
            <a:spLocks noChangeArrowheads="1"/>
          </p:cNvSpPr>
          <p:nvPr/>
        </p:nvSpPr>
        <p:spPr bwMode="auto">
          <a:xfrm>
            <a:off x="10649665" y="5938304"/>
            <a:ext cx="591337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1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3.60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24338" y="4437112"/>
            <a:ext cx="25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杭州市最近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房区域分布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821460" y="4437112"/>
            <a:ext cx="3193770" cy="2088232"/>
            <a:chOff x="4493017" y="4437112"/>
            <a:chExt cx="3193770" cy="2088232"/>
          </a:xfrm>
        </p:grpSpPr>
        <p:sp>
          <p:nvSpPr>
            <p:cNvPr id="104" name="Freeform 7"/>
            <p:cNvSpPr/>
            <p:nvPr/>
          </p:nvSpPr>
          <p:spPr bwMode="auto">
            <a:xfrm>
              <a:off x="4493017" y="5636025"/>
              <a:ext cx="800845" cy="47898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05" name="TextBox 124"/>
            <p:cNvSpPr txBox="1"/>
            <p:nvPr/>
          </p:nvSpPr>
          <p:spPr>
            <a:xfrm>
              <a:off x="4537866" y="6248345"/>
              <a:ext cx="662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静安区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6" name="Straight Connector 137"/>
            <p:cNvCxnSpPr/>
            <p:nvPr/>
          </p:nvCxnSpPr>
          <p:spPr>
            <a:xfrm>
              <a:off x="4896666" y="4949211"/>
              <a:ext cx="0" cy="612000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reeform 7"/>
            <p:cNvSpPr/>
            <p:nvPr/>
          </p:nvSpPr>
          <p:spPr bwMode="auto">
            <a:xfrm>
              <a:off x="5036199" y="5526042"/>
              <a:ext cx="800845" cy="58897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08" name="TextBox 125"/>
            <p:cNvSpPr txBox="1"/>
            <p:nvPr/>
          </p:nvSpPr>
          <p:spPr>
            <a:xfrm>
              <a:off x="5142028" y="6248345"/>
              <a:ext cx="667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徐汇</a:t>
              </a:r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9" name="Straight Connector 139"/>
            <p:cNvCxnSpPr/>
            <p:nvPr/>
          </p:nvCxnSpPr>
          <p:spPr>
            <a:xfrm>
              <a:off x="5422752" y="4949642"/>
              <a:ext cx="0" cy="427802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7"/>
            <p:cNvSpPr/>
            <p:nvPr/>
          </p:nvSpPr>
          <p:spPr bwMode="auto">
            <a:xfrm>
              <a:off x="5656419" y="5229201"/>
              <a:ext cx="800845" cy="885814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11" name="TextBox 126"/>
            <p:cNvSpPr txBox="1"/>
            <p:nvPr/>
          </p:nvSpPr>
          <p:spPr>
            <a:xfrm>
              <a:off x="5751194" y="6248345"/>
              <a:ext cx="655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闵行区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Straight Connector 140"/>
            <p:cNvCxnSpPr/>
            <p:nvPr/>
          </p:nvCxnSpPr>
          <p:spPr>
            <a:xfrm>
              <a:off x="6056842" y="4957722"/>
              <a:ext cx="0" cy="180000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06"/>
            <p:cNvSpPr/>
            <p:nvPr/>
          </p:nvSpPr>
          <p:spPr bwMode="auto">
            <a:xfrm>
              <a:off x="6282531" y="5377444"/>
              <a:ext cx="800845" cy="737571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14" name="TextBox 127"/>
            <p:cNvSpPr txBox="1"/>
            <p:nvPr/>
          </p:nvSpPr>
          <p:spPr>
            <a:xfrm>
              <a:off x="6348122" y="6248345"/>
              <a:ext cx="657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长宁区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Straight Connector 141"/>
            <p:cNvCxnSpPr/>
            <p:nvPr/>
          </p:nvCxnSpPr>
          <p:spPr>
            <a:xfrm>
              <a:off x="6674286" y="4952199"/>
              <a:ext cx="0" cy="27700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Freeform 7"/>
            <p:cNvSpPr/>
            <p:nvPr/>
          </p:nvSpPr>
          <p:spPr bwMode="auto">
            <a:xfrm>
              <a:off x="6885942" y="5636025"/>
              <a:ext cx="800845" cy="47898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17" name="TextBox 128"/>
            <p:cNvSpPr txBox="1"/>
            <p:nvPr/>
          </p:nvSpPr>
          <p:spPr>
            <a:xfrm>
              <a:off x="6947314" y="6248345"/>
              <a:ext cx="688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黄浦区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Straight Connector 142"/>
            <p:cNvCxnSpPr/>
            <p:nvPr/>
          </p:nvCxnSpPr>
          <p:spPr>
            <a:xfrm>
              <a:off x="7284067" y="4939204"/>
              <a:ext cx="0" cy="612000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 Box 10"/>
            <p:cNvSpPr txBox="1">
              <a:spLocks noChangeArrowheads="1"/>
            </p:cNvSpPr>
            <p:nvPr/>
          </p:nvSpPr>
          <p:spPr bwMode="auto">
            <a:xfrm>
              <a:off x="4563954" y="5938304"/>
              <a:ext cx="561511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14.87%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20" name="Text Box 10"/>
            <p:cNvSpPr txBox="1">
              <a:spLocks noChangeArrowheads="1"/>
            </p:cNvSpPr>
            <p:nvPr/>
          </p:nvSpPr>
          <p:spPr bwMode="auto">
            <a:xfrm>
              <a:off x="5087888" y="5938304"/>
              <a:ext cx="572986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18.20%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21" name="Text Box 10"/>
            <p:cNvSpPr txBox="1">
              <a:spLocks noChangeArrowheads="1"/>
            </p:cNvSpPr>
            <p:nvPr/>
          </p:nvSpPr>
          <p:spPr bwMode="auto">
            <a:xfrm>
              <a:off x="5776758" y="5938304"/>
              <a:ext cx="544444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32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>
                  <a:solidFill>
                    <a:schemeClr val="bg1"/>
                  </a:solidFill>
                  <a:latin typeface="+mn-ea"/>
                  <a:cs typeface="Open Sans" charset="0"/>
                </a:rPr>
                <a:t>6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0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22" name="Text Box 10"/>
            <p:cNvSpPr txBox="1">
              <a:spLocks noChangeArrowheads="1"/>
            </p:cNvSpPr>
            <p:nvPr/>
          </p:nvSpPr>
          <p:spPr bwMode="auto">
            <a:xfrm>
              <a:off x="6360941" y="5938304"/>
              <a:ext cx="541809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18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59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23" name="Text Box 10"/>
            <p:cNvSpPr txBox="1">
              <a:spLocks noChangeArrowheads="1"/>
            </p:cNvSpPr>
            <p:nvPr/>
          </p:nvSpPr>
          <p:spPr bwMode="auto">
            <a:xfrm>
              <a:off x="6933258" y="5938304"/>
              <a:ext cx="591337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15.75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907931" y="4437112"/>
              <a:ext cx="2509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r>
                <a:rPr kumimoji="0" lang="zh-CN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市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最近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看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房区域分布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2.3.9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最近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看房的城市与区域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分布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021600" y="1133645"/>
            <a:ext cx="4640291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122320" y="1133645"/>
            <a:ext cx="4728353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2.3.10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线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下看房轨迹和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频率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1021600" y="1268760"/>
            <a:ext cx="4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房记录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48393" y="2206365"/>
            <a:ext cx="2119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闵行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紫藤华庭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48393" y="3797209"/>
            <a:ext cx="2165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闵行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古北金鹰府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48392" y="4592591"/>
            <a:ext cx="2480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日月光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48393" y="4990302"/>
            <a:ext cx="2480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翠湖天地隽荟都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48393" y="3399498"/>
            <a:ext cx="236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淮海名邸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48392" y="3001787"/>
            <a:ext cx="2669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徐汇公园道壹号二期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48393" y="4194920"/>
            <a:ext cx="2167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黄浦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泛海国际住区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48392" y="5785688"/>
            <a:ext cx="2570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上海天玺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8393" y="2604075"/>
            <a:ext cx="2681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名都城三期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48393" y="5387973"/>
            <a:ext cx="2797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闸北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苏河洲际中心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Rounded Rectangle 240"/>
          <p:cNvSpPr/>
          <p:nvPr/>
        </p:nvSpPr>
        <p:spPr>
          <a:xfrm rot="10800000">
            <a:off x="1589857" y="2049372"/>
            <a:ext cx="308640" cy="4199612"/>
          </a:xfrm>
          <a:prstGeom prst="roundRect">
            <a:avLst>
              <a:gd name="adj" fmla="val 50000"/>
            </a:avLst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76512" y="3429663"/>
            <a:ext cx="2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TOP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52513" y="4259201"/>
            <a:ext cx="66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48896" y="2419973"/>
            <a:ext cx="127000" cy="3632211"/>
            <a:chOff x="2223140" y="2549811"/>
            <a:chExt cx="127000" cy="3632211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2285388" y="2602699"/>
              <a:ext cx="1" cy="35793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等腰三角形 30"/>
            <p:cNvSpPr/>
            <p:nvPr/>
          </p:nvSpPr>
          <p:spPr>
            <a:xfrm>
              <a:off x="2223140" y="2549811"/>
              <a:ext cx="127000" cy="15388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60793" y="2049372"/>
            <a:ext cx="364739" cy="3591580"/>
            <a:chOff x="587570" y="1968869"/>
            <a:chExt cx="396000" cy="3899407"/>
          </a:xfrm>
        </p:grpSpPr>
        <p:sp>
          <p:nvSpPr>
            <p:cNvPr id="34" name="Rounded Rectangle 232"/>
            <p:cNvSpPr/>
            <p:nvPr/>
          </p:nvSpPr>
          <p:spPr>
            <a:xfrm rot="10800000">
              <a:off x="587570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3" name="Rounded Rectangle 240"/>
            <p:cNvSpPr/>
            <p:nvPr/>
          </p:nvSpPr>
          <p:spPr>
            <a:xfrm rot="10800000">
              <a:off x="652516" y="2256923"/>
              <a:ext cx="261924" cy="3534128"/>
            </a:xfrm>
            <a:prstGeom prst="roundRect">
              <a:avLst>
                <a:gd name="adj" fmla="val 50000"/>
              </a:avLst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73727" y="2049372"/>
            <a:ext cx="364739" cy="3591580"/>
            <a:chOff x="1323444" y="1968869"/>
            <a:chExt cx="396000" cy="3899407"/>
          </a:xfrm>
        </p:grpSpPr>
        <p:sp>
          <p:nvSpPr>
            <p:cNvPr id="37" name="Rounded Rectangle 232"/>
            <p:cNvSpPr/>
            <p:nvPr/>
          </p:nvSpPr>
          <p:spPr>
            <a:xfrm rot="10800000">
              <a:off x="1323444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6" name="Rounded Rectangle 240"/>
            <p:cNvSpPr/>
            <p:nvPr/>
          </p:nvSpPr>
          <p:spPr>
            <a:xfrm rot="10800000">
              <a:off x="1413444" y="5176274"/>
              <a:ext cx="216000" cy="61477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019783" y="2049372"/>
            <a:ext cx="364739" cy="3591580"/>
            <a:chOff x="1919537" y="1968869"/>
            <a:chExt cx="396000" cy="3899407"/>
          </a:xfrm>
        </p:grpSpPr>
        <p:sp>
          <p:nvSpPr>
            <p:cNvPr id="40" name="Rounded Rectangle 232"/>
            <p:cNvSpPr/>
            <p:nvPr/>
          </p:nvSpPr>
          <p:spPr>
            <a:xfrm rot="10800000">
              <a:off x="1919537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9" name="Rounded Rectangle 240"/>
            <p:cNvSpPr/>
            <p:nvPr/>
          </p:nvSpPr>
          <p:spPr>
            <a:xfrm rot="10800000">
              <a:off x="2009536" y="5421232"/>
              <a:ext cx="244903" cy="369819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537769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81%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7912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12%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98560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54963" y="5755412"/>
            <a:ext cx="1061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低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81779" y="5755412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94817" y="5755411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6862032" y="6045431"/>
            <a:ext cx="3416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来访人群中绝大多数看房频率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较高。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55" name="文本框 5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6122320" y="1268760"/>
            <a:ext cx="472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房频率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8816253" y="2936841"/>
          <a:ext cx="1812158" cy="2099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175"/>
                <a:gridCol w="1386983"/>
              </a:tblGrid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低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中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2-4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高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当前统计月份下看房次数在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次以上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客户轨迹总结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0009" y="3092510"/>
            <a:ext cx="243089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客源绝大多数来源于项目所在区域闵行区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3955853" y="2837217"/>
            <a:ext cx="6930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本地客源</a:t>
            </a:r>
            <a:r>
              <a:rPr kumimoji="1"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集中，集中来自项目周边</a:t>
            </a:r>
            <a:endParaRPr kumimoji="1"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主要来自上海本地客源，区域集中在闵行区、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松江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宝山区和嘉定区。</a:t>
            </a:r>
            <a:endParaRPr kumimoji="1"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购物场所、娱乐场所、餐饮地</a:t>
            </a:r>
            <a:endParaRPr kumimoji="1" lang="zh-CN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除了在闵行区以外，平时也会去徐汇区、浦东新区和长宁区。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17292" y="4203665"/>
            <a:ext cx="244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上行为偏好分析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常用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及使用时段分析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使用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的时长和频率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社交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flipH="1">
            <a:off x="551384" y="1133645"/>
            <a:ext cx="5506035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2.4.1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线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上行为偏好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583999" y="1252976"/>
          <a:ext cx="5367985" cy="234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616286" y="3792393"/>
          <a:ext cx="5335698" cy="2383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6455922" y="1431672"/>
          <a:ext cx="5544734" cy="2256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384032" y="4221048"/>
          <a:ext cx="5616624" cy="20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549382" y="1177007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404040"/>
                </a:solidFill>
              </a:rPr>
              <a:t>影</a:t>
            </a:r>
            <a:r>
              <a:rPr lang="zh-CN" altLang="en-US" sz="1400" b="1" dirty="0" smtClean="0">
                <a:solidFill>
                  <a:srgbClr val="404040"/>
                </a:solidFill>
              </a:rPr>
              <a:t>音图像类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399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404040"/>
                </a:solidFill>
              </a:rPr>
              <a:t>游戏娱乐类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544744" y="1196752"/>
            <a:ext cx="460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来访人群中绝大多数偏好自拍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美颜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、综合视频、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社交直播等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1570732" y="3907561"/>
            <a:ext cx="4751412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rgbClr val="0E2C3B"/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绝大多数人游戏偏好动作竞速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、麻将棋牌、宝石消除类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游戏。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华文细黑" panose="02010600040101010101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7368499" y="1100507"/>
            <a:ext cx="3455793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algn="l"/>
            <a:r>
              <a:rPr lang="en-US" altLang="zh-CN" dirty="0" smtClean="0">
                <a:sym typeface="华文细黑" panose="02010600040101010101" charset="-122"/>
              </a:rPr>
              <a:t>49.85%</a:t>
            </a:r>
            <a:r>
              <a:rPr lang="zh-CN" altLang="en-US" dirty="0">
                <a:sym typeface="华文细黑" panose="02010600040101010101" charset="-122"/>
              </a:rPr>
              <a:t>的人</a:t>
            </a:r>
            <a:r>
              <a:rPr lang="zh-CN" altLang="en-US" dirty="0" smtClean="0">
                <a:sym typeface="华文细黑" panose="02010600040101010101" charset="-122"/>
              </a:rPr>
              <a:t>偏好</a:t>
            </a:r>
            <a:r>
              <a:rPr lang="zh-CN" altLang="en-US" dirty="0">
                <a:sym typeface="华文细黑" panose="02010600040101010101" charset="-122"/>
              </a:rPr>
              <a:t>信用卡</a:t>
            </a:r>
            <a:r>
              <a:rPr lang="zh-CN" altLang="en-US" dirty="0" smtClean="0">
                <a:sym typeface="华文细黑" panose="02010600040101010101" charset="-122"/>
              </a:rPr>
              <a:t>贷，</a:t>
            </a:r>
            <a:r>
              <a:rPr lang="en-US" altLang="zh-CN" dirty="0" smtClean="0">
                <a:sym typeface="华文细黑" panose="02010600040101010101" charset="-122"/>
              </a:rPr>
              <a:t>12.44%</a:t>
            </a:r>
            <a:r>
              <a:rPr lang="zh-CN" altLang="en-US" dirty="0">
                <a:sym typeface="华文细黑" panose="02010600040101010101" charset="-122"/>
              </a:rPr>
              <a:t>的</a:t>
            </a:r>
            <a:r>
              <a:rPr lang="zh-CN" altLang="en-US" dirty="0" smtClean="0">
                <a:sym typeface="华文细黑" panose="02010600040101010101" charset="-122"/>
              </a:rPr>
              <a:t>人偏好现金贷。</a:t>
            </a:r>
            <a:endParaRPr lang="en-US" altLang="zh-CN" dirty="0">
              <a:sym typeface="华文细黑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06709" y="1083062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36639"/>
                </a:solidFill>
              </a:rPr>
              <a:t>金融</a:t>
            </a:r>
            <a:r>
              <a:rPr lang="zh-CN" altLang="en-US" sz="1400" b="1" dirty="0" smtClean="0">
                <a:solidFill>
                  <a:srgbClr val="F36639"/>
                </a:solidFill>
              </a:rPr>
              <a:t>理财类</a:t>
            </a:r>
            <a:endParaRPr lang="zh-CN" altLang="en-US" sz="1400" b="1" dirty="0">
              <a:solidFill>
                <a:srgbClr val="F36639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0670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36639"/>
                </a:solidFill>
              </a:rPr>
              <a:t>新闻资讯</a:t>
            </a:r>
            <a:r>
              <a:rPr lang="zh-CN" altLang="en-US" sz="1400" b="1" dirty="0">
                <a:solidFill>
                  <a:srgbClr val="F36639"/>
                </a:solidFill>
              </a:rPr>
              <a:t>类</a:t>
            </a:r>
            <a:endParaRPr lang="zh-CN" altLang="en-US" sz="1400" b="1" dirty="0">
              <a:solidFill>
                <a:srgbClr val="F3663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8499" y="3893967"/>
            <a:ext cx="376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偏好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综合新闻、论坛微博等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767407" y="620687"/>
            <a:ext cx="10700023" cy="5551363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99456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华润万象城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news.winshang.com/member/FCK/2018/10/9/201810916325140473x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620688"/>
            <a:ext cx="8323759" cy="55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2.4.2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常用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1384" y="1484784"/>
            <a:ext cx="10811364" cy="476929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50" y="2634544"/>
            <a:ext cx="1030979" cy="63920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795684" y="3457177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美颜相机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77476" y="3462059"/>
            <a:ext cx="569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爱奇艺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93234" y="346205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腾讯视频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40599" y="3457177"/>
            <a:ext cx="441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抖音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522241" y="3457177"/>
            <a:ext cx="6495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QQ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音乐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47425" y="3385869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16220" y="3385869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275575" y="3385869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/>
          <a:srcRect l="42584" t="14089" r="42732" b="38949"/>
          <a:stretch>
            <a:fillRect/>
          </a:stretch>
        </p:blipFill>
        <p:spPr bwMode="auto">
          <a:xfrm>
            <a:off x="1816409" y="2664534"/>
            <a:ext cx="691522" cy="69152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/>
          <a:srcRect l="61528" t="13251" r="22320" b="35090"/>
          <a:stretch>
            <a:fillRect/>
          </a:stretch>
        </p:blipFill>
        <p:spPr bwMode="auto">
          <a:xfrm>
            <a:off x="2732838" y="2622230"/>
            <a:ext cx="783094" cy="783094"/>
          </a:xfrm>
          <a:prstGeom prst="roundRect">
            <a:avLst>
              <a:gd name="adj" fmla="val 8248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514" y="2664624"/>
            <a:ext cx="654191" cy="65419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16" y="4887608"/>
            <a:ext cx="864040" cy="707689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0" y="4643115"/>
            <a:ext cx="994561" cy="836135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930352" y="5603952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支付宝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779401" y="560395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招商银行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523510" y="5603952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农行掌上银行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40" y="4593909"/>
            <a:ext cx="924054" cy="924054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50" y="4666294"/>
            <a:ext cx="1000579" cy="8790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1673750" y="5603952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中国建设银行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633034" y="5603952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小米金融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497862" y="5603952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今日头条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423523" y="560395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凤凰新闻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16" y="4898181"/>
            <a:ext cx="844824" cy="731098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684887" y="560395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汽车之家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608168" y="560395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新闻资讯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0272464" y="560395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新浪新闻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/>
          <a:srcRect l="10800" r="-1"/>
          <a:stretch>
            <a:fillRect/>
          </a:stretch>
        </p:blipFill>
        <p:spPr>
          <a:xfrm>
            <a:off x="8529252" y="4826218"/>
            <a:ext cx="803865" cy="7595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74" y="2616569"/>
            <a:ext cx="1038370" cy="8573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2" y="2505561"/>
            <a:ext cx="828791" cy="9145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71" y="2486509"/>
            <a:ext cx="1086002" cy="9335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82" y="2606144"/>
            <a:ext cx="1019317" cy="8954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86" y="2715003"/>
            <a:ext cx="935746" cy="484703"/>
          </a:xfrm>
          <a:prstGeom prst="rect">
            <a:avLst/>
          </a:prstGeom>
        </p:spPr>
      </p:pic>
      <p:sp>
        <p:nvSpPr>
          <p:cNvPr id="179" name="矩形 178"/>
          <p:cNvSpPr/>
          <p:nvPr/>
        </p:nvSpPr>
        <p:spPr>
          <a:xfrm>
            <a:off x="8576205" y="3457177"/>
            <a:ext cx="6751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Tap 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Tap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92" y="2600817"/>
            <a:ext cx="963237" cy="81937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4" y="4630087"/>
            <a:ext cx="962159" cy="83831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28" y="4553877"/>
            <a:ext cx="962159" cy="91452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944" y="4881263"/>
            <a:ext cx="885949" cy="7525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73" y="4875083"/>
            <a:ext cx="943107" cy="79068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68" y="2701865"/>
            <a:ext cx="654191" cy="654191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2040864" y="1700808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影音图像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652999" y="1700808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游戏娱乐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040864" y="4079883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金融理财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652999" y="4079883"/>
            <a:ext cx="216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新闻资讯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701344" y="3457177"/>
            <a:ext cx="699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绝地求生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532741" y="3457177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开心消消乐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354463" y="3457177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宾果消消消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330906" y="3457177"/>
            <a:ext cx="6719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JJ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斗地主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428" y="980728"/>
            <a:ext cx="11652220" cy="482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2.4.3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常用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类别使用时间段分析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3" name="图表 12"/>
          <p:cNvGraphicFramePr/>
          <p:nvPr/>
        </p:nvGraphicFramePr>
        <p:xfrm>
          <a:off x="479376" y="1182927"/>
          <a:ext cx="11103024" cy="4550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数据分析，游戏类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集中于中午和深夜，金融理财类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活跃于上午，社交类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在晚上较为活跃。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2.4.4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月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时长和月使用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频率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7" name="Oval 44"/>
          <p:cNvSpPr/>
          <p:nvPr/>
        </p:nvSpPr>
        <p:spPr bwMode="auto">
          <a:xfrm>
            <a:off x="394726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Oval 45"/>
          <p:cNvSpPr/>
          <p:nvPr/>
        </p:nvSpPr>
        <p:spPr bwMode="auto">
          <a:xfrm>
            <a:off x="5833499" y="3608811"/>
            <a:ext cx="375433" cy="375433"/>
          </a:xfrm>
          <a:prstGeom prst="ellipse">
            <a:avLst/>
          </a:prstGeom>
          <a:noFill/>
          <a:ln w="63500" cap="flat">
            <a:solidFill>
              <a:schemeClr val="bg2">
                <a:lumMod val="90000"/>
                <a:alpha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Freeform 18"/>
          <p:cNvSpPr/>
          <p:nvPr/>
        </p:nvSpPr>
        <p:spPr bwMode="auto">
          <a:xfrm>
            <a:off x="1055440" y="4842619"/>
            <a:ext cx="1450395" cy="39504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Rectangle 19"/>
          <p:cNvSpPr/>
          <p:nvPr/>
        </p:nvSpPr>
        <p:spPr bwMode="auto">
          <a:xfrm>
            <a:off x="1489640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7.74%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1" name="Straight Connector 72"/>
          <p:cNvCxnSpPr>
            <a:endCxn id="39" idx="2"/>
          </p:cNvCxnSpPr>
          <p:nvPr/>
        </p:nvCxnSpPr>
        <p:spPr>
          <a:xfrm>
            <a:off x="1763755" y="2984208"/>
            <a:ext cx="20173" cy="185841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21"/>
          <p:cNvSpPr/>
          <p:nvPr/>
        </p:nvSpPr>
        <p:spPr bwMode="auto">
          <a:xfrm>
            <a:off x="2079292" y="3401049"/>
            <a:ext cx="1450395" cy="1836615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4141549" y="4554586"/>
            <a:ext cx="1450395" cy="683077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Rectangle 25"/>
          <p:cNvSpPr/>
          <p:nvPr/>
        </p:nvSpPr>
        <p:spPr bwMode="auto">
          <a:xfrm>
            <a:off x="4532093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13.95%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5" name="Straight Connector 79"/>
          <p:cNvCxnSpPr>
            <a:endCxn id="43" idx="2"/>
          </p:cNvCxnSpPr>
          <p:nvPr/>
        </p:nvCxnSpPr>
        <p:spPr>
          <a:xfrm>
            <a:off x="4863212" y="2984207"/>
            <a:ext cx="6825" cy="157037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15"/>
          <p:cNvSpPr/>
          <p:nvPr/>
        </p:nvSpPr>
        <p:spPr bwMode="auto">
          <a:xfrm>
            <a:off x="3081703" y="3864464"/>
            <a:ext cx="1451160" cy="137320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Rectangle 16"/>
          <p:cNvSpPr/>
          <p:nvPr/>
        </p:nvSpPr>
        <p:spPr bwMode="auto">
          <a:xfrm>
            <a:off x="2504311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47.10%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8" name="Straight Connector 80"/>
          <p:cNvCxnSpPr>
            <a:endCxn id="46" idx="2"/>
          </p:cNvCxnSpPr>
          <p:nvPr/>
        </p:nvCxnSpPr>
        <p:spPr>
          <a:xfrm>
            <a:off x="3796573" y="2984206"/>
            <a:ext cx="14002" cy="88025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4"/>
          <p:cNvSpPr/>
          <p:nvPr/>
        </p:nvSpPr>
        <p:spPr bwMode="auto">
          <a:xfrm>
            <a:off x="11352584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2430035" y="1550167"/>
            <a:ext cx="1755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月使用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时长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26189" y="1550128"/>
            <a:ext cx="1830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频率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27448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07568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60-600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97682" y="5384249"/>
            <a:ext cx="133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601-3000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0117" y="5384249"/>
            <a:ext cx="1151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Rectangle 16"/>
          <p:cNvSpPr/>
          <p:nvPr/>
        </p:nvSpPr>
        <p:spPr bwMode="auto">
          <a:xfrm>
            <a:off x="3491635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31.22%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57" name="Straight Connector 80"/>
          <p:cNvCxnSpPr>
            <a:endCxn id="42" idx="2"/>
          </p:cNvCxnSpPr>
          <p:nvPr/>
        </p:nvCxnSpPr>
        <p:spPr>
          <a:xfrm>
            <a:off x="2802539" y="2984206"/>
            <a:ext cx="5241" cy="41684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8"/>
          <p:cNvSpPr/>
          <p:nvPr/>
        </p:nvSpPr>
        <p:spPr bwMode="auto">
          <a:xfrm>
            <a:off x="6574971" y="4842619"/>
            <a:ext cx="1450395" cy="39504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Rectangle 19"/>
          <p:cNvSpPr/>
          <p:nvPr/>
        </p:nvSpPr>
        <p:spPr bwMode="auto">
          <a:xfrm>
            <a:off x="7009171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7.63%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63" name="Straight Connector 72"/>
          <p:cNvCxnSpPr>
            <a:endCxn id="61" idx="2"/>
          </p:cNvCxnSpPr>
          <p:nvPr/>
        </p:nvCxnSpPr>
        <p:spPr>
          <a:xfrm>
            <a:off x="7283286" y="2984208"/>
            <a:ext cx="20173" cy="185841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21"/>
          <p:cNvSpPr/>
          <p:nvPr/>
        </p:nvSpPr>
        <p:spPr bwMode="auto">
          <a:xfrm>
            <a:off x="7598823" y="4338562"/>
            <a:ext cx="1450395" cy="899101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Freeform 24"/>
          <p:cNvSpPr/>
          <p:nvPr/>
        </p:nvSpPr>
        <p:spPr bwMode="auto">
          <a:xfrm>
            <a:off x="9661080" y="3258444"/>
            <a:ext cx="1450395" cy="197922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Rectangle 25"/>
          <p:cNvSpPr/>
          <p:nvPr/>
        </p:nvSpPr>
        <p:spPr bwMode="auto">
          <a:xfrm>
            <a:off x="10051624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40.45%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0" name="Straight Connector 79"/>
          <p:cNvCxnSpPr>
            <a:endCxn id="68" idx="2"/>
          </p:cNvCxnSpPr>
          <p:nvPr/>
        </p:nvCxnSpPr>
        <p:spPr>
          <a:xfrm>
            <a:off x="10382743" y="2984207"/>
            <a:ext cx="6825" cy="27423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15"/>
          <p:cNvSpPr/>
          <p:nvPr/>
        </p:nvSpPr>
        <p:spPr bwMode="auto">
          <a:xfrm>
            <a:off x="8601234" y="3608811"/>
            <a:ext cx="1451160" cy="1628853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Rectangle 16"/>
          <p:cNvSpPr/>
          <p:nvPr/>
        </p:nvSpPr>
        <p:spPr bwMode="auto">
          <a:xfrm>
            <a:off x="8023842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17.62%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3" name="Straight Connector 80"/>
          <p:cNvCxnSpPr>
            <a:endCxn id="71" idx="2"/>
          </p:cNvCxnSpPr>
          <p:nvPr/>
        </p:nvCxnSpPr>
        <p:spPr>
          <a:xfrm>
            <a:off x="9316104" y="2984206"/>
            <a:ext cx="14002" cy="6246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646979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05702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38053" y="5384249"/>
            <a:ext cx="90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10-50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069733" y="5384249"/>
            <a:ext cx="85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次以上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Rectangle 16"/>
          <p:cNvSpPr/>
          <p:nvPr/>
        </p:nvSpPr>
        <p:spPr bwMode="auto">
          <a:xfrm>
            <a:off x="9011166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34.30%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9" name="Straight Connector 80"/>
          <p:cNvCxnSpPr/>
          <p:nvPr/>
        </p:nvCxnSpPr>
        <p:spPr>
          <a:xfrm>
            <a:off x="8307830" y="2984206"/>
            <a:ext cx="0" cy="135435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数据分析，人群中的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整体活跃度较高。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8490247" y="1414369"/>
            <a:ext cx="3078362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43" y="3440410"/>
            <a:ext cx="620266" cy="6202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7719" y="1412776"/>
            <a:ext cx="4278308" cy="417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166966" y="1414369"/>
            <a:ext cx="3148045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2.4.5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社交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行为分析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6" name="矩形 35"/>
          <p:cNvSpPr/>
          <p:nvPr/>
        </p:nvSpPr>
        <p:spPr>
          <a:xfrm>
            <a:off x="8490247" y="1646418"/>
            <a:ext cx="3078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社交类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66965" y="1633495"/>
            <a:ext cx="3148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社交网络活跃度分析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6956" y="1621937"/>
            <a:ext cx="4279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线上社交偏好分析 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5104484" y="1983086"/>
          <a:ext cx="3210527" cy="210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" name="图表 39"/>
          <p:cNvGraphicFramePr/>
          <p:nvPr/>
        </p:nvGraphicFramePr>
        <p:xfrm>
          <a:off x="706957" y="1960491"/>
          <a:ext cx="4279069" cy="3628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矩形 43"/>
          <p:cNvSpPr/>
          <p:nvPr/>
        </p:nvSpPr>
        <p:spPr>
          <a:xfrm>
            <a:off x="5166966" y="4197162"/>
            <a:ext cx="31480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主要基于用户安装和使用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社交类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的行为数据分析且进行综合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评分（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0-100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分）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0.15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  一般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15-45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度活跃：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45-70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分；高度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70-90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重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度活跃：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90-100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03" y="4442223"/>
            <a:ext cx="931746" cy="840397"/>
          </a:xfrm>
          <a:prstGeom prst="rect">
            <a:avLst/>
          </a:prstGeom>
        </p:spPr>
      </p:pic>
      <p:sp>
        <p:nvSpPr>
          <p:cNvPr id="32" name="文本框 31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49280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数据分析，来访人群网络社交活跃度较高，除了喜欢用微信和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QQ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的熟人社交方式以外，也会偏爱论坛社区类社交如知乎。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76998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67" y="2217021"/>
            <a:ext cx="618018" cy="6180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5" y="2207701"/>
            <a:ext cx="692274" cy="692274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0133794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QQ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76998" y="4130662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QQ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邮箱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22601" y="4130662"/>
            <a:ext cx="9699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花粉俱乐部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876998" y="5240233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知乎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53" y="3362103"/>
            <a:ext cx="655238" cy="72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行为偏好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127448" y="2683710"/>
            <a:ext cx="243089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的使用习惯和偏好，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人群具有以下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729117"/>
            <a:ext cx="6561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平时喜欢美颜自拍。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除了偏好看视频，玩游戏以外，也喜欢投资理财和浏览新闻资讯。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社交网络活跃度较高。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0176" y="4203665"/>
            <a:ext cx="238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购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房、购车、装修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和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教育培训需求分析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购物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下门店品牌分析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2.5.1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购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房、购车、教育培训、装修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需求分析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97" name="文本框 96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623731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人群中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对购车的需求非常旺盛，其次是教育培训的需求也占到一定的比例。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7474072">
            <a:off x="41950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2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rot="17474072">
            <a:off x="6558842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7474072">
            <a:off x="112434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7474072">
            <a:off x="8882084" y="10600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694888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4056230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417572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8778913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饼形 63"/>
          <p:cNvSpPr/>
          <p:nvPr/>
        </p:nvSpPr>
        <p:spPr>
          <a:xfrm>
            <a:off x="1584731" y="1924493"/>
            <a:ext cx="1938514" cy="1938514"/>
          </a:xfrm>
          <a:prstGeom prst="pie">
            <a:avLst>
              <a:gd name="adj1" fmla="val 10100465"/>
              <a:gd name="adj2" fmla="val 1215957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饼形 65"/>
          <p:cNvSpPr/>
          <p:nvPr/>
        </p:nvSpPr>
        <p:spPr>
          <a:xfrm>
            <a:off x="3946073" y="1924493"/>
            <a:ext cx="1938514" cy="1938514"/>
          </a:xfrm>
          <a:prstGeom prst="pie">
            <a:avLst>
              <a:gd name="adj1" fmla="val 7257405"/>
              <a:gd name="adj2" fmla="val 12159575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饼形 66"/>
          <p:cNvSpPr/>
          <p:nvPr/>
        </p:nvSpPr>
        <p:spPr>
          <a:xfrm>
            <a:off x="6307415" y="1924493"/>
            <a:ext cx="1938514" cy="1938514"/>
          </a:xfrm>
          <a:prstGeom prst="pie">
            <a:avLst>
              <a:gd name="adj1" fmla="val 2110240"/>
              <a:gd name="adj2" fmla="val 14200814"/>
            </a:avLst>
          </a:prstGeom>
          <a:solidFill>
            <a:srgbClr val="F36639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饼形 70"/>
          <p:cNvSpPr/>
          <p:nvPr/>
        </p:nvSpPr>
        <p:spPr>
          <a:xfrm>
            <a:off x="8668755" y="1924493"/>
            <a:ext cx="1938514" cy="1938514"/>
          </a:xfrm>
          <a:prstGeom prst="pie">
            <a:avLst>
              <a:gd name="adj1" fmla="val 18214948"/>
              <a:gd name="adj2" fmla="val 18529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674407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购车需求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58.2%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TextBox 36"/>
          <p:cNvSpPr txBox="1"/>
          <p:nvPr/>
        </p:nvSpPr>
        <p:spPr>
          <a:xfrm>
            <a:off x="4285953" y="11967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教育培训需求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18.7%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37"/>
          <p:cNvSpPr txBox="1"/>
          <p:nvPr/>
        </p:nvSpPr>
        <p:spPr>
          <a:xfrm>
            <a:off x="206355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购房需求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10.5%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9120336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687630" y="4232698"/>
            <a:ext cx="1949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用户线下到访过多品牌中介门店及售楼处、线上使用的房产类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、访问的相关网站及搜索过的相关搜索词等因素，综合分析而得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018934" y="4232698"/>
            <a:ext cx="19498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用户线下到访过多个品牌教育培训类机构，线上使用教育培训类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，访问的相关网站及搜索过的相关搜索词，及上下学时间段是否出现在学校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附近（当子女有教育培训需求时的重要判断因素）等，综合分析而得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350238" y="4232698"/>
            <a:ext cx="1949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用户线下到访过多品牌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店，线上使用汽车类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，访问的相关网站及搜索过的相关搜索词等，综合分析而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681541" y="4232698"/>
            <a:ext cx="19498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用户线下到访过的多个品牌家装市场和装修门店， 线上使用装修类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，访问的相关网站及搜索过相关 搜索词，装修相关购物行为如买房等因素，综合分析而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2.5.2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购物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775520" y="5132253"/>
            <a:ext cx="6616908" cy="132777"/>
            <a:chOff x="1775520" y="5132253"/>
            <a:chExt cx="6616908" cy="132777"/>
          </a:xfrm>
        </p:grpSpPr>
        <p:cxnSp>
          <p:nvCxnSpPr>
            <p:cNvPr id="175" name="Straight Connector 37"/>
            <p:cNvCxnSpPr/>
            <p:nvPr/>
          </p:nvCxnSpPr>
          <p:spPr>
            <a:xfrm>
              <a:off x="1775520" y="5188722"/>
              <a:ext cx="6616908" cy="0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</p:cxnSp>
        <p:sp>
          <p:nvSpPr>
            <p:cNvPr id="176" name="Oval 38"/>
            <p:cNvSpPr/>
            <p:nvPr/>
          </p:nvSpPr>
          <p:spPr>
            <a:xfrm>
              <a:off x="2012964" y="5132253"/>
              <a:ext cx="132777" cy="132777"/>
            </a:xfrm>
            <a:prstGeom prst="ellipse">
              <a:avLst/>
            </a:prstGeom>
            <a:solidFill>
              <a:srgbClr val="F366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39"/>
            <p:cNvSpPr/>
            <p:nvPr/>
          </p:nvSpPr>
          <p:spPr>
            <a:xfrm>
              <a:off x="2691039" y="5132253"/>
              <a:ext cx="132777" cy="132777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40"/>
            <p:cNvSpPr/>
            <p:nvPr/>
          </p:nvSpPr>
          <p:spPr>
            <a:xfrm>
              <a:off x="3369114" y="5132253"/>
              <a:ext cx="132777" cy="132777"/>
            </a:xfrm>
            <a:prstGeom prst="ellips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41"/>
            <p:cNvSpPr/>
            <p:nvPr/>
          </p:nvSpPr>
          <p:spPr>
            <a:xfrm>
              <a:off x="47252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Oval 42"/>
            <p:cNvSpPr/>
            <p:nvPr/>
          </p:nvSpPr>
          <p:spPr>
            <a:xfrm>
              <a:off x="540333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43"/>
            <p:cNvSpPr/>
            <p:nvPr/>
          </p:nvSpPr>
          <p:spPr>
            <a:xfrm>
              <a:off x="67594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44"/>
            <p:cNvSpPr/>
            <p:nvPr/>
          </p:nvSpPr>
          <p:spPr>
            <a:xfrm>
              <a:off x="74375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45"/>
            <p:cNvSpPr/>
            <p:nvPr/>
          </p:nvSpPr>
          <p:spPr>
            <a:xfrm>
              <a:off x="8115635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Oval 41"/>
            <p:cNvSpPr/>
            <p:nvPr/>
          </p:nvSpPr>
          <p:spPr>
            <a:xfrm>
              <a:off x="40471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val 42"/>
            <p:cNvSpPr/>
            <p:nvPr/>
          </p:nvSpPr>
          <p:spPr>
            <a:xfrm>
              <a:off x="608141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2" name="Group 177"/>
          <p:cNvGrpSpPr/>
          <p:nvPr/>
        </p:nvGrpSpPr>
        <p:grpSpPr>
          <a:xfrm flipH="1">
            <a:off x="7352899" y="1495979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3" name="Rectangle 17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Rectangle 17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 18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18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7" name="Group 182"/>
          <p:cNvGrpSpPr/>
          <p:nvPr/>
        </p:nvGrpSpPr>
        <p:grpSpPr>
          <a:xfrm flipH="1">
            <a:off x="8024964" y="1503486"/>
            <a:ext cx="47535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8" name="Rectangle 18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Rectangle 18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8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18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2" name="Group 187"/>
          <p:cNvGrpSpPr/>
          <p:nvPr/>
        </p:nvGrpSpPr>
        <p:grpSpPr>
          <a:xfrm flipH="1">
            <a:off x="6665266" y="1495471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3" name="Rectangle 18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18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19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19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7" name="Group 192"/>
          <p:cNvGrpSpPr/>
          <p:nvPr/>
        </p:nvGrpSpPr>
        <p:grpSpPr>
          <a:xfrm flipH="1">
            <a:off x="5197171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8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2" name="Group 197"/>
          <p:cNvGrpSpPr/>
          <p:nvPr/>
        </p:nvGrpSpPr>
        <p:grpSpPr>
          <a:xfrm flipH="1">
            <a:off x="3802882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3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7" name="Group 202"/>
          <p:cNvGrpSpPr/>
          <p:nvPr/>
        </p:nvGrpSpPr>
        <p:grpSpPr>
          <a:xfrm flipH="1">
            <a:off x="3130194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8" name="Rectangle 20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ectangle 20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20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Freeform 20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2" name="Group 207"/>
          <p:cNvGrpSpPr/>
          <p:nvPr/>
        </p:nvGrpSpPr>
        <p:grpSpPr>
          <a:xfrm flipH="1">
            <a:off x="2453411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3" name="Rectangle 20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20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21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21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7" name="Group 212"/>
          <p:cNvGrpSpPr/>
          <p:nvPr/>
        </p:nvGrpSpPr>
        <p:grpSpPr>
          <a:xfrm flipH="1">
            <a:off x="1793954" y="1484784"/>
            <a:ext cx="478980" cy="3121931"/>
            <a:chOff x="2192160" y="2210578"/>
            <a:chExt cx="509758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8" name="Rectangle 213"/>
            <p:cNvSpPr>
              <a:spLocks noChangeArrowheads="1"/>
            </p:cNvSpPr>
            <p:nvPr/>
          </p:nvSpPr>
          <p:spPr bwMode="auto">
            <a:xfrm>
              <a:off x="2192160" y="3773131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Rectangle 214"/>
            <p:cNvSpPr>
              <a:spLocks noChangeArrowheads="1"/>
            </p:cNvSpPr>
            <p:nvPr/>
          </p:nvSpPr>
          <p:spPr bwMode="auto">
            <a:xfrm>
              <a:off x="2192161" y="2974336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21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216"/>
            <p:cNvSpPr/>
            <p:nvPr/>
          </p:nvSpPr>
          <p:spPr bwMode="auto">
            <a:xfrm>
              <a:off x="2192160" y="2210578"/>
              <a:ext cx="509757" cy="747990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2" name="Group 217"/>
          <p:cNvGrpSpPr/>
          <p:nvPr/>
        </p:nvGrpSpPr>
        <p:grpSpPr>
          <a:xfrm flipH="1">
            <a:off x="7907696" y="3630665"/>
            <a:ext cx="594327" cy="1155167"/>
            <a:chOff x="806257" y="3985529"/>
            <a:chExt cx="637344" cy="1154395"/>
          </a:xfrm>
          <a:solidFill>
            <a:schemeClr val="bg1"/>
          </a:solidFill>
        </p:grpSpPr>
        <p:grpSp>
          <p:nvGrpSpPr>
            <p:cNvPr id="233" name="Group 218"/>
            <p:cNvGrpSpPr/>
            <p:nvPr/>
          </p:nvGrpSpPr>
          <p:grpSpPr>
            <a:xfrm>
              <a:off x="808009" y="4819356"/>
              <a:ext cx="635592" cy="320568"/>
              <a:chOff x="5311610" y="4117494"/>
              <a:chExt cx="576000" cy="290513"/>
            </a:xfrm>
            <a:grpFill/>
          </p:grpSpPr>
          <p:sp>
            <p:nvSpPr>
              <p:cNvPr id="236" name="Freeform 221"/>
              <p:cNvSpPr/>
              <p:nvPr/>
            </p:nvSpPr>
            <p:spPr bwMode="auto">
              <a:xfrm>
                <a:off x="553836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222"/>
              <p:cNvSpPr/>
              <p:nvPr/>
            </p:nvSpPr>
            <p:spPr bwMode="auto">
              <a:xfrm>
                <a:off x="53116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4" name="Rectangle 219"/>
            <p:cNvSpPr>
              <a:spLocks noChangeArrowheads="1"/>
            </p:cNvSpPr>
            <p:nvPr/>
          </p:nvSpPr>
          <p:spPr bwMode="auto">
            <a:xfrm>
              <a:off x="806257" y="4283326"/>
              <a:ext cx="509757" cy="58615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220"/>
            <p:cNvSpPr/>
            <p:nvPr/>
          </p:nvSpPr>
          <p:spPr bwMode="auto">
            <a:xfrm>
              <a:off x="806258" y="3985529"/>
              <a:ext cx="509755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8" name="Group 223"/>
          <p:cNvGrpSpPr/>
          <p:nvPr/>
        </p:nvGrpSpPr>
        <p:grpSpPr>
          <a:xfrm flipH="1">
            <a:off x="7226514" y="3322066"/>
            <a:ext cx="713303" cy="1463763"/>
            <a:chOff x="1409156" y="3677139"/>
            <a:chExt cx="764932" cy="1462785"/>
          </a:xfrm>
          <a:solidFill>
            <a:schemeClr val="bg1"/>
          </a:solidFill>
        </p:grpSpPr>
        <p:sp>
          <p:nvSpPr>
            <p:cNvPr id="239" name="Rectangle 224"/>
            <p:cNvSpPr>
              <a:spLocks noChangeArrowheads="1"/>
            </p:cNvSpPr>
            <p:nvPr/>
          </p:nvSpPr>
          <p:spPr bwMode="auto">
            <a:xfrm>
              <a:off x="1536745" y="3965229"/>
              <a:ext cx="509757" cy="9042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225"/>
            <p:cNvSpPr/>
            <p:nvPr/>
          </p:nvSpPr>
          <p:spPr bwMode="auto">
            <a:xfrm>
              <a:off x="1536746" y="36771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1" name="Group 226"/>
            <p:cNvGrpSpPr/>
            <p:nvPr/>
          </p:nvGrpSpPr>
          <p:grpSpPr>
            <a:xfrm>
              <a:off x="1409156" y="4819356"/>
              <a:ext cx="764932" cy="320568"/>
              <a:chOff x="5856396" y="4117494"/>
              <a:chExt cx="693213" cy="290513"/>
            </a:xfrm>
            <a:grpFill/>
          </p:grpSpPr>
          <p:sp>
            <p:nvSpPr>
              <p:cNvPr id="242" name="Freeform 227"/>
              <p:cNvSpPr/>
              <p:nvPr/>
            </p:nvSpPr>
            <p:spPr bwMode="auto">
              <a:xfrm>
                <a:off x="620035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228"/>
              <p:cNvSpPr/>
              <p:nvPr/>
            </p:nvSpPr>
            <p:spPr bwMode="auto">
              <a:xfrm>
                <a:off x="597360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229"/>
              <p:cNvSpPr/>
              <p:nvPr/>
            </p:nvSpPr>
            <p:spPr bwMode="auto">
              <a:xfrm flipH="1">
                <a:off x="585639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45" name="Group 230"/>
          <p:cNvGrpSpPr/>
          <p:nvPr/>
        </p:nvGrpSpPr>
        <p:grpSpPr>
          <a:xfrm flipH="1">
            <a:off x="6542897" y="3029933"/>
            <a:ext cx="713303" cy="1755871"/>
            <a:chOff x="2130307" y="3385220"/>
            <a:chExt cx="764932" cy="1754704"/>
          </a:xfrm>
          <a:solidFill>
            <a:schemeClr val="bg1"/>
          </a:solidFill>
        </p:grpSpPr>
        <p:sp>
          <p:nvSpPr>
            <p:cNvPr id="246" name="Rectangle 231"/>
            <p:cNvSpPr>
              <a:spLocks noChangeArrowheads="1"/>
            </p:cNvSpPr>
            <p:nvPr/>
          </p:nvSpPr>
          <p:spPr bwMode="auto">
            <a:xfrm>
              <a:off x="2257894" y="3683016"/>
              <a:ext cx="509757" cy="11864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232"/>
            <p:cNvSpPr/>
            <p:nvPr/>
          </p:nvSpPr>
          <p:spPr bwMode="auto">
            <a:xfrm>
              <a:off x="2257894" y="338522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233"/>
            <p:cNvGrpSpPr/>
            <p:nvPr/>
          </p:nvGrpSpPr>
          <p:grpSpPr>
            <a:xfrm>
              <a:off x="2130307" y="4819356"/>
              <a:ext cx="764932" cy="320568"/>
              <a:chOff x="6509932" y="4117494"/>
              <a:chExt cx="693213" cy="290513"/>
            </a:xfrm>
            <a:grpFill/>
          </p:grpSpPr>
          <p:sp>
            <p:nvSpPr>
              <p:cNvPr id="249" name="Freeform 234"/>
              <p:cNvSpPr/>
              <p:nvPr/>
            </p:nvSpPr>
            <p:spPr bwMode="auto">
              <a:xfrm>
                <a:off x="6853895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235"/>
              <p:cNvSpPr/>
              <p:nvPr/>
            </p:nvSpPr>
            <p:spPr bwMode="auto">
              <a:xfrm>
                <a:off x="6627145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236"/>
              <p:cNvSpPr/>
              <p:nvPr/>
            </p:nvSpPr>
            <p:spPr bwMode="auto">
              <a:xfrm flipH="1">
                <a:off x="6509932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2" name="Group 237"/>
          <p:cNvGrpSpPr/>
          <p:nvPr/>
        </p:nvGrpSpPr>
        <p:grpSpPr>
          <a:xfrm flipH="1">
            <a:off x="5073290" y="2559260"/>
            <a:ext cx="713303" cy="2226573"/>
            <a:chOff x="2849704" y="2914839"/>
            <a:chExt cx="764932" cy="2225085"/>
          </a:xfrm>
          <a:solidFill>
            <a:schemeClr val="bg1"/>
          </a:solidFill>
        </p:grpSpPr>
        <p:sp>
          <p:nvSpPr>
            <p:cNvPr id="253" name="Rectangle 238"/>
            <p:cNvSpPr>
              <a:spLocks noChangeArrowheads="1"/>
            </p:cNvSpPr>
            <p:nvPr/>
          </p:nvSpPr>
          <p:spPr bwMode="auto">
            <a:xfrm>
              <a:off x="2977291" y="3187996"/>
              <a:ext cx="509757" cy="168148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239"/>
            <p:cNvSpPr/>
            <p:nvPr/>
          </p:nvSpPr>
          <p:spPr bwMode="auto">
            <a:xfrm>
              <a:off x="2977293" y="29148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55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256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9" name="Group 244"/>
          <p:cNvGrpSpPr/>
          <p:nvPr/>
        </p:nvGrpSpPr>
        <p:grpSpPr>
          <a:xfrm flipH="1">
            <a:off x="3689134" y="2248385"/>
            <a:ext cx="713303" cy="2537441"/>
            <a:chOff x="4221011" y="2794677"/>
            <a:chExt cx="764932" cy="2535747"/>
          </a:xfrm>
          <a:solidFill>
            <a:schemeClr val="bg1"/>
          </a:solidFill>
        </p:grpSpPr>
        <p:sp>
          <p:nvSpPr>
            <p:cNvPr id="260" name="Rectangle 245"/>
            <p:cNvSpPr>
              <a:spLocks noChangeArrowheads="1"/>
            </p:cNvSpPr>
            <p:nvPr/>
          </p:nvSpPr>
          <p:spPr bwMode="auto">
            <a:xfrm>
              <a:off x="4348600" y="3091775"/>
              <a:ext cx="509757" cy="19682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246"/>
            <p:cNvSpPr/>
            <p:nvPr/>
          </p:nvSpPr>
          <p:spPr bwMode="auto">
            <a:xfrm>
              <a:off x="4348601" y="2794677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6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26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6" name="Group 251"/>
          <p:cNvGrpSpPr/>
          <p:nvPr/>
        </p:nvGrpSpPr>
        <p:grpSpPr>
          <a:xfrm flipH="1">
            <a:off x="3016657" y="1901198"/>
            <a:ext cx="713303" cy="2884622"/>
            <a:chOff x="4288499" y="2257226"/>
            <a:chExt cx="764932" cy="2882698"/>
          </a:xfrm>
          <a:solidFill>
            <a:srgbClr val="BFBFBF"/>
          </a:solidFill>
        </p:grpSpPr>
        <p:sp>
          <p:nvSpPr>
            <p:cNvPr id="267" name="Rectangle 252"/>
            <p:cNvSpPr>
              <a:spLocks noChangeArrowheads="1"/>
            </p:cNvSpPr>
            <p:nvPr/>
          </p:nvSpPr>
          <p:spPr bwMode="auto">
            <a:xfrm>
              <a:off x="4416086" y="2552181"/>
              <a:ext cx="509757" cy="23172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253"/>
            <p:cNvSpPr/>
            <p:nvPr/>
          </p:nvSpPr>
          <p:spPr bwMode="auto">
            <a:xfrm>
              <a:off x="4416086" y="22572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69" name="Group 254"/>
            <p:cNvGrpSpPr/>
            <p:nvPr/>
          </p:nvGrpSpPr>
          <p:grpSpPr>
            <a:xfrm>
              <a:off x="4288499" y="4819356"/>
              <a:ext cx="764932" cy="320568"/>
              <a:chOff x="8465776" y="4117494"/>
              <a:chExt cx="693213" cy="290513"/>
            </a:xfrm>
            <a:grpFill/>
          </p:grpSpPr>
          <p:sp>
            <p:nvSpPr>
              <p:cNvPr id="270" name="Freeform 255"/>
              <p:cNvSpPr/>
              <p:nvPr/>
            </p:nvSpPr>
            <p:spPr bwMode="auto">
              <a:xfrm>
                <a:off x="880973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256"/>
              <p:cNvSpPr/>
              <p:nvPr/>
            </p:nvSpPr>
            <p:spPr bwMode="auto">
              <a:xfrm>
                <a:off x="858298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257"/>
              <p:cNvSpPr/>
              <p:nvPr/>
            </p:nvSpPr>
            <p:spPr bwMode="auto">
              <a:xfrm flipH="1">
                <a:off x="846577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73" name="Group 258"/>
          <p:cNvGrpSpPr/>
          <p:nvPr/>
        </p:nvGrpSpPr>
        <p:grpSpPr>
          <a:xfrm flipH="1">
            <a:off x="2345815" y="1720719"/>
            <a:ext cx="713303" cy="3065105"/>
            <a:chOff x="5007896" y="2076864"/>
            <a:chExt cx="764932" cy="3063060"/>
          </a:xfrm>
          <a:solidFill>
            <a:srgbClr val="404040"/>
          </a:solidFill>
        </p:grpSpPr>
        <p:sp>
          <p:nvSpPr>
            <p:cNvPr id="274" name="Rectangle 259"/>
            <p:cNvSpPr>
              <a:spLocks noChangeArrowheads="1"/>
            </p:cNvSpPr>
            <p:nvPr/>
          </p:nvSpPr>
          <p:spPr bwMode="auto">
            <a:xfrm>
              <a:off x="5135483" y="2374660"/>
              <a:ext cx="509757" cy="249481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60"/>
            <p:cNvSpPr/>
            <p:nvPr/>
          </p:nvSpPr>
          <p:spPr bwMode="auto">
            <a:xfrm>
              <a:off x="5135485" y="2076864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76" name="Group 261"/>
            <p:cNvGrpSpPr/>
            <p:nvPr/>
          </p:nvGrpSpPr>
          <p:grpSpPr>
            <a:xfrm>
              <a:off x="5007896" y="4819356"/>
              <a:ext cx="764932" cy="320568"/>
              <a:chOff x="9117724" y="4117494"/>
              <a:chExt cx="693213" cy="290513"/>
            </a:xfrm>
            <a:grpFill/>
          </p:grpSpPr>
          <p:sp>
            <p:nvSpPr>
              <p:cNvPr id="277" name="Freeform 262"/>
              <p:cNvSpPr/>
              <p:nvPr/>
            </p:nvSpPr>
            <p:spPr bwMode="auto">
              <a:xfrm>
                <a:off x="946168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263"/>
              <p:cNvSpPr/>
              <p:nvPr/>
            </p:nvSpPr>
            <p:spPr bwMode="auto">
              <a:xfrm>
                <a:off x="9234937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264"/>
              <p:cNvSpPr/>
              <p:nvPr/>
            </p:nvSpPr>
            <p:spPr bwMode="auto">
              <a:xfrm flipH="1">
                <a:off x="9117724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80" name="Group 265"/>
          <p:cNvGrpSpPr/>
          <p:nvPr/>
        </p:nvGrpSpPr>
        <p:grpSpPr>
          <a:xfrm flipH="1">
            <a:off x="1801022" y="1625115"/>
            <a:ext cx="594328" cy="3160706"/>
            <a:chOff x="5719707" y="1981326"/>
            <a:chExt cx="637345" cy="3158598"/>
          </a:xfrm>
          <a:solidFill>
            <a:srgbClr val="F36639"/>
          </a:solidFill>
        </p:grpSpPr>
        <p:sp>
          <p:nvSpPr>
            <p:cNvPr id="281" name="Rectangle 266"/>
            <p:cNvSpPr>
              <a:spLocks noChangeArrowheads="1"/>
            </p:cNvSpPr>
            <p:nvPr/>
          </p:nvSpPr>
          <p:spPr bwMode="auto">
            <a:xfrm>
              <a:off x="5847296" y="2257225"/>
              <a:ext cx="509756" cy="261225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267"/>
            <p:cNvSpPr/>
            <p:nvPr/>
          </p:nvSpPr>
          <p:spPr bwMode="auto">
            <a:xfrm>
              <a:off x="5847296" y="19813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83" name="Group 268"/>
            <p:cNvGrpSpPr/>
            <p:nvPr/>
          </p:nvGrpSpPr>
          <p:grpSpPr>
            <a:xfrm>
              <a:off x="5719707" y="4819356"/>
              <a:ext cx="637344" cy="320568"/>
              <a:chOff x="9762797" y="4117494"/>
              <a:chExt cx="577588" cy="290513"/>
            </a:xfrm>
            <a:grpFill/>
          </p:grpSpPr>
          <p:sp>
            <p:nvSpPr>
              <p:cNvPr id="284" name="Freeform 314"/>
              <p:cNvSpPr/>
              <p:nvPr/>
            </p:nvSpPr>
            <p:spPr bwMode="auto">
              <a:xfrm>
                <a:off x="98800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316"/>
              <p:cNvSpPr/>
              <p:nvPr/>
            </p:nvSpPr>
            <p:spPr bwMode="auto">
              <a:xfrm flipH="1">
                <a:off x="976279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94" name="Group 197"/>
          <p:cNvGrpSpPr/>
          <p:nvPr/>
        </p:nvGrpSpPr>
        <p:grpSpPr>
          <a:xfrm flipH="1">
            <a:off x="4478639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95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9" name="Group 244"/>
          <p:cNvGrpSpPr/>
          <p:nvPr/>
        </p:nvGrpSpPr>
        <p:grpSpPr>
          <a:xfrm flipH="1">
            <a:off x="4364891" y="2383100"/>
            <a:ext cx="713303" cy="2402726"/>
            <a:chOff x="4221011" y="2929302"/>
            <a:chExt cx="764932" cy="2401122"/>
          </a:xfrm>
          <a:solidFill>
            <a:schemeClr val="bg1"/>
          </a:solidFill>
        </p:grpSpPr>
        <p:sp>
          <p:nvSpPr>
            <p:cNvPr id="300" name="Rectangle 245"/>
            <p:cNvSpPr>
              <a:spLocks noChangeArrowheads="1"/>
            </p:cNvSpPr>
            <p:nvPr/>
          </p:nvSpPr>
          <p:spPr bwMode="auto">
            <a:xfrm>
              <a:off x="4348600" y="3227098"/>
              <a:ext cx="509757" cy="183288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246"/>
            <p:cNvSpPr/>
            <p:nvPr/>
          </p:nvSpPr>
          <p:spPr bwMode="auto">
            <a:xfrm>
              <a:off x="4348601" y="2929302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0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30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06" name="Group 192"/>
          <p:cNvGrpSpPr/>
          <p:nvPr/>
        </p:nvGrpSpPr>
        <p:grpSpPr>
          <a:xfrm flipH="1">
            <a:off x="5942434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307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1" name="Group 237"/>
          <p:cNvGrpSpPr/>
          <p:nvPr/>
        </p:nvGrpSpPr>
        <p:grpSpPr>
          <a:xfrm flipH="1">
            <a:off x="5818553" y="2675317"/>
            <a:ext cx="713303" cy="2110514"/>
            <a:chOff x="2849704" y="3030820"/>
            <a:chExt cx="764932" cy="2109104"/>
          </a:xfrm>
          <a:solidFill>
            <a:schemeClr val="bg1"/>
          </a:solidFill>
        </p:grpSpPr>
        <p:sp>
          <p:nvSpPr>
            <p:cNvPr id="312" name="Rectangle 238"/>
            <p:cNvSpPr>
              <a:spLocks noChangeArrowheads="1"/>
            </p:cNvSpPr>
            <p:nvPr/>
          </p:nvSpPr>
          <p:spPr bwMode="auto">
            <a:xfrm>
              <a:off x="2977291" y="3304098"/>
              <a:ext cx="509757" cy="1565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239"/>
            <p:cNvSpPr/>
            <p:nvPr/>
          </p:nvSpPr>
          <p:spPr bwMode="auto">
            <a:xfrm>
              <a:off x="2977293" y="3030820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14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315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21" name="文本框 758"/>
          <p:cNvSpPr txBox="1"/>
          <p:nvPr/>
        </p:nvSpPr>
        <p:spPr>
          <a:xfrm flipH="1">
            <a:off x="9328482" y="1492972"/>
            <a:ext cx="1663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01.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手机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宝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拼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多多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华为商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闲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鱼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盒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马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手机天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猫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小米商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09.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唯品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10.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苏宁易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75520" y="5351737"/>
            <a:ext cx="570295" cy="570295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>
            <a:off x="2460442" y="5351737"/>
            <a:ext cx="570295" cy="57029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>
            <a:off x="3145364" y="5351737"/>
            <a:ext cx="570295" cy="57029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>
            <a:off x="3830286" y="5351737"/>
            <a:ext cx="570295" cy="570295"/>
          </a:xfrm>
          <a:prstGeom prst="ellipse">
            <a:avLst/>
          </a:prstGeom>
          <a:blipFill dpi="0" rotWithShape="1">
            <a:blip r:embed="rId4"/>
            <a:srcRect/>
            <a:stretch>
              <a:fillRect l="-2000" t="-14000" r="-15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>
            <a:off x="4515208" y="5351737"/>
            <a:ext cx="570295" cy="57029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>
            <a:off x="5200130" y="5351737"/>
            <a:ext cx="570295" cy="5702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>
            <a:off x="5885052" y="5351737"/>
            <a:ext cx="570295" cy="570295"/>
          </a:xfrm>
          <a:prstGeom prst="ellipse">
            <a:avLst/>
          </a:prstGeom>
          <a:blipFill dpi="0" rotWithShape="1">
            <a:blip r:embed="rId7"/>
            <a:srcRect/>
            <a:stretch>
              <a:fillRect l="-1000" r="-3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>
            <a:off x="7254896" y="5351737"/>
            <a:ext cx="570295" cy="570295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>
            <a:off x="7939817" y="5351737"/>
            <a:ext cx="570295" cy="570295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>
            <a:off x="6569974" y="5351737"/>
            <a:ext cx="570295" cy="570295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2.5.3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活跃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的场所分析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8" name="任意多边形 27"/>
          <p:cNvSpPr/>
          <p:nvPr/>
        </p:nvSpPr>
        <p:spPr>
          <a:xfrm rot="17474072">
            <a:off x="400532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25575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7474072">
            <a:off x="778433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034766" y="1942172"/>
            <a:ext cx="2089590" cy="208958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17474072">
            <a:off x="1156334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8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81377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29596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活跃的购物场所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7497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活跃的高端酒店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853988" y="2899313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活跃的体育场所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D:\2018 设计制作\大数据标签ppt\PPT老\tubiao\超市购物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19536" y="2065178"/>
            <a:ext cx="764380" cy="783489"/>
          </a:xfrm>
          <a:prstGeom prst="rect">
            <a:avLst/>
          </a:prstGeom>
          <a:noFill/>
        </p:spPr>
      </p:pic>
      <p:pic>
        <p:nvPicPr>
          <p:cNvPr id="15" name="Picture 3" descr="D:\2018 设计制作\大数据标签ppt\PPT老\tubiao\体育馆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462682" y="2083939"/>
            <a:ext cx="857598" cy="879037"/>
          </a:xfrm>
          <a:prstGeom prst="rect">
            <a:avLst/>
          </a:prstGeom>
          <a:noFill/>
        </p:spPr>
      </p:pic>
      <p:pic>
        <p:nvPicPr>
          <p:cNvPr id="16" name="Picture 4" descr="D:\2018 设计制作\大数据标签ppt\PPT老\tubiao\旅馆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16681" y="2055267"/>
            <a:ext cx="885568" cy="907707"/>
          </a:xfrm>
          <a:prstGeom prst="rect">
            <a:avLst/>
          </a:prstGeom>
          <a:noFill/>
        </p:spPr>
      </p:pic>
      <p:sp>
        <p:nvSpPr>
          <p:cNvPr id="19" name="TextBox 17"/>
          <p:cNvSpPr txBox="1"/>
          <p:nvPr/>
        </p:nvSpPr>
        <p:spPr>
          <a:xfrm>
            <a:off x="1411266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27.2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8951158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12.4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9223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476592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来访人群中平时喜欢去购物场所较多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，其次是体育场所，高端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酒店包含四星和五星级酒店。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 117"/>
          <p:cNvSpPr/>
          <p:nvPr/>
        </p:nvSpPr>
        <p:spPr>
          <a:xfrm rot="17474072">
            <a:off x="1848978" y="4489295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62635" y="949926"/>
            <a:ext cx="308040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酒店品牌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9244" y="3936198"/>
            <a:ext cx="354718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金融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保险品牌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2.5.4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线下消费品牌偏好分析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99" name="任意多边形 98"/>
          <p:cNvSpPr/>
          <p:nvPr/>
        </p:nvSpPr>
        <p:spPr>
          <a:xfrm rot="17474072">
            <a:off x="6966876" y="5059390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17474072">
            <a:off x="8031523" y="5126723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 rot="17474072">
            <a:off x="9092035" y="5166478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 rot="17474072">
            <a:off x="10102617" y="5203383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 rot="17474072">
            <a:off x="10842488" y="5509351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 rot="17474072">
            <a:off x="6019578" y="5042649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rot="17474072">
            <a:off x="4887235" y="4970610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17474072">
            <a:off x="2965005" y="4838011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17474072">
            <a:off x="3837284" y="4925406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流程图: 过程 107"/>
          <p:cNvSpPr/>
          <p:nvPr/>
        </p:nvSpPr>
        <p:spPr>
          <a:xfrm>
            <a:off x="1240209" y="4638630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9" name="流程图: 过程 108"/>
          <p:cNvSpPr/>
          <p:nvPr/>
        </p:nvSpPr>
        <p:spPr>
          <a:xfrm>
            <a:off x="2256554" y="4846780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0" name="流程图: 过程 109"/>
          <p:cNvSpPr/>
          <p:nvPr/>
        </p:nvSpPr>
        <p:spPr>
          <a:xfrm>
            <a:off x="3272899" y="5116422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流程图: 过程 110"/>
          <p:cNvSpPr/>
          <p:nvPr/>
        </p:nvSpPr>
        <p:spPr>
          <a:xfrm>
            <a:off x="4289245" y="5248395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流程图: 过程 111"/>
          <p:cNvSpPr/>
          <p:nvPr/>
        </p:nvSpPr>
        <p:spPr>
          <a:xfrm>
            <a:off x="5305589" y="5396627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流程图: 过程 112"/>
          <p:cNvSpPr/>
          <p:nvPr/>
        </p:nvSpPr>
        <p:spPr>
          <a:xfrm>
            <a:off x="6321074" y="5471522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流程图: 过程 113"/>
          <p:cNvSpPr/>
          <p:nvPr/>
        </p:nvSpPr>
        <p:spPr>
          <a:xfrm>
            <a:off x="7336303" y="5571653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流程图: 过程 114"/>
          <p:cNvSpPr/>
          <p:nvPr/>
        </p:nvSpPr>
        <p:spPr>
          <a:xfrm>
            <a:off x="8351788" y="5653698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流程图: 过程 115"/>
          <p:cNvSpPr/>
          <p:nvPr/>
        </p:nvSpPr>
        <p:spPr>
          <a:xfrm>
            <a:off x="9361038" y="5677749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流程图: 过程 116"/>
          <p:cNvSpPr/>
          <p:nvPr/>
        </p:nvSpPr>
        <p:spPr>
          <a:xfrm>
            <a:off x="10376523" y="5790331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 118"/>
          <p:cNvSpPr/>
          <p:nvPr/>
        </p:nvSpPr>
        <p:spPr>
          <a:xfrm rot="17474072">
            <a:off x="1848978" y="1464959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 119"/>
          <p:cNvSpPr/>
          <p:nvPr/>
        </p:nvSpPr>
        <p:spPr>
          <a:xfrm rot="17474072">
            <a:off x="6966876" y="2035054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 120"/>
          <p:cNvSpPr/>
          <p:nvPr/>
        </p:nvSpPr>
        <p:spPr>
          <a:xfrm rot="17474072">
            <a:off x="8031523" y="2102387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 121"/>
          <p:cNvSpPr/>
          <p:nvPr/>
        </p:nvSpPr>
        <p:spPr>
          <a:xfrm rot="17474072">
            <a:off x="9092035" y="2142142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 122"/>
          <p:cNvSpPr/>
          <p:nvPr/>
        </p:nvSpPr>
        <p:spPr>
          <a:xfrm rot="17474072">
            <a:off x="10102617" y="2179047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 123"/>
          <p:cNvSpPr/>
          <p:nvPr/>
        </p:nvSpPr>
        <p:spPr>
          <a:xfrm rot="17474072">
            <a:off x="10842488" y="2485015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 124"/>
          <p:cNvSpPr/>
          <p:nvPr/>
        </p:nvSpPr>
        <p:spPr>
          <a:xfrm rot="17474072">
            <a:off x="6019578" y="2018313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 125"/>
          <p:cNvSpPr/>
          <p:nvPr/>
        </p:nvSpPr>
        <p:spPr>
          <a:xfrm rot="17474072">
            <a:off x="4887235" y="1946274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 126"/>
          <p:cNvSpPr/>
          <p:nvPr/>
        </p:nvSpPr>
        <p:spPr>
          <a:xfrm rot="17474072">
            <a:off x="2965005" y="1813675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 127"/>
          <p:cNvSpPr/>
          <p:nvPr/>
        </p:nvSpPr>
        <p:spPr>
          <a:xfrm rot="17474072">
            <a:off x="3837284" y="1901070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流程图: 过程 128"/>
          <p:cNvSpPr/>
          <p:nvPr/>
        </p:nvSpPr>
        <p:spPr>
          <a:xfrm>
            <a:off x="1240209" y="1614294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流程图: 过程 129"/>
          <p:cNvSpPr/>
          <p:nvPr/>
        </p:nvSpPr>
        <p:spPr>
          <a:xfrm>
            <a:off x="2256554" y="1822444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流程图: 过程 130"/>
          <p:cNvSpPr/>
          <p:nvPr/>
        </p:nvSpPr>
        <p:spPr>
          <a:xfrm>
            <a:off x="3272899" y="2092086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流程图: 过程 131"/>
          <p:cNvSpPr/>
          <p:nvPr/>
        </p:nvSpPr>
        <p:spPr>
          <a:xfrm>
            <a:off x="4289245" y="2224059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流程图: 过程 132"/>
          <p:cNvSpPr/>
          <p:nvPr/>
        </p:nvSpPr>
        <p:spPr>
          <a:xfrm>
            <a:off x="5305589" y="2372291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流程图: 过程 133"/>
          <p:cNvSpPr/>
          <p:nvPr/>
        </p:nvSpPr>
        <p:spPr>
          <a:xfrm>
            <a:off x="6321074" y="2447186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流程图: 过程 134"/>
          <p:cNvSpPr/>
          <p:nvPr/>
        </p:nvSpPr>
        <p:spPr>
          <a:xfrm>
            <a:off x="7336303" y="2547317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流程图: 过程 135"/>
          <p:cNvSpPr/>
          <p:nvPr/>
        </p:nvSpPr>
        <p:spPr>
          <a:xfrm>
            <a:off x="8351788" y="2629362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7" name="流程图: 过程 136"/>
          <p:cNvSpPr/>
          <p:nvPr/>
        </p:nvSpPr>
        <p:spPr>
          <a:xfrm>
            <a:off x="9361038" y="2653413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8" name="流程图: 过程 137"/>
          <p:cNvSpPr/>
          <p:nvPr/>
        </p:nvSpPr>
        <p:spPr>
          <a:xfrm>
            <a:off x="10376523" y="2765995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274734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48321" y="6302077"/>
            <a:ext cx="721476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农业银行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238764" y="6302077"/>
            <a:ext cx="763009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建设银行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272925" y="6302077"/>
            <a:ext cx="98777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中国人保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PICC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178141" y="6302077"/>
            <a:ext cx="10174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中国人寿保险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366439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95053" y="6302077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邮政储蓄银行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266646" y="6302077"/>
            <a:ext cx="719410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招商银行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343334" y="6302077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太平洋保险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0407678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工商银行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286735" y="3271524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维也纳酒店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275607" y="3271524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城市便捷酒店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74734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汉庭酒店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0868" y="3271524"/>
            <a:ext cx="84830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99旅馆连锁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181268" y="3271524"/>
            <a:ext cx="98296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Hilton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希尔顿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02781" y="3271524"/>
            <a:ext cx="947695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Marriott万豪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29635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布丁酒店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320314" y="3271524"/>
            <a:ext cx="732893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桔子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水晶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259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格林豪泰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202671" y="3271524"/>
            <a:ext cx="984565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如家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homeinn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378106" y="1456460"/>
            <a:ext cx="7046485" cy="165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367807" y="3429000"/>
            <a:ext cx="7058307" cy="2623531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1.1.1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项目概况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TextBox 9"/>
          <p:cNvSpPr txBox="1"/>
          <p:nvPr/>
        </p:nvSpPr>
        <p:spPr>
          <a:xfrm>
            <a:off x="4664855" y="2060848"/>
            <a:ext cx="6399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地处虹桥吴中路商圈，是西上海最大的超区域都市综合体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之一，是融合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购物、休闲和生活方式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的绿色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立体空间。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37"/>
          <p:cNvSpPr txBox="1"/>
          <p:nvPr/>
        </p:nvSpPr>
        <p:spPr>
          <a:xfrm>
            <a:off x="4664856" y="4007529"/>
            <a:ext cx="661572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上海闵行区吴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1799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号，北临吴中路，西临外环高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交通区位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号线紫藤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占地面积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占地逾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建设规模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总建筑面积约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万平方米万象城购物中心、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万平方米甲级写字楼集群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万平方米高端精品酒店。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56461"/>
            <a:ext cx="3372629" cy="165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6" y="3429001"/>
            <a:ext cx="3376976" cy="262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8" name="文本框 27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2.5.5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线下消费品类偏好分析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36" name="文本框 335"/>
          <p:cNvSpPr txBox="1"/>
          <p:nvPr/>
        </p:nvSpPr>
        <p:spPr>
          <a:xfrm>
            <a:off x="91142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餐饮类型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469184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娱乐休闲类型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93" name="文本框 492"/>
          <p:cNvSpPr txBox="1"/>
          <p:nvPr/>
        </p:nvSpPr>
        <p:spPr>
          <a:xfrm>
            <a:off x="8472264" y="755486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健身场馆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5793" y="1415456"/>
            <a:ext cx="2367173" cy="5444735"/>
            <a:chOff x="1039603" y="1455167"/>
            <a:chExt cx="2367173" cy="5444735"/>
          </a:xfrm>
        </p:grpSpPr>
        <p:grpSp>
          <p:nvGrpSpPr>
            <p:cNvPr id="343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4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4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8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9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0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51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5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4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58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61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7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77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78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9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8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84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85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86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87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8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8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9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92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93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19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620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62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2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23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14" name="组合 713"/>
          <p:cNvGrpSpPr/>
          <p:nvPr/>
        </p:nvGrpSpPr>
        <p:grpSpPr>
          <a:xfrm>
            <a:off x="4967010" y="1415456"/>
            <a:ext cx="2367173" cy="5444735"/>
            <a:chOff x="1039603" y="1455167"/>
            <a:chExt cx="2367173" cy="5444735"/>
          </a:xfrm>
        </p:grpSpPr>
        <p:grpSp>
          <p:nvGrpSpPr>
            <p:cNvPr id="715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3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4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1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1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18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19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9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0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0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1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7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8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2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3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4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5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3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4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6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7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41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2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3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0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31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7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3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2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33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36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4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55" name="组合 754"/>
          <p:cNvGrpSpPr/>
          <p:nvPr/>
        </p:nvGrpSpPr>
        <p:grpSpPr>
          <a:xfrm>
            <a:off x="8788226" y="1415456"/>
            <a:ext cx="2367173" cy="5444735"/>
            <a:chOff x="1039603" y="1455167"/>
            <a:chExt cx="2367173" cy="5444735"/>
          </a:xfrm>
        </p:grpSpPr>
        <p:grpSp>
          <p:nvGrpSpPr>
            <p:cNvPr id="756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57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58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2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59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0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90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1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1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2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88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9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3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6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7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5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6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4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5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7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8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9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0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1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2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8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79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3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4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6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77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5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sp>
        <p:nvSpPr>
          <p:cNvPr id="422" name="文本框 56"/>
          <p:cNvSpPr txBox="1"/>
          <p:nvPr/>
        </p:nvSpPr>
        <p:spPr>
          <a:xfrm>
            <a:off x="1145790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烧烤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烤肉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火锅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川湘菜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咖啡酒吧茶馆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海鲜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西餐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日韩料理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甜品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东北菜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香锅烤鱼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6" name="文本框 56"/>
          <p:cNvSpPr txBox="1"/>
          <p:nvPr/>
        </p:nvSpPr>
        <p:spPr>
          <a:xfrm>
            <a:off x="4947474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01.KTV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网吧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棋牌室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电影院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景区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彩票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农家乐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温泉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滑雪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7" name="文本框 56"/>
          <p:cNvSpPr txBox="1"/>
          <p:nvPr/>
        </p:nvSpPr>
        <p:spPr>
          <a:xfrm>
            <a:off x="8788224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健身房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跆拳道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台球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高尔夫球场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游泳馆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篮球场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羽毛球场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乒乓球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足球场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9783" y="2683710"/>
            <a:ext cx="2211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根据用户的线上和线下的消费行为分析，人群具备以下消费特征：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729117"/>
            <a:ext cx="668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平时爱逛街购物，也喜欢唱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健身。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购车和教育培训需求较强。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喜欢烧烤、火锅以外、平时还偏好甜品店和咖啡酒吧茶馆等轻餐饮类业态消费。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消费特征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013959"/>
            <a:ext cx="2236511" cy="136680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0176" y="4012614"/>
            <a:ext cx="2134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周末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出游、娱乐和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购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物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出行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方式分析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旅游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城市偏好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住宿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酒店类型和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景点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28800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2.6.1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周末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出游、娱乐、购物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518484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人群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周末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喜欢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去购物场所购物的较多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，其次是选择去娱乐休闲场所，如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KTV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、电影院等。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45" name="文本框 39"/>
          <p:cNvSpPr txBox="1"/>
          <p:nvPr/>
        </p:nvSpPr>
        <p:spPr>
          <a:xfrm>
            <a:off x="1891757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周末出游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46" name="文本框 39"/>
          <p:cNvSpPr txBox="1"/>
          <p:nvPr/>
        </p:nvSpPr>
        <p:spPr>
          <a:xfrm>
            <a:off x="5053981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周末娱乐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47" name="文本框 39"/>
          <p:cNvSpPr txBox="1"/>
          <p:nvPr/>
        </p:nvSpPr>
        <p:spPr>
          <a:xfrm>
            <a:off x="8099739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周末购物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7474072">
            <a:off x="10693242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6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7474072">
            <a:off x="7533154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17474072">
            <a:off x="4458282" y="1542819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同心圆 31"/>
          <p:cNvSpPr/>
          <p:nvPr/>
        </p:nvSpPr>
        <p:spPr>
          <a:xfrm>
            <a:off x="192124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弧形 32"/>
          <p:cNvSpPr/>
          <p:nvPr/>
        </p:nvSpPr>
        <p:spPr>
          <a:xfrm>
            <a:off x="2111745" y="2332365"/>
            <a:ext cx="1752600" cy="1752600"/>
          </a:xfrm>
          <a:prstGeom prst="arc">
            <a:avLst>
              <a:gd name="adj1" fmla="val 10633019"/>
              <a:gd name="adj2" fmla="val 12338133"/>
            </a:avLst>
          </a:prstGeom>
          <a:ln w="152400" cap="rnd">
            <a:solidFill>
              <a:schemeClr val="bg2">
                <a:lumMod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23592" y="290675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5.5%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1" name="同心圆 50"/>
          <p:cNvSpPr/>
          <p:nvPr/>
        </p:nvSpPr>
        <p:spPr>
          <a:xfrm>
            <a:off x="503872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弧形 51"/>
          <p:cNvSpPr/>
          <p:nvPr/>
        </p:nvSpPr>
        <p:spPr>
          <a:xfrm>
            <a:off x="5229225" y="2332365"/>
            <a:ext cx="1752600" cy="1752600"/>
          </a:xfrm>
          <a:prstGeom prst="arc">
            <a:avLst>
              <a:gd name="adj1" fmla="val 10817247"/>
              <a:gd name="adj2" fmla="val 14206890"/>
            </a:avLst>
          </a:prstGeom>
          <a:ln w="152400" cap="rnd">
            <a:solidFill>
              <a:srgbClr val="F36639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405885" y="290675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13.7%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815620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弧形 54"/>
          <p:cNvSpPr/>
          <p:nvPr/>
        </p:nvSpPr>
        <p:spPr>
          <a:xfrm>
            <a:off x="8346705" y="2332365"/>
            <a:ext cx="1752600" cy="1752600"/>
          </a:xfrm>
          <a:prstGeom prst="arc">
            <a:avLst>
              <a:gd name="adj1" fmla="val 6893665"/>
              <a:gd name="adj2" fmla="val 11459133"/>
            </a:avLst>
          </a:prstGeom>
          <a:ln w="152400" cap="rnd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512134" y="290675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22.1%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17474072">
            <a:off x="7302328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7474072">
            <a:off x="5825354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2.6.2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工作日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节假日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出行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方式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，工作日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和节假日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选择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打车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出行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的占比较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5145328" y="1478248"/>
            <a:ext cx="694582" cy="694582"/>
          </a:xfrm>
          <a:prstGeom prst="ellipse">
            <a:avLst/>
          </a:prstGeom>
          <a:solidFill>
            <a:srgbClr val="40404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6583008" y="1478248"/>
            <a:ext cx="694582" cy="694582"/>
          </a:xfrm>
          <a:prstGeom prst="ellipse">
            <a:avLst/>
          </a:prstGeom>
          <a:solidFill>
            <a:srgbClr val="F366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8" name="TextBox 41"/>
          <p:cNvSpPr txBox="1"/>
          <p:nvPr/>
        </p:nvSpPr>
        <p:spPr>
          <a:xfrm>
            <a:off x="6546141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节假日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42"/>
          <p:cNvSpPr txBox="1"/>
          <p:nvPr/>
        </p:nvSpPr>
        <p:spPr>
          <a:xfrm>
            <a:off x="3389509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2" name="Object 6">
            <a:hlinkClick r:id="" action="ppaction://ole?verb=0"/>
          </p:cNvPr>
          <p:cNvGraphicFramePr/>
          <p:nvPr/>
        </p:nvGraphicFramePr>
        <p:xfrm>
          <a:off x="1022018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0" name="Object 14">
            <a:hlinkClick r:id="" action="ppaction://ole?verb=0"/>
          </p:cNvPr>
          <p:cNvGraphicFramePr/>
          <p:nvPr/>
        </p:nvGraphicFramePr>
        <p:xfrm>
          <a:off x="6456040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1" name="TextBox 41"/>
          <p:cNvSpPr txBox="1"/>
          <p:nvPr/>
        </p:nvSpPr>
        <p:spPr>
          <a:xfrm>
            <a:off x="5743876" y="2708572"/>
            <a:ext cx="900125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打车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公共交通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火车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驾车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labor-day_128908"/>
          <p:cNvSpPr>
            <a:spLocks noChangeAspect="1"/>
          </p:cNvSpPr>
          <p:nvPr/>
        </p:nvSpPr>
        <p:spPr bwMode="auto">
          <a:xfrm>
            <a:off x="6717379" y="1612915"/>
            <a:ext cx="425841" cy="425248"/>
          </a:xfrm>
          <a:custGeom>
            <a:avLst/>
            <a:gdLst>
              <a:gd name="connsiteX0" fmla="*/ 387172 w 608415"/>
              <a:gd name="connsiteY0" fmla="*/ 312670 h 607568"/>
              <a:gd name="connsiteX1" fmla="*/ 360743 w 608415"/>
              <a:gd name="connsiteY1" fmla="*/ 317579 h 607568"/>
              <a:gd name="connsiteX2" fmla="*/ 322484 w 608415"/>
              <a:gd name="connsiteY2" fmla="*/ 363759 h 607568"/>
              <a:gd name="connsiteX3" fmla="*/ 339385 w 608415"/>
              <a:gd name="connsiteY3" fmla="*/ 413928 h 607568"/>
              <a:gd name="connsiteX4" fmla="*/ 452474 w 608415"/>
              <a:gd name="connsiteY4" fmla="*/ 421446 h 607568"/>
              <a:gd name="connsiteX5" fmla="*/ 428504 w 608415"/>
              <a:gd name="connsiteY5" fmla="*/ 328472 h 607568"/>
              <a:gd name="connsiteX6" fmla="*/ 387172 w 608415"/>
              <a:gd name="connsiteY6" fmla="*/ 312670 h 607568"/>
              <a:gd name="connsiteX7" fmla="*/ 375818 w 608415"/>
              <a:gd name="connsiteY7" fmla="*/ 271495 h 607568"/>
              <a:gd name="connsiteX8" fmla="*/ 457084 w 608415"/>
              <a:gd name="connsiteY8" fmla="*/ 298248 h 607568"/>
              <a:gd name="connsiteX9" fmla="*/ 494114 w 608415"/>
              <a:gd name="connsiteY9" fmla="*/ 382477 h 607568"/>
              <a:gd name="connsiteX10" fmla="*/ 495036 w 608415"/>
              <a:gd name="connsiteY10" fmla="*/ 410860 h 607568"/>
              <a:gd name="connsiteX11" fmla="*/ 512706 w 608415"/>
              <a:gd name="connsiteY11" fmla="*/ 405030 h 607568"/>
              <a:gd name="connsiteX12" fmla="*/ 539442 w 608415"/>
              <a:gd name="connsiteY12" fmla="*/ 417303 h 607568"/>
              <a:gd name="connsiteX13" fmla="*/ 526996 w 608415"/>
              <a:gd name="connsiteY13" fmla="*/ 443999 h 607568"/>
              <a:gd name="connsiteX14" fmla="*/ 490273 w 608415"/>
              <a:gd name="connsiteY14" fmla="*/ 455199 h 607568"/>
              <a:gd name="connsiteX15" fmla="*/ 473525 w 608415"/>
              <a:gd name="connsiteY15" fmla="*/ 521170 h 607568"/>
              <a:gd name="connsiteX16" fmla="*/ 453703 w 608415"/>
              <a:gd name="connsiteY16" fmla="*/ 535592 h 607568"/>
              <a:gd name="connsiteX17" fmla="*/ 447250 w 608415"/>
              <a:gd name="connsiteY17" fmla="*/ 534518 h 607568"/>
              <a:gd name="connsiteX18" fmla="*/ 433882 w 608415"/>
              <a:gd name="connsiteY18" fmla="*/ 508283 h 607568"/>
              <a:gd name="connsiteX19" fmla="*/ 445867 w 608415"/>
              <a:gd name="connsiteY19" fmla="*/ 464711 h 607568"/>
              <a:gd name="connsiteX20" fmla="*/ 314340 w 608415"/>
              <a:gd name="connsiteY20" fmla="*/ 447067 h 607568"/>
              <a:gd name="connsiteX21" fmla="*/ 280997 w 608415"/>
              <a:gd name="connsiteY21" fmla="*/ 360691 h 607568"/>
              <a:gd name="connsiteX22" fmla="*/ 345685 w 608415"/>
              <a:gd name="connsiteY22" fmla="*/ 278763 h 607568"/>
              <a:gd name="connsiteX23" fmla="*/ 375818 w 608415"/>
              <a:gd name="connsiteY23" fmla="*/ 271495 h 607568"/>
              <a:gd name="connsiteX24" fmla="*/ 41636 w 608415"/>
              <a:gd name="connsiteY24" fmla="*/ 253920 h 607568"/>
              <a:gd name="connsiteX25" fmla="*/ 41636 w 608415"/>
              <a:gd name="connsiteY25" fmla="*/ 565989 h 607568"/>
              <a:gd name="connsiteX26" fmla="*/ 566779 w 608415"/>
              <a:gd name="connsiteY26" fmla="*/ 565989 h 607568"/>
              <a:gd name="connsiteX27" fmla="*/ 566779 w 608415"/>
              <a:gd name="connsiteY27" fmla="*/ 253920 h 607568"/>
              <a:gd name="connsiteX28" fmla="*/ 41636 w 608415"/>
              <a:gd name="connsiteY28" fmla="*/ 112308 h 607568"/>
              <a:gd name="connsiteX29" fmla="*/ 41636 w 608415"/>
              <a:gd name="connsiteY29" fmla="*/ 212189 h 607568"/>
              <a:gd name="connsiteX30" fmla="*/ 566779 w 608415"/>
              <a:gd name="connsiteY30" fmla="*/ 212189 h 607568"/>
              <a:gd name="connsiteX31" fmla="*/ 566779 w 608415"/>
              <a:gd name="connsiteY31" fmla="*/ 112308 h 607568"/>
              <a:gd name="connsiteX32" fmla="*/ 537587 w 608415"/>
              <a:gd name="connsiteY32" fmla="*/ 112308 h 607568"/>
              <a:gd name="connsiteX33" fmla="*/ 537587 w 608415"/>
              <a:gd name="connsiteY33" fmla="*/ 162325 h 607568"/>
              <a:gd name="connsiteX34" fmla="*/ 516692 w 608415"/>
              <a:gd name="connsiteY34" fmla="*/ 183038 h 607568"/>
              <a:gd name="connsiteX35" fmla="*/ 495951 w 608415"/>
              <a:gd name="connsiteY35" fmla="*/ 162325 h 607568"/>
              <a:gd name="connsiteX36" fmla="*/ 495951 w 608415"/>
              <a:gd name="connsiteY36" fmla="*/ 112308 h 607568"/>
              <a:gd name="connsiteX37" fmla="*/ 112464 w 608415"/>
              <a:gd name="connsiteY37" fmla="*/ 112308 h 607568"/>
              <a:gd name="connsiteX38" fmla="*/ 112464 w 608415"/>
              <a:gd name="connsiteY38" fmla="*/ 162325 h 607568"/>
              <a:gd name="connsiteX39" fmla="*/ 91723 w 608415"/>
              <a:gd name="connsiteY39" fmla="*/ 183038 h 607568"/>
              <a:gd name="connsiteX40" fmla="*/ 70828 w 608415"/>
              <a:gd name="connsiteY40" fmla="*/ 162325 h 607568"/>
              <a:gd name="connsiteX41" fmla="*/ 70828 w 608415"/>
              <a:gd name="connsiteY41" fmla="*/ 112308 h 607568"/>
              <a:gd name="connsiteX42" fmla="*/ 91723 w 608415"/>
              <a:gd name="connsiteY42" fmla="*/ 0 h 607568"/>
              <a:gd name="connsiteX43" fmla="*/ 112464 w 608415"/>
              <a:gd name="connsiteY43" fmla="*/ 20866 h 607568"/>
              <a:gd name="connsiteX44" fmla="*/ 112464 w 608415"/>
              <a:gd name="connsiteY44" fmla="*/ 70730 h 607568"/>
              <a:gd name="connsiteX45" fmla="*/ 495951 w 608415"/>
              <a:gd name="connsiteY45" fmla="*/ 70730 h 607568"/>
              <a:gd name="connsiteX46" fmla="*/ 495951 w 608415"/>
              <a:gd name="connsiteY46" fmla="*/ 20866 h 607568"/>
              <a:gd name="connsiteX47" fmla="*/ 516692 w 608415"/>
              <a:gd name="connsiteY47" fmla="*/ 0 h 607568"/>
              <a:gd name="connsiteX48" fmla="*/ 537587 w 608415"/>
              <a:gd name="connsiteY48" fmla="*/ 20866 h 607568"/>
              <a:gd name="connsiteX49" fmla="*/ 537587 w 608415"/>
              <a:gd name="connsiteY49" fmla="*/ 70730 h 607568"/>
              <a:gd name="connsiteX50" fmla="*/ 587520 w 608415"/>
              <a:gd name="connsiteY50" fmla="*/ 70730 h 607568"/>
              <a:gd name="connsiteX51" fmla="*/ 608415 w 608415"/>
              <a:gd name="connsiteY51" fmla="*/ 91595 h 607568"/>
              <a:gd name="connsiteX52" fmla="*/ 608415 w 608415"/>
              <a:gd name="connsiteY52" fmla="*/ 586702 h 607568"/>
              <a:gd name="connsiteX53" fmla="*/ 587520 w 608415"/>
              <a:gd name="connsiteY53" fmla="*/ 607568 h 607568"/>
              <a:gd name="connsiteX54" fmla="*/ 20895 w 608415"/>
              <a:gd name="connsiteY54" fmla="*/ 607568 h 607568"/>
              <a:gd name="connsiteX55" fmla="*/ 0 w 608415"/>
              <a:gd name="connsiteY55" fmla="*/ 586702 h 607568"/>
              <a:gd name="connsiteX56" fmla="*/ 0 w 608415"/>
              <a:gd name="connsiteY56" fmla="*/ 91595 h 607568"/>
              <a:gd name="connsiteX57" fmla="*/ 20895 w 608415"/>
              <a:gd name="connsiteY57" fmla="*/ 70730 h 607568"/>
              <a:gd name="connsiteX58" fmla="*/ 70828 w 608415"/>
              <a:gd name="connsiteY58" fmla="*/ 70730 h 607568"/>
              <a:gd name="connsiteX59" fmla="*/ 70828 w 608415"/>
              <a:gd name="connsiteY59" fmla="*/ 20866 h 607568"/>
              <a:gd name="connsiteX60" fmla="*/ 91723 w 608415"/>
              <a:gd name="connsiteY6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15" h="607568">
                <a:moveTo>
                  <a:pt x="387172" y="312670"/>
                </a:moveTo>
                <a:cubicBezTo>
                  <a:pt x="377645" y="312670"/>
                  <a:pt x="368580" y="314511"/>
                  <a:pt x="360743" y="317579"/>
                </a:cubicBezTo>
                <a:cubicBezTo>
                  <a:pt x="343534" y="324330"/>
                  <a:pt x="324327" y="339979"/>
                  <a:pt x="322484" y="363759"/>
                </a:cubicBezTo>
                <a:cubicBezTo>
                  <a:pt x="320793" y="387540"/>
                  <a:pt x="326325" y="403956"/>
                  <a:pt x="339385" y="413928"/>
                </a:cubicBezTo>
                <a:cubicBezTo>
                  <a:pt x="364124" y="432646"/>
                  <a:pt x="411756" y="429424"/>
                  <a:pt x="452474" y="421446"/>
                </a:cubicBezTo>
                <a:cubicBezTo>
                  <a:pt x="455855" y="379101"/>
                  <a:pt x="447865" y="346883"/>
                  <a:pt x="428504" y="328472"/>
                </a:cubicBezTo>
                <a:cubicBezTo>
                  <a:pt x="416212" y="316965"/>
                  <a:pt x="401308" y="312670"/>
                  <a:pt x="387172" y="312670"/>
                </a:cubicBezTo>
                <a:close/>
                <a:moveTo>
                  <a:pt x="375818" y="271495"/>
                </a:moveTo>
                <a:cubicBezTo>
                  <a:pt x="405975" y="268417"/>
                  <a:pt x="435419" y="277766"/>
                  <a:pt x="457084" y="298248"/>
                </a:cubicBezTo>
                <a:cubicBezTo>
                  <a:pt x="477827" y="317886"/>
                  <a:pt x="490580" y="347036"/>
                  <a:pt x="494114" y="382477"/>
                </a:cubicBezTo>
                <a:cubicBezTo>
                  <a:pt x="495036" y="391529"/>
                  <a:pt x="495190" y="400887"/>
                  <a:pt x="495036" y="410860"/>
                </a:cubicBezTo>
                <a:cubicBezTo>
                  <a:pt x="501951" y="408712"/>
                  <a:pt x="507943" y="406717"/>
                  <a:pt x="512706" y="405030"/>
                </a:cubicBezTo>
                <a:cubicBezTo>
                  <a:pt x="523462" y="401041"/>
                  <a:pt x="535447" y="406564"/>
                  <a:pt x="539442" y="417303"/>
                </a:cubicBezTo>
                <a:cubicBezTo>
                  <a:pt x="543283" y="428196"/>
                  <a:pt x="537752" y="440163"/>
                  <a:pt x="526996" y="443999"/>
                </a:cubicBezTo>
                <a:cubicBezTo>
                  <a:pt x="526074" y="444459"/>
                  <a:pt x="511631" y="449676"/>
                  <a:pt x="490273" y="455199"/>
                </a:cubicBezTo>
                <a:cubicBezTo>
                  <a:pt x="486739" y="475911"/>
                  <a:pt x="481054" y="497850"/>
                  <a:pt x="473525" y="521170"/>
                </a:cubicBezTo>
                <a:cubicBezTo>
                  <a:pt x="470605" y="530069"/>
                  <a:pt x="462462" y="535592"/>
                  <a:pt x="453703" y="535592"/>
                </a:cubicBezTo>
                <a:cubicBezTo>
                  <a:pt x="451552" y="535592"/>
                  <a:pt x="449401" y="535285"/>
                  <a:pt x="447250" y="534518"/>
                </a:cubicBezTo>
                <a:cubicBezTo>
                  <a:pt x="436341" y="530989"/>
                  <a:pt x="430348" y="519329"/>
                  <a:pt x="433882" y="508283"/>
                </a:cubicBezTo>
                <a:cubicBezTo>
                  <a:pt x="438799" y="493247"/>
                  <a:pt x="442794" y="478672"/>
                  <a:pt x="445867" y="464711"/>
                </a:cubicBezTo>
                <a:cubicBezTo>
                  <a:pt x="386864" y="474377"/>
                  <a:pt x="342612" y="468393"/>
                  <a:pt x="314340" y="447067"/>
                </a:cubicBezTo>
                <a:cubicBezTo>
                  <a:pt x="297131" y="434180"/>
                  <a:pt x="277463" y="408712"/>
                  <a:pt x="280997" y="360691"/>
                </a:cubicBezTo>
                <a:cubicBezTo>
                  <a:pt x="283609" y="324636"/>
                  <a:pt x="308501" y="293185"/>
                  <a:pt x="345685" y="278763"/>
                </a:cubicBezTo>
                <a:cubicBezTo>
                  <a:pt x="355634" y="274928"/>
                  <a:pt x="365766" y="272521"/>
                  <a:pt x="375818" y="271495"/>
                </a:cubicBezTo>
                <a:close/>
                <a:moveTo>
                  <a:pt x="41636" y="253920"/>
                </a:moveTo>
                <a:lnTo>
                  <a:pt x="41636" y="565989"/>
                </a:lnTo>
                <a:lnTo>
                  <a:pt x="566779" y="565989"/>
                </a:lnTo>
                <a:lnTo>
                  <a:pt x="566779" y="253920"/>
                </a:lnTo>
                <a:close/>
                <a:moveTo>
                  <a:pt x="41636" y="112308"/>
                </a:moveTo>
                <a:lnTo>
                  <a:pt x="41636" y="212189"/>
                </a:lnTo>
                <a:lnTo>
                  <a:pt x="566779" y="212189"/>
                </a:lnTo>
                <a:lnTo>
                  <a:pt x="566779" y="112308"/>
                </a:lnTo>
                <a:lnTo>
                  <a:pt x="537587" y="112308"/>
                </a:lnTo>
                <a:lnTo>
                  <a:pt x="537587" y="162325"/>
                </a:lnTo>
                <a:cubicBezTo>
                  <a:pt x="537587" y="173832"/>
                  <a:pt x="528215" y="183038"/>
                  <a:pt x="516692" y="183038"/>
                </a:cubicBezTo>
                <a:cubicBezTo>
                  <a:pt x="505169" y="183038"/>
                  <a:pt x="495951" y="173832"/>
                  <a:pt x="495951" y="162325"/>
                </a:cubicBezTo>
                <a:lnTo>
                  <a:pt x="495951" y="112308"/>
                </a:lnTo>
                <a:lnTo>
                  <a:pt x="112464" y="112308"/>
                </a:lnTo>
                <a:lnTo>
                  <a:pt x="112464" y="162325"/>
                </a:lnTo>
                <a:cubicBezTo>
                  <a:pt x="112464" y="173832"/>
                  <a:pt x="103246" y="183038"/>
                  <a:pt x="91723" y="183038"/>
                </a:cubicBezTo>
                <a:cubicBezTo>
                  <a:pt x="80200" y="183038"/>
                  <a:pt x="70828" y="173832"/>
                  <a:pt x="70828" y="162325"/>
                </a:cubicBezTo>
                <a:lnTo>
                  <a:pt x="70828" y="112308"/>
                </a:lnTo>
                <a:close/>
                <a:moveTo>
                  <a:pt x="91723" y="0"/>
                </a:moveTo>
                <a:cubicBezTo>
                  <a:pt x="103246" y="0"/>
                  <a:pt x="112464" y="9359"/>
                  <a:pt x="112464" y="20866"/>
                </a:cubicBezTo>
                <a:lnTo>
                  <a:pt x="112464" y="70730"/>
                </a:lnTo>
                <a:lnTo>
                  <a:pt x="495951" y="70730"/>
                </a:lnTo>
                <a:lnTo>
                  <a:pt x="495951" y="20866"/>
                </a:lnTo>
                <a:cubicBezTo>
                  <a:pt x="495951" y="9359"/>
                  <a:pt x="505169" y="0"/>
                  <a:pt x="516692" y="0"/>
                </a:cubicBezTo>
                <a:cubicBezTo>
                  <a:pt x="528215" y="0"/>
                  <a:pt x="537587" y="9359"/>
                  <a:pt x="537587" y="20866"/>
                </a:cubicBezTo>
                <a:lnTo>
                  <a:pt x="537587" y="70730"/>
                </a:lnTo>
                <a:lnTo>
                  <a:pt x="587520" y="70730"/>
                </a:lnTo>
                <a:cubicBezTo>
                  <a:pt x="599043" y="70730"/>
                  <a:pt x="608415" y="80089"/>
                  <a:pt x="608415" y="91595"/>
                </a:cubicBezTo>
                <a:lnTo>
                  <a:pt x="608415" y="586702"/>
                </a:lnTo>
                <a:cubicBezTo>
                  <a:pt x="608415" y="598209"/>
                  <a:pt x="599043" y="607568"/>
                  <a:pt x="587520" y="607568"/>
                </a:cubicBezTo>
                <a:lnTo>
                  <a:pt x="20895" y="607568"/>
                </a:lnTo>
                <a:cubicBezTo>
                  <a:pt x="9372" y="607568"/>
                  <a:pt x="0" y="598209"/>
                  <a:pt x="0" y="586702"/>
                </a:cubicBezTo>
                <a:lnTo>
                  <a:pt x="0" y="91595"/>
                </a:lnTo>
                <a:cubicBezTo>
                  <a:pt x="0" y="80089"/>
                  <a:pt x="9372" y="70730"/>
                  <a:pt x="20895" y="70730"/>
                </a:cubicBezTo>
                <a:lnTo>
                  <a:pt x="70828" y="70730"/>
                </a:lnTo>
                <a:lnTo>
                  <a:pt x="70828" y="20866"/>
                </a:lnTo>
                <a:cubicBezTo>
                  <a:pt x="70828" y="9359"/>
                  <a:pt x="80200" y="0"/>
                  <a:pt x="91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3" name="newspaper_91016"/>
          <p:cNvSpPr>
            <a:spLocks noChangeAspect="1"/>
          </p:cNvSpPr>
          <p:nvPr/>
        </p:nvSpPr>
        <p:spPr bwMode="auto">
          <a:xfrm>
            <a:off x="5263933" y="1591081"/>
            <a:ext cx="457373" cy="46891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8" h="5163">
                <a:moveTo>
                  <a:pt x="3140" y="3600"/>
                </a:moveTo>
                <a:cubicBezTo>
                  <a:pt x="3074" y="3600"/>
                  <a:pt x="3020" y="3547"/>
                  <a:pt x="3020" y="3480"/>
                </a:cubicBezTo>
                <a:lnTo>
                  <a:pt x="3020" y="2102"/>
                </a:lnTo>
                <a:cubicBezTo>
                  <a:pt x="3020" y="2047"/>
                  <a:pt x="2976" y="2002"/>
                  <a:pt x="2921" y="2002"/>
                </a:cubicBezTo>
                <a:lnTo>
                  <a:pt x="2701" y="2002"/>
                </a:lnTo>
                <a:cubicBezTo>
                  <a:pt x="2635" y="2002"/>
                  <a:pt x="2581" y="1948"/>
                  <a:pt x="2581" y="1882"/>
                </a:cubicBezTo>
                <a:cubicBezTo>
                  <a:pt x="2581" y="1816"/>
                  <a:pt x="2635" y="1762"/>
                  <a:pt x="2701" y="1762"/>
                </a:cubicBezTo>
                <a:lnTo>
                  <a:pt x="2921" y="1762"/>
                </a:lnTo>
                <a:cubicBezTo>
                  <a:pt x="3108" y="1762"/>
                  <a:pt x="3260" y="1915"/>
                  <a:pt x="3260" y="2102"/>
                </a:cubicBezTo>
                <a:lnTo>
                  <a:pt x="3260" y="3480"/>
                </a:lnTo>
                <a:cubicBezTo>
                  <a:pt x="3260" y="3547"/>
                  <a:pt x="3207" y="3600"/>
                  <a:pt x="3140" y="3600"/>
                </a:cubicBezTo>
                <a:close/>
                <a:moveTo>
                  <a:pt x="4908" y="1061"/>
                </a:moveTo>
                <a:lnTo>
                  <a:pt x="4462" y="1061"/>
                </a:lnTo>
                <a:cubicBezTo>
                  <a:pt x="4396" y="1061"/>
                  <a:pt x="4342" y="1114"/>
                  <a:pt x="4342" y="1181"/>
                </a:cubicBezTo>
                <a:cubicBezTo>
                  <a:pt x="4342" y="1247"/>
                  <a:pt x="4396" y="1301"/>
                  <a:pt x="4462" y="1301"/>
                </a:cubicBezTo>
                <a:lnTo>
                  <a:pt x="4788" y="1301"/>
                </a:lnTo>
                <a:lnTo>
                  <a:pt x="4788" y="3714"/>
                </a:lnTo>
                <a:cubicBezTo>
                  <a:pt x="4788" y="3914"/>
                  <a:pt x="4625" y="4078"/>
                  <a:pt x="4424" y="4078"/>
                </a:cubicBezTo>
                <a:cubicBezTo>
                  <a:pt x="4223" y="4078"/>
                  <a:pt x="4060" y="3914"/>
                  <a:pt x="4060" y="3714"/>
                </a:cubicBezTo>
                <a:lnTo>
                  <a:pt x="4060" y="757"/>
                </a:lnTo>
                <a:cubicBezTo>
                  <a:pt x="4060" y="339"/>
                  <a:pt x="3720" y="0"/>
                  <a:pt x="3303" y="0"/>
                </a:cubicBezTo>
                <a:lnTo>
                  <a:pt x="120" y="0"/>
                </a:lnTo>
                <a:cubicBezTo>
                  <a:pt x="54" y="0"/>
                  <a:pt x="0" y="54"/>
                  <a:pt x="0" y="120"/>
                </a:cubicBezTo>
                <a:lnTo>
                  <a:pt x="0" y="3561"/>
                </a:lnTo>
                <a:cubicBezTo>
                  <a:pt x="0" y="3978"/>
                  <a:pt x="340" y="4318"/>
                  <a:pt x="757" y="4318"/>
                </a:cubicBezTo>
                <a:lnTo>
                  <a:pt x="2118" y="4318"/>
                </a:lnTo>
                <a:cubicBezTo>
                  <a:pt x="2184" y="4318"/>
                  <a:pt x="2238" y="4264"/>
                  <a:pt x="2238" y="4198"/>
                </a:cubicBezTo>
                <a:cubicBezTo>
                  <a:pt x="2238" y="4132"/>
                  <a:pt x="2184" y="4078"/>
                  <a:pt x="2118" y="4078"/>
                </a:cubicBezTo>
                <a:lnTo>
                  <a:pt x="757" y="4078"/>
                </a:lnTo>
                <a:cubicBezTo>
                  <a:pt x="472" y="4078"/>
                  <a:pt x="240" y="3846"/>
                  <a:pt x="240" y="3561"/>
                </a:cubicBezTo>
                <a:lnTo>
                  <a:pt x="240" y="240"/>
                </a:lnTo>
                <a:lnTo>
                  <a:pt x="3303" y="240"/>
                </a:lnTo>
                <a:cubicBezTo>
                  <a:pt x="3588" y="240"/>
                  <a:pt x="3820" y="472"/>
                  <a:pt x="3820" y="757"/>
                </a:cubicBezTo>
                <a:lnTo>
                  <a:pt x="3820" y="3714"/>
                </a:lnTo>
                <a:cubicBezTo>
                  <a:pt x="3820" y="3850"/>
                  <a:pt x="3865" y="3976"/>
                  <a:pt x="3942" y="4078"/>
                </a:cubicBezTo>
                <a:lnTo>
                  <a:pt x="3280" y="4078"/>
                </a:lnTo>
                <a:cubicBezTo>
                  <a:pt x="3214" y="4078"/>
                  <a:pt x="3160" y="4132"/>
                  <a:pt x="3160" y="4198"/>
                </a:cubicBezTo>
                <a:cubicBezTo>
                  <a:pt x="3160" y="4264"/>
                  <a:pt x="3214" y="4318"/>
                  <a:pt x="3280" y="4318"/>
                </a:cubicBezTo>
                <a:lnTo>
                  <a:pt x="4424" y="4318"/>
                </a:lnTo>
                <a:cubicBezTo>
                  <a:pt x="4757" y="4318"/>
                  <a:pt x="5028" y="4047"/>
                  <a:pt x="5028" y="3714"/>
                </a:cubicBezTo>
                <a:lnTo>
                  <a:pt x="5028" y="1181"/>
                </a:lnTo>
                <a:cubicBezTo>
                  <a:pt x="5028" y="1114"/>
                  <a:pt x="4974" y="1061"/>
                  <a:pt x="4908" y="1061"/>
                </a:cubicBezTo>
                <a:close/>
                <a:moveTo>
                  <a:pt x="2701" y="2200"/>
                </a:moveTo>
                <a:cubicBezTo>
                  <a:pt x="2635" y="2200"/>
                  <a:pt x="2581" y="2254"/>
                  <a:pt x="2581" y="2320"/>
                </a:cubicBezTo>
                <a:lnTo>
                  <a:pt x="2581" y="4616"/>
                </a:lnTo>
                <a:cubicBezTo>
                  <a:pt x="2581" y="4682"/>
                  <a:pt x="2635" y="4736"/>
                  <a:pt x="2701" y="4736"/>
                </a:cubicBezTo>
                <a:cubicBezTo>
                  <a:pt x="2767" y="4736"/>
                  <a:pt x="2821" y="4682"/>
                  <a:pt x="2821" y="4616"/>
                </a:cubicBezTo>
                <a:lnTo>
                  <a:pt x="2821" y="2320"/>
                </a:lnTo>
                <a:cubicBezTo>
                  <a:pt x="2821" y="2254"/>
                  <a:pt x="2767" y="2200"/>
                  <a:pt x="2701" y="2200"/>
                </a:cubicBezTo>
                <a:close/>
                <a:moveTo>
                  <a:pt x="2701" y="4901"/>
                </a:moveTo>
                <a:cubicBezTo>
                  <a:pt x="2635" y="4901"/>
                  <a:pt x="2581" y="4955"/>
                  <a:pt x="2581" y="5021"/>
                </a:cubicBezTo>
                <a:lnTo>
                  <a:pt x="2581" y="5043"/>
                </a:lnTo>
                <a:cubicBezTo>
                  <a:pt x="2581" y="5109"/>
                  <a:pt x="2635" y="5163"/>
                  <a:pt x="2701" y="5163"/>
                </a:cubicBezTo>
                <a:cubicBezTo>
                  <a:pt x="2767" y="5163"/>
                  <a:pt x="2821" y="5109"/>
                  <a:pt x="2821" y="5043"/>
                </a:cubicBezTo>
                <a:lnTo>
                  <a:pt x="2821" y="5021"/>
                </a:lnTo>
                <a:cubicBezTo>
                  <a:pt x="2821" y="4955"/>
                  <a:pt x="2767" y="4901"/>
                  <a:pt x="2701" y="4901"/>
                </a:cubicBezTo>
                <a:close/>
                <a:moveTo>
                  <a:pt x="2070" y="845"/>
                </a:moveTo>
                <a:lnTo>
                  <a:pt x="3120" y="845"/>
                </a:lnTo>
                <a:cubicBezTo>
                  <a:pt x="3186" y="845"/>
                  <a:pt x="3240" y="791"/>
                  <a:pt x="3240" y="725"/>
                </a:cubicBezTo>
                <a:cubicBezTo>
                  <a:pt x="3240" y="659"/>
                  <a:pt x="3186" y="605"/>
                  <a:pt x="3120" y="605"/>
                </a:cubicBezTo>
                <a:lnTo>
                  <a:pt x="2070" y="605"/>
                </a:lnTo>
                <a:cubicBezTo>
                  <a:pt x="2003" y="605"/>
                  <a:pt x="1950" y="659"/>
                  <a:pt x="1950" y="725"/>
                </a:cubicBezTo>
                <a:cubicBezTo>
                  <a:pt x="1950" y="791"/>
                  <a:pt x="2003" y="845"/>
                  <a:pt x="2070" y="845"/>
                </a:cubicBezTo>
                <a:close/>
                <a:moveTo>
                  <a:pt x="2070" y="1349"/>
                </a:moveTo>
                <a:lnTo>
                  <a:pt x="2621" y="1349"/>
                </a:lnTo>
                <a:cubicBezTo>
                  <a:pt x="2687" y="1349"/>
                  <a:pt x="2741" y="1295"/>
                  <a:pt x="2741" y="1229"/>
                </a:cubicBezTo>
                <a:cubicBezTo>
                  <a:pt x="2741" y="1162"/>
                  <a:pt x="2687" y="1109"/>
                  <a:pt x="2621" y="1109"/>
                </a:cubicBezTo>
                <a:lnTo>
                  <a:pt x="2070" y="1109"/>
                </a:lnTo>
                <a:cubicBezTo>
                  <a:pt x="2003" y="1109"/>
                  <a:pt x="1950" y="1162"/>
                  <a:pt x="1950" y="1229"/>
                </a:cubicBezTo>
                <a:cubicBezTo>
                  <a:pt x="1950" y="1295"/>
                  <a:pt x="2003" y="1349"/>
                  <a:pt x="2070" y="1349"/>
                </a:cubicBezTo>
                <a:close/>
                <a:moveTo>
                  <a:pt x="544" y="1290"/>
                </a:moveTo>
                <a:lnTo>
                  <a:pt x="544" y="664"/>
                </a:lnTo>
                <a:cubicBezTo>
                  <a:pt x="544" y="597"/>
                  <a:pt x="598" y="544"/>
                  <a:pt x="664" y="544"/>
                </a:cubicBezTo>
                <a:lnTo>
                  <a:pt x="1291" y="544"/>
                </a:lnTo>
                <a:cubicBezTo>
                  <a:pt x="1357" y="544"/>
                  <a:pt x="1411" y="597"/>
                  <a:pt x="1411" y="664"/>
                </a:cubicBezTo>
                <a:lnTo>
                  <a:pt x="1411" y="1290"/>
                </a:lnTo>
                <a:cubicBezTo>
                  <a:pt x="1411" y="1356"/>
                  <a:pt x="1357" y="1410"/>
                  <a:pt x="1291" y="1410"/>
                </a:cubicBezTo>
                <a:lnTo>
                  <a:pt x="664" y="1410"/>
                </a:lnTo>
                <a:cubicBezTo>
                  <a:pt x="598" y="1410"/>
                  <a:pt x="544" y="1356"/>
                  <a:pt x="544" y="1290"/>
                </a:cubicBezTo>
                <a:close/>
                <a:moveTo>
                  <a:pt x="784" y="1170"/>
                </a:moveTo>
                <a:lnTo>
                  <a:pt x="1171" y="1170"/>
                </a:lnTo>
                <a:lnTo>
                  <a:pt x="1171" y="784"/>
                </a:lnTo>
                <a:lnTo>
                  <a:pt x="784" y="784"/>
                </a:lnTo>
                <a:lnTo>
                  <a:pt x="784" y="1170"/>
                </a:lnTo>
                <a:close/>
                <a:moveTo>
                  <a:pt x="1714" y="1762"/>
                </a:moveTo>
                <a:lnTo>
                  <a:pt x="664" y="1762"/>
                </a:lnTo>
                <a:cubicBezTo>
                  <a:pt x="598" y="1762"/>
                  <a:pt x="544" y="1816"/>
                  <a:pt x="544" y="1882"/>
                </a:cubicBezTo>
                <a:cubicBezTo>
                  <a:pt x="544" y="1949"/>
                  <a:pt x="598" y="2002"/>
                  <a:pt x="664" y="2002"/>
                </a:cubicBezTo>
                <a:lnTo>
                  <a:pt x="1714" y="2002"/>
                </a:lnTo>
                <a:cubicBezTo>
                  <a:pt x="1781" y="2002"/>
                  <a:pt x="1834" y="1949"/>
                  <a:pt x="1834" y="1882"/>
                </a:cubicBezTo>
                <a:cubicBezTo>
                  <a:pt x="1834" y="1816"/>
                  <a:pt x="1781" y="1762"/>
                  <a:pt x="1714" y="1762"/>
                </a:cubicBezTo>
                <a:close/>
                <a:moveTo>
                  <a:pt x="1834" y="2978"/>
                </a:moveTo>
                <a:cubicBezTo>
                  <a:pt x="1834" y="2911"/>
                  <a:pt x="1781" y="2858"/>
                  <a:pt x="1714" y="2858"/>
                </a:cubicBezTo>
                <a:lnTo>
                  <a:pt x="664" y="2858"/>
                </a:lnTo>
                <a:cubicBezTo>
                  <a:pt x="598" y="2858"/>
                  <a:pt x="544" y="2911"/>
                  <a:pt x="544" y="2978"/>
                </a:cubicBezTo>
                <a:cubicBezTo>
                  <a:pt x="544" y="3044"/>
                  <a:pt x="598" y="3098"/>
                  <a:pt x="664" y="3098"/>
                </a:cubicBezTo>
                <a:lnTo>
                  <a:pt x="1714" y="3098"/>
                </a:lnTo>
                <a:cubicBezTo>
                  <a:pt x="1781" y="3098"/>
                  <a:pt x="1834" y="3044"/>
                  <a:pt x="1834" y="2978"/>
                </a:cubicBezTo>
                <a:close/>
                <a:moveTo>
                  <a:pt x="664" y="3361"/>
                </a:moveTo>
                <a:cubicBezTo>
                  <a:pt x="598" y="3361"/>
                  <a:pt x="544" y="3415"/>
                  <a:pt x="544" y="3481"/>
                </a:cubicBezTo>
                <a:cubicBezTo>
                  <a:pt x="544" y="3548"/>
                  <a:pt x="598" y="3601"/>
                  <a:pt x="664" y="3601"/>
                </a:cubicBezTo>
                <a:lnTo>
                  <a:pt x="1215" y="3601"/>
                </a:lnTo>
                <a:cubicBezTo>
                  <a:pt x="1282" y="3601"/>
                  <a:pt x="1335" y="3548"/>
                  <a:pt x="1335" y="3481"/>
                </a:cubicBezTo>
                <a:cubicBezTo>
                  <a:pt x="1335" y="3415"/>
                  <a:pt x="1282" y="3361"/>
                  <a:pt x="1215" y="3361"/>
                </a:cubicBezTo>
                <a:lnTo>
                  <a:pt x="664" y="3361"/>
                </a:lnTo>
                <a:close/>
                <a:moveTo>
                  <a:pt x="664" y="2506"/>
                </a:moveTo>
                <a:lnTo>
                  <a:pt x="1215" y="2506"/>
                </a:lnTo>
                <a:cubicBezTo>
                  <a:pt x="1282" y="2506"/>
                  <a:pt x="1335" y="2452"/>
                  <a:pt x="1335" y="2386"/>
                </a:cubicBezTo>
                <a:cubicBezTo>
                  <a:pt x="1335" y="2320"/>
                  <a:pt x="1282" y="2266"/>
                  <a:pt x="1215" y="2266"/>
                </a:cubicBezTo>
                <a:lnTo>
                  <a:pt x="664" y="2266"/>
                </a:lnTo>
                <a:cubicBezTo>
                  <a:pt x="598" y="2266"/>
                  <a:pt x="544" y="2320"/>
                  <a:pt x="544" y="2386"/>
                </a:cubicBezTo>
                <a:cubicBezTo>
                  <a:pt x="544" y="2452"/>
                  <a:pt x="598" y="2506"/>
                  <a:pt x="664" y="2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2.6.3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旅游城市偏好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绝大多数选择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国内游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，旅游城市多选择上海周边如苏州，其次是镇江。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6658632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1055440" y="1484784"/>
            <a:ext cx="4501914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2196511" y="1628800"/>
            <a:ext cx="2107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国内游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国外游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05" name="图表 204"/>
          <p:cNvGraphicFramePr/>
          <p:nvPr/>
        </p:nvGraphicFramePr>
        <p:xfrm>
          <a:off x="6566184" y="2172442"/>
          <a:ext cx="4594362" cy="3416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6" name="椭圆 205"/>
          <p:cNvSpPr/>
          <p:nvPr/>
        </p:nvSpPr>
        <p:spPr>
          <a:xfrm>
            <a:off x="2121821" y="2982205"/>
            <a:ext cx="1762041" cy="1854806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7" name="组合 206"/>
          <p:cNvGrpSpPr/>
          <p:nvPr/>
        </p:nvGrpSpPr>
        <p:grpSpPr>
          <a:xfrm>
            <a:off x="2219313" y="3516565"/>
            <a:ext cx="1480920" cy="920547"/>
            <a:chOff x="714375" y="785813"/>
            <a:chExt cx="7767638" cy="3827463"/>
          </a:xfrm>
          <a:solidFill>
            <a:srgbClr val="F36639"/>
          </a:solidFill>
        </p:grpSpPr>
        <p:sp>
          <p:nvSpPr>
            <p:cNvPr id="208" name="Freeform 4"/>
            <p:cNvSpPr/>
            <p:nvPr/>
          </p:nvSpPr>
          <p:spPr bwMode="auto">
            <a:xfrm>
              <a:off x="4613275" y="3630613"/>
              <a:ext cx="276225" cy="273050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5"/>
            <p:cNvSpPr/>
            <p:nvPr/>
          </p:nvSpPr>
          <p:spPr bwMode="auto">
            <a:xfrm>
              <a:off x="4889500" y="3598863"/>
              <a:ext cx="171450" cy="149225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6"/>
            <p:cNvSpPr/>
            <p:nvPr/>
          </p:nvSpPr>
          <p:spPr bwMode="auto">
            <a:xfrm>
              <a:off x="4779963" y="3648075"/>
              <a:ext cx="193675" cy="207963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7"/>
            <p:cNvSpPr/>
            <p:nvPr/>
          </p:nvSpPr>
          <p:spPr bwMode="auto">
            <a:xfrm>
              <a:off x="5006975" y="3827463"/>
              <a:ext cx="30163" cy="365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8"/>
            <p:cNvSpPr/>
            <p:nvPr/>
          </p:nvSpPr>
          <p:spPr bwMode="auto">
            <a:xfrm>
              <a:off x="4929188" y="3887788"/>
              <a:ext cx="47625" cy="53975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9"/>
            <p:cNvSpPr>
              <a:spLocks noEditPoints="1"/>
            </p:cNvSpPr>
            <p:nvPr/>
          </p:nvSpPr>
          <p:spPr bwMode="auto">
            <a:xfrm>
              <a:off x="4706938" y="3740150"/>
              <a:ext cx="346075" cy="304800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"/>
            <p:cNvSpPr/>
            <p:nvPr/>
          </p:nvSpPr>
          <p:spPr bwMode="auto">
            <a:xfrm>
              <a:off x="4613275" y="3382963"/>
              <a:ext cx="252413" cy="268288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11"/>
            <p:cNvSpPr/>
            <p:nvPr/>
          </p:nvSpPr>
          <p:spPr bwMode="auto">
            <a:xfrm>
              <a:off x="4822825" y="3433763"/>
              <a:ext cx="247650" cy="21907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12"/>
            <p:cNvSpPr/>
            <p:nvPr/>
          </p:nvSpPr>
          <p:spPr bwMode="auto">
            <a:xfrm>
              <a:off x="4968875" y="3278188"/>
              <a:ext cx="42863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13"/>
            <p:cNvSpPr/>
            <p:nvPr/>
          </p:nvSpPr>
          <p:spPr bwMode="auto">
            <a:xfrm>
              <a:off x="5229225" y="2990850"/>
              <a:ext cx="223838" cy="298450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14"/>
            <p:cNvSpPr/>
            <p:nvPr/>
          </p:nvSpPr>
          <p:spPr bwMode="auto">
            <a:xfrm>
              <a:off x="4078288" y="2441575"/>
              <a:ext cx="260350" cy="206375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15"/>
            <p:cNvSpPr/>
            <p:nvPr/>
          </p:nvSpPr>
          <p:spPr bwMode="auto">
            <a:xfrm>
              <a:off x="4519613" y="2405063"/>
              <a:ext cx="93663" cy="174625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16"/>
            <p:cNvSpPr/>
            <p:nvPr/>
          </p:nvSpPr>
          <p:spPr bwMode="auto">
            <a:xfrm>
              <a:off x="4171950" y="2411413"/>
              <a:ext cx="449263" cy="430213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17"/>
            <p:cNvSpPr/>
            <p:nvPr/>
          </p:nvSpPr>
          <p:spPr bwMode="auto">
            <a:xfrm>
              <a:off x="4565650" y="2509838"/>
              <a:ext cx="328613" cy="31591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18"/>
            <p:cNvSpPr/>
            <p:nvPr/>
          </p:nvSpPr>
          <p:spPr bwMode="auto">
            <a:xfrm>
              <a:off x="4002088" y="2949575"/>
              <a:ext cx="61913" cy="22225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19"/>
            <p:cNvSpPr/>
            <p:nvPr/>
          </p:nvSpPr>
          <p:spPr bwMode="auto">
            <a:xfrm>
              <a:off x="3989388" y="2890838"/>
              <a:ext cx="125413" cy="101600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20"/>
            <p:cNvSpPr/>
            <p:nvPr/>
          </p:nvSpPr>
          <p:spPr bwMode="auto">
            <a:xfrm>
              <a:off x="4005263" y="2981325"/>
              <a:ext cx="60325" cy="33338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21"/>
            <p:cNvSpPr/>
            <p:nvPr/>
          </p:nvSpPr>
          <p:spPr bwMode="auto">
            <a:xfrm>
              <a:off x="4673600" y="3013075"/>
              <a:ext cx="263525" cy="185738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22"/>
            <p:cNvSpPr/>
            <p:nvPr/>
          </p:nvSpPr>
          <p:spPr bwMode="auto">
            <a:xfrm>
              <a:off x="4421188" y="2951163"/>
              <a:ext cx="255588" cy="212725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23"/>
            <p:cNvSpPr/>
            <p:nvPr/>
          </p:nvSpPr>
          <p:spPr bwMode="auto">
            <a:xfrm>
              <a:off x="4378325" y="2984500"/>
              <a:ext cx="65088" cy="1333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24"/>
            <p:cNvSpPr/>
            <p:nvPr/>
          </p:nvSpPr>
          <p:spPr bwMode="auto">
            <a:xfrm>
              <a:off x="4359275" y="3013075"/>
              <a:ext cx="41275" cy="112713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25"/>
            <p:cNvSpPr/>
            <p:nvPr/>
          </p:nvSpPr>
          <p:spPr bwMode="auto">
            <a:xfrm>
              <a:off x="4546600" y="2968625"/>
              <a:ext cx="160338" cy="249238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26"/>
            <p:cNvSpPr/>
            <p:nvPr/>
          </p:nvSpPr>
          <p:spPr bwMode="auto">
            <a:xfrm>
              <a:off x="4176713" y="3022600"/>
              <a:ext cx="131763" cy="134938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27"/>
            <p:cNvSpPr/>
            <p:nvPr/>
          </p:nvSpPr>
          <p:spPr bwMode="auto">
            <a:xfrm>
              <a:off x="4292600" y="3014663"/>
              <a:ext cx="92075" cy="13970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28"/>
            <p:cNvSpPr/>
            <p:nvPr/>
          </p:nvSpPr>
          <p:spPr bwMode="auto">
            <a:xfrm>
              <a:off x="4033838" y="2981325"/>
              <a:ext cx="165100" cy="12223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29"/>
            <p:cNvSpPr/>
            <p:nvPr/>
          </p:nvSpPr>
          <p:spPr bwMode="auto">
            <a:xfrm>
              <a:off x="4113213" y="3071813"/>
              <a:ext cx="88900" cy="85725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0"/>
            <p:cNvSpPr/>
            <p:nvPr/>
          </p:nvSpPr>
          <p:spPr bwMode="auto">
            <a:xfrm>
              <a:off x="4075113" y="3040063"/>
              <a:ext cx="63500" cy="68263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31"/>
            <p:cNvSpPr/>
            <p:nvPr/>
          </p:nvSpPr>
          <p:spPr bwMode="auto">
            <a:xfrm>
              <a:off x="3994150" y="2640013"/>
              <a:ext cx="179388" cy="147638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2"/>
            <p:cNvSpPr/>
            <p:nvPr/>
          </p:nvSpPr>
          <p:spPr bwMode="auto">
            <a:xfrm>
              <a:off x="3992563" y="2647950"/>
              <a:ext cx="261938" cy="287338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3"/>
            <p:cNvSpPr/>
            <p:nvPr/>
          </p:nvSpPr>
          <p:spPr bwMode="auto">
            <a:xfrm>
              <a:off x="4094163" y="2701925"/>
              <a:ext cx="360363" cy="338138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4"/>
            <p:cNvSpPr/>
            <p:nvPr/>
          </p:nvSpPr>
          <p:spPr bwMode="auto">
            <a:xfrm>
              <a:off x="4243388" y="2925763"/>
              <a:ext cx="176213" cy="125413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35"/>
            <p:cNvSpPr/>
            <p:nvPr/>
          </p:nvSpPr>
          <p:spPr bwMode="auto">
            <a:xfrm>
              <a:off x="4365625" y="2738438"/>
              <a:ext cx="336550" cy="261938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6"/>
            <p:cNvSpPr/>
            <p:nvPr/>
          </p:nvSpPr>
          <p:spPr bwMode="auto">
            <a:xfrm>
              <a:off x="4654550" y="2738438"/>
              <a:ext cx="215900" cy="357188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37"/>
            <p:cNvSpPr/>
            <p:nvPr/>
          </p:nvSpPr>
          <p:spPr bwMode="auto">
            <a:xfrm>
              <a:off x="4881563" y="2540000"/>
              <a:ext cx="236538" cy="234950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38"/>
            <p:cNvSpPr/>
            <p:nvPr/>
          </p:nvSpPr>
          <p:spPr bwMode="auto">
            <a:xfrm>
              <a:off x="4551363" y="3206750"/>
              <a:ext cx="122238" cy="134938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39"/>
            <p:cNvSpPr/>
            <p:nvPr/>
          </p:nvSpPr>
          <p:spPr bwMode="auto">
            <a:xfrm>
              <a:off x="4564063" y="3208338"/>
              <a:ext cx="47625" cy="28575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0"/>
            <p:cNvSpPr/>
            <p:nvPr/>
          </p:nvSpPr>
          <p:spPr bwMode="auto">
            <a:xfrm>
              <a:off x="4602163" y="3175000"/>
              <a:ext cx="153988" cy="188913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1"/>
            <p:cNvSpPr/>
            <p:nvPr/>
          </p:nvSpPr>
          <p:spPr bwMode="auto">
            <a:xfrm>
              <a:off x="4819650" y="2740025"/>
              <a:ext cx="358775" cy="441325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"/>
            <p:cNvSpPr/>
            <p:nvPr/>
          </p:nvSpPr>
          <p:spPr bwMode="auto">
            <a:xfrm>
              <a:off x="5245100" y="2978150"/>
              <a:ext cx="41275" cy="41275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3"/>
            <p:cNvSpPr/>
            <p:nvPr/>
          </p:nvSpPr>
          <p:spPr bwMode="auto">
            <a:xfrm>
              <a:off x="5130800" y="2860675"/>
              <a:ext cx="146050" cy="123825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4"/>
            <p:cNvSpPr/>
            <p:nvPr/>
          </p:nvSpPr>
          <p:spPr bwMode="auto">
            <a:xfrm>
              <a:off x="5056188" y="2928938"/>
              <a:ext cx="323850" cy="252413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5"/>
            <p:cNvSpPr/>
            <p:nvPr/>
          </p:nvSpPr>
          <p:spPr bwMode="auto">
            <a:xfrm>
              <a:off x="5106988" y="2468563"/>
              <a:ext cx="33338" cy="39688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6"/>
            <p:cNvSpPr/>
            <p:nvPr/>
          </p:nvSpPr>
          <p:spPr bwMode="auto">
            <a:xfrm>
              <a:off x="5116513" y="2406650"/>
              <a:ext cx="149225" cy="119063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7"/>
            <p:cNvSpPr/>
            <p:nvPr/>
          </p:nvSpPr>
          <p:spPr bwMode="auto">
            <a:xfrm>
              <a:off x="7058025" y="2382838"/>
              <a:ext cx="80963" cy="1016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8"/>
            <p:cNvSpPr/>
            <p:nvPr/>
          </p:nvSpPr>
          <p:spPr bwMode="auto">
            <a:xfrm>
              <a:off x="6246813" y="2668588"/>
              <a:ext cx="95250" cy="128588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9"/>
            <p:cNvSpPr/>
            <p:nvPr/>
          </p:nvSpPr>
          <p:spPr bwMode="auto">
            <a:xfrm>
              <a:off x="5832475" y="2452688"/>
              <a:ext cx="601663" cy="635000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50"/>
            <p:cNvSpPr/>
            <p:nvPr/>
          </p:nvSpPr>
          <p:spPr bwMode="auto">
            <a:xfrm>
              <a:off x="6246813" y="2011363"/>
              <a:ext cx="677863" cy="293688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5105400" y="2522538"/>
              <a:ext cx="11113" cy="301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5086350" y="2503488"/>
              <a:ext cx="31750" cy="90488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5103813" y="2503488"/>
              <a:ext cx="92075" cy="984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5856288" y="2255838"/>
              <a:ext cx="234950" cy="103188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5210175" y="2244725"/>
              <a:ext cx="149225" cy="66675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56"/>
            <p:cNvSpPr>
              <a:spLocks noEditPoints="1"/>
            </p:cNvSpPr>
            <p:nvPr/>
          </p:nvSpPr>
          <p:spPr bwMode="auto">
            <a:xfrm>
              <a:off x="4911725" y="2281238"/>
              <a:ext cx="406400" cy="16033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6043613" y="2443163"/>
              <a:ext cx="5080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7016750" y="2263775"/>
              <a:ext cx="147638" cy="1412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6088063" y="2579688"/>
              <a:ext cx="166688" cy="95250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6329363" y="2622550"/>
              <a:ext cx="182563" cy="407988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6265863" y="2628900"/>
              <a:ext cx="65088" cy="39688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6535738" y="2741613"/>
              <a:ext cx="160338" cy="331788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6535738" y="2940050"/>
              <a:ext cx="131763" cy="93663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6492875" y="2762250"/>
              <a:ext cx="160338" cy="195263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6437313" y="2806700"/>
              <a:ext cx="176213" cy="328613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4665663" y="1922463"/>
              <a:ext cx="207963" cy="169863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2" y="31"/>
                </a:cxn>
                <a:cxn ang="0">
                  <a:pos x="3" y="36"/>
                </a:cxn>
                <a:cxn ang="0">
                  <a:pos x="5" y="41"/>
                </a:cxn>
                <a:cxn ang="0">
                  <a:pos x="7" y="47"/>
                </a:cxn>
                <a:cxn ang="0">
                  <a:pos x="10" y="56"/>
                </a:cxn>
                <a:cxn ang="0">
                  <a:pos x="10" y="61"/>
                </a:cxn>
                <a:cxn ang="0">
                  <a:pos x="16" y="65"/>
                </a:cxn>
                <a:cxn ang="0">
                  <a:pos x="24" y="70"/>
                </a:cxn>
                <a:cxn ang="0">
                  <a:pos x="30" y="73"/>
                </a:cxn>
                <a:cxn ang="0">
                  <a:pos x="36" y="72"/>
                </a:cxn>
                <a:cxn ang="0">
                  <a:pos x="39" y="76"/>
                </a:cxn>
                <a:cxn ang="0">
                  <a:pos x="47" y="78"/>
                </a:cxn>
                <a:cxn ang="0">
                  <a:pos x="52" y="84"/>
                </a:cxn>
                <a:cxn ang="0">
                  <a:pos x="59" y="83"/>
                </a:cxn>
                <a:cxn ang="0">
                  <a:pos x="68" y="85"/>
                </a:cxn>
                <a:cxn ang="0">
                  <a:pos x="77" y="85"/>
                </a:cxn>
                <a:cxn ang="0">
                  <a:pos x="86" y="88"/>
                </a:cxn>
                <a:cxn ang="0">
                  <a:pos x="93" y="89"/>
                </a:cxn>
                <a:cxn ang="0">
                  <a:pos x="93" y="82"/>
                </a:cxn>
                <a:cxn ang="0">
                  <a:pos x="103" y="71"/>
                </a:cxn>
                <a:cxn ang="0">
                  <a:pos x="108" y="67"/>
                </a:cxn>
                <a:cxn ang="0">
                  <a:pos x="104" y="56"/>
                </a:cxn>
                <a:cxn ang="0">
                  <a:pos x="103" y="46"/>
                </a:cxn>
                <a:cxn ang="0">
                  <a:pos x="99" y="40"/>
                </a:cxn>
                <a:cxn ang="0">
                  <a:pos x="106" y="35"/>
                </a:cxn>
                <a:cxn ang="0">
                  <a:pos x="105" y="25"/>
                </a:cxn>
                <a:cxn ang="0">
                  <a:pos x="103" y="16"/>
                </a:cxn>
                <a:cxn ang="0">
                  <a:pos x="95" y="10"/>
                </a:cxn>
                <a:cxn ang="0">
                  <a:pos x="94" y="9"/>
                </a:cxn>
                <a:cxn ang="0">
                  <a:pos x="65" y="8"/>
                </a:cxn>
                <a:cxn ang="0">
                  <a:pos x="59" y="6"/>
                </a:cxn>
                <a:cxn ang="0">
                  <a:pos x="53" y="9"/>
                </a:cxn>
                <a:cxn ang="0">
                  <a:pos x="48" y="2"/>
                </a:cxn>
                <a:cxn ang="0">
                  <a:pos x="23" y="9"/>
                </a:cxn>
                <a:cxn ang="0">
                  <a:pos x="6" y="15"/>
                </a:cxn>
                <a:cxn ang="0">
                  <a:pos x="2" y="18"/>
                </a:cxn>
                <a:cxn ang="0">
                  <a:pos x="2" y="19"/>
                </a:cxn>
              </a:cxnLst>
              <a:rect l="0" t="0" r="r" b="b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4695825" y="2198688"/>
              <a:ext cx="79375" cy="74613"/>
            </a:xfrm>
            <a:custGeom>
              <a:avLst/>
              <a:gdLst/>
              <a:ahLst/>
              <a:cxnLst>
                <a:cxn ang="0">
                  <a:pos x="31" y="35"/>
                </a:cxn>
                <a:cxn ang="0">
                  <a:pos x="39" y="23"/>
                </a:cxn>
                <a:cxn ang="0">
                  <a:pos x="40" y="8"/>
                </a:cxn>
                <a:cxn ang="0">
                  <a:pos x="30" y="2"/>
                </a:cxn>
                <a:cxn ang="0">
                  <a:pos x="13" y="1"/>
                </a:cxn>
                <a:cxn ang="0">
                  <a:pos x="6" y="2"/>
                </a:cxn>
                <a:cxn ang="0">
                  <a:pos x="1" y="5"/>
                </a:cxn>
                <a:cxn ang="0">
                  <a:pos x="6" y="13"/>
                </a:cxn>
                <a:cxn ang="0">
                  <a:pos x="15" y="24"/>
                </a:cxn>
                <a:cxn ang="0">
                  <a:pos x="24" y="34"/>
                </a:cxn>
                <a:cxn ang="0">
                  <a:pos x="30" y="39"/>
                </a:cxn>
                <a:cxn ang="0">
                  <a:pos x="31" y="35"/>
                </a:cxn>
              </a:cxnLst>
              <a:rect l="0" t="0" r="r" b="b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4657725" y="2165350"/>
              <a:ext cx="114300" cy="98425"/>
            </a:xfrm>
            <a:custGeom>
              <a:avLst/>
              <a:gdLst/>
              <a:ahLst/>
              <a:cxnLst>
                <a:cxn ang="0">
                  <a:pos x="35" y="42"/>
                </a:cxn>
                <a:cxn ang="0">
                  <a:pos x="26" y="31"/>
                </a:cxn>
                <a:cxn ang="0">
                  <a:pos x="21" y="23"/>
                </a:cxn>
                <a:cxn ang="0">
                  <a:pos x="26" y="20"/>
                </a:cxn>
                <a:cxn ang="0">
                  <a:pos x="33" y="19"/>
                </a:cxn>
                <a:cxn ang="0">
                  <a:pos x="50" y="20"/>
                </a:cxn>
                <a:cxn ang="0">
                  <a:pos x="60" y="26"/>
                </a:cxn>
                <a:cxn ang="0">
                  <a:pos x="60" y="23"/>
                </a:cxn>
                <a:cxn ang="0">
                  <a:pos x="56" y="15"/>
                </a:cxn>
                <a:cxn ang="0">
                  <a:pos x="53" y="8"/>
                </a:cxn>
                <a:cxn ang="0">
                  <a:pos x="50" y="9"/>
                </a:cxn>
                <a:cxn ang="0">
                  <a:pos x="38" y="7"/>
                </a:cxn>
                <a:cxn ang="0">
                  <a:pos x="29" y="0"/>
                </a:cxn>
                <a:cxn ang="0">
                  <a:pos x="22" y="4"/>
                </a:cxn>
                <a:cxn ang="0">
                  <a:pos x="19" y="10"/>
                </a:cxn>
                <a:cxn ang="0">
                  <a:pos x="15" y="15"/>
                </a:cxn>
                <a:cxn ang="0">
                  <a:pos x="8" y="15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11" y="25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40" y="50"/>
                </a:cxn>
                <a:cxn ang="0">
                  <a:pos x="44" y="52"/>
                </a:cxn>
                <a:cxn ang="0">
                  <a:pos x="35" y="42"/>
                </a:cxn>
              </a:cxnLst>
              <a:rect l="0" t="0" r="r" b="b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4768850" y="2270125"/>
              <a:ext cx="39688" cy="7778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7" y="31"/>
                </a:cxn>
                <a:cxn ang="0">
                  <a:pos x="21" y="24"/>
                </a:cxn>
                <a:cxn ang="0">
                  <a:pos x="21" y="24"/>
                </a:cxn>
                <a:cxn ang="0">
                  <a:pos x="15" y="17"/>
                </a:cxn>
                <a:cxn ang="0">
                  <a:pos x="16" y="5"/>
                </a:cxn>
                <a:cxn ang="0">
                  <a:pos x="6" y="0"/>
                </a:cxn>
                <a:cxn ang="0">
                  <a:pos x="1" y="8"/>
                </a:cxn>
                <a:cxn ang="0">
                  <a:pos x="4" y="15"/>
                </a:cxn>
                <a:cxn ang="0">
                  <a:pos x="3" y="32"/>
                </a:cxn>
                <a:cxn ang="0">
                  <a:pos x="11" y="41"/>
                </a:cxn>
                <a:cxn ang="0">
                  <a:pos x="14" y="35"/>
                </a:cxn>
              </a:cxnLst>
              <a:rect l="0" t="0" r="r" b="b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4570413" y="2095500"/>
              <a:ext cx="160338" cy="71438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60" y="0"/>
                </a:cxn>
                <a:cxn ang="0">
                  <a:pos x="58" y="5"/>
                </a:cxn>
                <a:cxn ang="0">
                  <a:pos x="48" y="5"/>
                </a:cxn>
                <a:cxn ang="0">
                  <a:pos x="42" y="10"/>
                </a:cxn>
                <a:cxn ang="0">
                  <a:pos x="38" y="17"/>
                </a:cxn>
                <a:cxn ang="0">
                  <a:pos x="33" y="20"/>
                </a:cxn>
                <a:cxn ang="0">
                  <a:pos x="22" y="22"/>
                </a:cxn>
                <a:cxn ang="0">
                  <a:pos x="15" y="23"/>
                </a:cxn>
                <a:cxn ang="0">
                  <a:pos x="9" y="24"/>
                </a:cxn>
                <a:cxn ang="0">
                  <a:pos x="2" y="22"/>
                </a:cxn>
                <a:cxn ang="0">
                  <a:pos x="1" y="28"/>
                </a:cxn>
                <a:cxn ang="0">
                  <a:pos x="7" y="31"/>
                </a:cxn>
                <a:cxn ang="0">
                  <a:pos x="14" y="32"/>
                </a:cxn>
                <a:cxn ang="0">
                  <a:pos x="21" y="30"/>
                </a:cxn>
                <a:cxn ang="0">
                  <a:pos x="30" y="29"/>
                </a:cxn>
                <a:cxn ang="0">
                  <a:pos x="32" y="34"/>
                </a:cxn>
                <a:cxn ang="0">
                  <a:pos x="42" y="35"/>
                </a:cxn>
                <a:cxn ang="0">
                  <a:pos x="55" y="37"/>
                </a:cxn>
                <a:cxn ang="0">
                  <a:pos x="64" y="34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74" y="29"/>
                </a:cxn>
                <a:cxn ang="0">
                  <a:pos x="76" y="24"/>
                </a:cxn>
                <a:cxn ang="0">
                  <a:pos x="77" y="19"/>
                </a:cxn>
                <a:cxn ang="0">
                  <a:pos x="82" y="16"/>
                </a:cxn>
                <a:cxn ang="0">
                  <a:pos x="84" y="13"/>
                </a:cxn>
                <a:cxn ang="0">
                  <a:pos x="79" y="4"/>
                </a:cxn>
                <a:cxn ang="0">
                  <a:pos x="71" y="3"/>
                </a:cxn>
              </a:cxnLst>
              <a:rect l="0" t="0" r="r" b="b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4706938" y="2103438"/>
              <a:ext cx="142875" cy="80963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1" y="1"/>
                </a:cxn>
                <a:cxn ang="0">
                  <a:pos x="40" y="7"/>
                </a:cxn>
                <a:cxn ang="0">
                  <a:pos x="28" y="11"/>
                </a:cxn>
                <a:cxn ang="0">
                  <a:pos x="13" y="11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2" y="39"/>
                </a:cxn>
                <a:cxn ang="0">
                  <a:pos x="24" y="41"/>
                </a:cxn>
                <a:cxn ang="0">
                  <a:pos x="39" y="37"/>
                </a:cxn>
                <a:cxn ang="0">
                  <a:pos x="44" y="38"/>
                </a:cxn>
                <a:cxn ang="0">
                  <a:pos x="47" y="39"/>
                </a:cxn>
                <a:cxn ang="0">
                  <a:pos x="54" y="34"/>
                </a:cxn>
                <a:cxn ang="0">
                  <a:pos x="64" y="17"/>
                </a:cxn>
                <a:cxn ang="0">
                  <a:pos x="72" y="12"/>
                </a:cxn>
                <a:cxn ang="0">
                  <a:pos x="71" y="8"/>
                </a:cxn>
              </a:cxnLst>
              <a:rect l="0" t="0" r="r" b="b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4625975" y="2038350"/>
              <a:ext cx="134938" cy="69850"/>
            </a:xfrm>
            <a:custGeom>
              <a:avLst/>
              <a:gdLst/>
              <a:ahLst/>
              <a:cxnLst>
                <a:cxn ang="0">
                  <a:pos x="68" y="17"/>
                </a:cxn>
                <a:cxn ang="0">
                  <a:pos x="60" y="15"/>
                </a:cxn>
                <a:cxn ang="0">
                  <a:pos x="57" y="11"/>
                </a:cxn>
                <a:cxn ang="0">
                  <a:pos x="51" y="12"/>
                </a:cxn>
                <a:cxn ang="0">
                  <a:pos x="45" y="9"/>
                </a:cxn>
                <a:cxn ang="0">
                  <a:pos x="37" y="4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3" y="10"/>
                </a:cxn>
                <a:cxn ang="0">
                  <a:pos x="4" y="16"/>
                </a:cxn>
                <a:cxn ang="0">
                  <a:pos x="8" y="26"/>
                </a:cxn>
                <a:cxn ang="0">
                  <a:pos x="20" y="35"/>
                </a:cxn>
                <a:cxn ang="0">
                  <a:pos x="19" y="35"/>
                </a:cxn>
                <a:cxn ang="0">
                  <a:pos x="29" y="35"/>
                </a:cxn>
                <a:cxn ang="0">
                  <a:pos x="31" y="30"/>
                </a:cxn>
                <a:cxn ang="0">
                  <a:pos x="42" y="33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54" y="33"/>
                </a:cxn>
                <a:cxn ang="0">
                  <a:pos x="65" y="27"/>
                </a:cxn>
                <a:cxn ang="0">
                  <a:pos x="71" y="22"/>
                </a:cxn>
                <a:cxn ang="0">
                  <a:pos x="68" y="17"/>
                </a:cxn>
              </a:cxnLst>
              <a:rect l="0" t="0" r="r" b="b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4722813" y="2079625"/>
              <a:ext cx="120650" cy="50800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38" y="3"/>
                </a:cxn>
                <a:cxn ang="0">
                  <a:pos x="29" y="1"/>
                </a:cxn>
                <a:cxn ang="0">
                  <a:pos x="22" y="2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5" y="24"/>
                </a:cxn>
                <a:cxn ang="0">
                  <a:pos x="20" y="24"/>
                </a:cxn>
                <a:cxn ang="0">
                  <a:pos x="32" y="20"/>
                </a:cxn>
                <a:cxn ang="0">
                  <a:pos x="43" y="14"/>
                </a:cxn>
                <a:cxn ang="0">
                  <a:pos x="53" y="17"/>
                </a:cxn>
                <a:cxn ang="0">
                  <a:pos x="60" y="20"/>
                </a:cxn>
                <a:cxn ang="0">
                  <a:pos x="58" y="16"/>
                </a:cxn>
                <a:cxn ang="0">
                  <a:pos x="63" y="8"/>
                </a:cxn>
                <a:cxn ang="0">
                  <a:pos x="63" y="7"/>
                </a:cxn>
                <a:cxn ang="0">
                  <a:pos x="56" y="6"/>
                </a:cxn>
                <a:cxn ang="0">
                  <a:pos x="47" y="3"/>
                </a:cxn>
              </a:cxnLst>
              <a:rect l="0" t="0" r="r" b="b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4151313" y="2281238"/>
              <a:ext cx="80963" cy="133350"/>
            </a:xfrm>
            <a:custGeom>
              <a:avLst/>
              <a:gdLst/>
              <a:ahLst/>
              <a:cxnLst>
                <a:cxn ang="0">
                  <a:pos x="30" y="57"/>
                </a:cxn>
                <a:cxn ang="0">
                  <a:pos x="28" y="52"/>
                </a:cxn>
                <a:cxn ang="0">
                  <a:pos x="31" y="45"/>
                </a:cxn>
                <a:cxn ang="0">
                  <a:pos x="27" y="39"/>
                </a:cxn>
                <a:cxn ang="0">
                  <a:pos x="30" y="35"/>
                </a:cxn>
                <a:cxn ang="0">
                  <a:pos x="32" y="27"/>
                </a:cxn>
                <a:cxn ang="0">
                  <a:pos x="31" y="17"/>
                </a:cxn>
                <a:cxn ang="0">
                  <a:pos x="39" y="10"/>
                </a:cxn>
                <a:cxn ang="0">
                  <a:pos x="36" y="6"/>
                </a:cxn>
                <a:cxn ang="0">
                  <a:pos x="29" y="4"/>
                </a:cxn>
                <a:cxn ang="0">
                  <a:pos x="25" y="4"/>
                </a:cxn>
                <a:cxn ang="0">
                  <a:pos x="18" y="3"/>
                </a:cxn>
                <a:cxn ang="0">
                  <a:pos x="14" y="2"/>
                </a:cxn>
                <a:cxn ang="0">
                  <a:pos x="11" y="4"/>
                </a:cxn>
                <a:cxn ang="0">
                  <a:pos x="11" y="11"/>
                </a:cxn>
                <a:cxn ang="0">
                  <a:pos x="4" y="38"/>
                </a:cxn>
                <a:cxn ang="0">
                  <a:pos x="8" y="48"/>
                </a:cxn>
                <a:cxn ang="0">
                  <a:pos x="10" y="67"/>
                </a:cxn>
                <a:cxn ang="0">
                  <a:pos x="18" y="70"/>
                </a:cxn>
                <a:cxn ang="0">
                  <a:pos x="27" y="68"/>
                </a:cxn>
                <a:cxn ang="0">
                  <a:pos x="26" y="64"/>
                </a:cxn>
                <a:cxn ang="0">
                  <a:pos x="30" y="57"/>
                </a:cxn>
              </a:cxnLst>
              <a:rect l="0" t="0" r="r" b="b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4430713" y="1968500"/>
              <a:ext cx="88900" cy="76200"/>
            </a:xfrm>
            <a:custGeom>
              <a:avLst/>
              <a:gdLst/>
              <a:ahLst/>
              <a:cxnLst>
                <a:cxn ang="0">
                  <a:pos x="15" y="31"/>
                </a:cxn>
                <a:cxn ang="0">
                  <a:pos x="23" y="32"/>
                </a:cxn>
                <a:cxn ang="0">
                  <a:pos x="31" y="38"/>
                </a:cxn>
                <a:cxn ang="0">
                  <a:pos x="33" y="40"/>
                </a:cxn>
                <a:cxn ang="0">
                  <a:pos x="35" y="32"/>
                </a:cxn>
                <a:cxn ang="0">
                  <a:pos x="35" y="26"/>
                </a:cxn>
                <a:cxn ang="0">
                  <a:pos x="42" y="23"/>
                </a:cxn>
                <a:cxn ang="0">
                  <a:pos x="44" y="20"/>
                </a:cxn>
                <a:cxn ang="0">
                  <a:pos x="40" y="14"/>
                </a:cxn>
                <a:cxn ang="0">
                  <a:pos x="46" y="8"/>
                </a:cxn>
                <a:cxn ang="0">
                  <a:pos x="46" y="1"/>
                </a:cxn>
                <a:cxn ang="0">
                  <a:pos x="43" y="2"/>
                </a:cxn>
                <a:cxn ang="0">
                  <a:pos x="32" y="2"/>
                </a:cxn>
                <a:cxn ang="0">
                  <a:pos x="27" y="10"/>
                </a:cxn>
                <a:cxn ang="0">
                  <a:pos x="22" y="10"/>
                </a:cxn>
                <a:cxn ang="0">
                  <a:pos x="16" y="13"/>
                </a:cxn>
                <a:cxn ang="0">
                  <a:pos x="11" y="22"/>
                </a:cxn>
                <a:cxn ang="0">
                  <a:pos x="2" y="33"/>
                </a:cxn>
                <a:cxn ang="0">
                  <a:pos x="0" y="34"/>
                </a:cxn>
                <a:cxn ang="0">
                  <a:pos x="4" y="35"/>
                </a:cxn>
                <a:cxn ang="0">
                  <a:pos x="15" y="31"/>
                </a:cxn>
              </a:cxnLst>
              <a:rect l="0" t="0" r="r" b="b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4487863" y="2065338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8" y="1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4416425" y="2024063"/>
              <a:ext cx="84138" cy="603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5" y="14"/>
                </a:cxn>
                <a:cxn ang="0">
                  <a:pos x="11" y="17"/>
                </a:cxn>
                <a:cxn ang="0">
                  <a:pos x="18" y="21"/>
                </a:cxn>
                <a:cxn ang="0">
                  <a:pos x="21" y="25"/>
                </a:cxn>
                <a:cxn ang="0">
                  <a:pos x="26" y="23"/>
                </a:cxn>
                <a:cxn ang="0">
                  <a:pos x="30" y="28"/>
                </a:cxn>
                <a:cxn ang="0">
                  <a:pos x="35" y="32"/>
                </a:cxn>
                <a:cxn ang="0">
                  <a:pos x="37" y="31"/>
                </a:cxn>
                <a:cxn ang="0">
                  <a:pos x="41" y="22"/>
                </a:cxn>
                <a:cxn ang="0">
                  <a:pos x="43" y="19"/>
                </a:cxn>
                <a:cxn ang="0">
                  <a:pos x="40" y="12"/>
                </a:cxn>
                <a:cxn ang="0">
                  <a:pos x="40" y="11"/>
                </a:cxn>
                <a:cxn ang="0">
                  <a:pos x="38" y="9"/>
                </a:cxn>
                <a:cxn ang="0">
                  <a:pos x="30" y="3"/>
                </a:cxn>
                <a:cxn ang="0">
                  <a:pos x="22" y="2"/>
                </a:cxn>
                <a:cxn ang="0">
                  <a:pos x="11" y="6"/>
                </a:cxn>
                <a:cxn ang="0">
                  <a:pos x="7" y="5"/>
                </a:cxn>
                <a:cxn ang="0">
                  <a:pos x="0" y="8"/>
                </a:cxn>
                <a:cxn ang="0">
                  <a:pos x="1" y="9"/>
                </a:cxn>
              </a:cxnLst>
              <a:rect l="0" t="0" r="r" b="b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4797425" y="2112963"/>
              <a:ext cx="195263" cy="128588"/>
            </a:xfrm>
            <a:custGeom>
              <a:avLst/>
              <a:gdLst/>
              <a:ahLst/>
              <a:cxnLst>
                <a:cxn ang="0">
                  <a:pos x="91" y="45"/>
                </a:cxn>
                <a:cxn ang="0">
                  <a:pos x="87" y="42"/>
                </a:cxn>
                <a:cxn ang="0">
                  <a:pos x="87" y="41"/>
                </a:cxn>
                <a:cxn ang="0">
                  <a:pos x="85" y="29"/>
                </a:cxn>
                <a:cxn ang="0">
                  <a:pos x="78" y="13"/>
                </a:cxn>
                <a:cxn ang="0">
                  <a:pos x="70" y="0"/>
                </a:cxn>
                <a:cxn ang="0">
                  <a:pos x="65" y="3"/>
                </a:cxn>
                <a:cxn ang="0">
                  <a:pos x="59" y="6"/>
                </a:cxn>
                <a:cxn ang="0">
                  <a:pos x="53" y="7"/>
                </a:cxn>
                <a:cxn ang="0">
                  <a:pos x="48" y="8"/>
                </a:cxn>
                <a:cxn ang="0">
                  <a:pos x="41" y="6"/>
                </a:cxn>
                <a:cxn ang="0">
                  <a:pos x="30" y="4"/>
                </a:cxn>
                <a:cxn ang="0">
                  <a:pos x="26" y="5"/>
                </a:cxn>
                <a:cxn ang="0">
                  <a:pos x="25" y="7"/>
                </a:cxn>
                <a:cxn ang="0">
                  <a:pos x="17" y="12"/>
                </a:cxn>
                <a:cxn ang="0">
                  <a:pos x="7" y="29"/>
                </a:cxn>
                <a:cxn ang="0">
                  <a:pos x="0" y="34"/>
                </a:cxn>
                <a:cxn ang="0">
                  <a:pos x="4" y="41"/>
                </a:cxn>
                <a:cxn ang="0">
                  <a:pos x="8" y="45"/>
                </a:cxn>
                <a:cxn ang="0">
                  <a:pos x="9" y="52"/>
                </a:cxn>
                <a:cxn ang="0">
                  <a:pos x="22" y="55"/>
                </a:cxn>
                <a:cxn ang="0">
                  <a:pos x="22" y="60"/>
                </a:cxn>
                <a:cxn ang="0">
                  <a:pos x="29" y="65"/>
                </a:cxn>
                <a:cxn ang="0">
                  <a:pos x="41" y="66"/>
                </a:cxn>
                <a:cxn ang="0">
                  <a:pos x="53" y="66"/>
                </a:cxn>
                <a:cxn ang="0">
                  <a:pos x="61" y="63"/>
                </a:cxn>
                <a:cxn ang="0">
                  <a:pos x="74" y="61"/>
                </a:cxn>
                <a:cxn ang="0">
                  <a:pos x="83" y="63"/>
                </a:cxn>
                <a:cxn ang="0">
                  <a:pos x="90" y="66"/>
                </a:cxn>
                <a:cxn ang="0">
                  <a:pos x="90" y="61"/>
                </a:cxn>
                <a:cxn ang="0">
                  <a:pos x="96" y="51"/>
                </a:cxn>
                <a:cxn ang="0">
                  <a:pos x="101" y="45"/>
                </a:cxn>
                <a:cxn ang="0">
                  <a:pos x="101" y="45"/>
                </a:cxn>
                <a:cxn ang="0">
                  <a:pos x="97" y="42"/>
                </a:cxn>
                <a:cxn ang="0">
                  <a:pos x="91" y="45"/>
                </a:cxn>
              </a:cxnLst>
              <a:rect l="0" t="0" r="r" b="b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4930775" y="2109788"/>
              <a:ext cx="66675" cy="82550"/>
            </a:xfrm>
            <a:custGeom>
              <a:avLst/>
              <a:gdLst/>
              <a:ahLst/>
              <a:cxnLst>
                <a:cxn ang="0">
                  <a:pos x="26" y="11"/>
                </a:cxn>
                <a:cxn ang="0">
                  <a:pos x="18" y="5"/>
                </a:cxn>
                <a:cxn ang="0">
                  <a:pos x="9" y="0"/>
                </a:cxn>
                <a:cxn ang="0">
                  <a:pos x="0" y="2"/>
                </a:cxn>
                <a:cxn ang="0">
                  <a:pos x="8" y="15"/>
                </a:cxn>
                <a:cxn ang="0">
                  <a:pos x="15" y="31"/>
                </a:cxn>
                <a:cxn ang="0">
                  <a:pos x="17" y="43"/>
                </a:cxn>
                <a:cxn ang="0">
                  <a:pos x="23" y="34"/>
                </a:cxn>
                <a:cxn ang="0">
                  <a:pos x="28" y="29"/>
                </a:cxn>
                <a:cxn ang="0">
                  <a:pos x="35" y="30"/>
                </a:cxn>
                <a:cxn ang="0">
                  <a:pos x="33" y="23"/>
                </a:cxn>
                <a:cxn ang="0">
                  <a:pos x="26" y="11"/>
                </a:cxn>
              </a:cxnLst>
              <a:rect l="0" t="0" r="r" b="b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4833938" y="2227263"/>
              <a:ext cx="134938" cy="74613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2" y="3"/>
                </a:cxn>
                <a:cxn ang="0">
                  <a:pos x="34" y="6"/>
                </a:cxn>
                <a:cxn ang="0">
                  <a:pos x="22" y="6"/>
                </a:cxn>
                <a:cxn ang="0">
                  <a:pos x="10" y="5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2" y="9"/>
                </a:cxn>
                <a:cxn ang="0">
                  <a:pos x="6" y="16"/>
                </a:cxn>
                <a:cxn ang="0">
                  <a:pos x="2" y="21"/>
                </a:cxn>
                <a:cxn ang="0">
                  <a:pos x="2" y="26"/>
                </a:cxn>
                <a:cxn ang="0">
                  <a:pos x="8" y="34"/>
                </a:cxn>
                <a:cxn ang="0">
                  <a:pos x="11" y="37"/>
                </a:cxn>
                <a:cxn ang="0">
                  <a:pos x="26" y="37"/>
                </a:cxn>
                <a:cxn ang="0">
                  <a:pos x="38" y="39"/>
                </a:cxn>
                <a:cxn ang="0">
                  <a:pos x="42" y="36"/>
                </a:cxn>
                <a:cxn ang="0">
                  <a:pos x="47" y="34"/>
                </a:cxn>
                <a:cxn ang="0">
                  <a:pos x="47" y="31"/>
                </a:cxn>
                <a:cxn ang="0">
                  <a:pos x="59" y="31"/>
                </a:cxn>
                <a:cxn ang="0">
                  <a:pos x="63" y="30"/>
                </a:cxn>
                <a:cxn ang="0">
                  <a:pos x="62" y="27"/>
                </a:cxn>
                <a:cxn ang="0">
                  <a:pos x="60" y="19"/>
                </a:cxn>
                <a:cxn ang="0">
                  <a:pos x="69" y="9"/>
                </a:cxn>
                <a:cxn ang="0">
                  <a:pos x="71" y="6"/>
                </a:cxn>
                <a:cxn ang="0">
                  <a:pos x="64" y="3"/>
                </a:cxn>
                <a:cxn ang="0">
                  <a:pos x="55" y="1"/>
                </a:cxn>
              </a:cxnLst>
              <a:rect l="0" t="0" r="r" b="b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4795838" y="2273300"/>
              <a:ext cx="58738" cy="42863"/>
            </a:xfrm>
            <a:custGeom>
              <a:avLst/>
              <a:gdLst/>
              <a:ahLst/>
              <a:cxnLst>
                <a:cxn ang="0">
                  <a:pos x="7" y="22"/>
                </a:cxn>
                <a:cxn ang="0">
                  <a:pos x="7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8" y="22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5" y="21"/>
                </a:cxn>
                <a:cxn ang="0">
                  <a:pos x="20" y="18"/>
                </a:cxn>
                <a:cxn ang="0">
                  <a:pos x="30" y="13"/>
                </a:cxn>
                <a:cxn ang="0">
                  <a:pos x="31" y="13"/>
                </a:cxn>
                <a:cxn ang="0">
                  <a:pos x="28" y="10"/>
                </a:cxn>
                <a:cxn ang="0">
                  <a:pos x="22" y="2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22" y="0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1" y="15"/>
                </a:cxn>
                <a:cxn ang="0">
                  <a:pos x="7" y="22"/>
                </a:cxn>
              </a:cxnLst>
              <a:rect l="0" t="0" r="r" b="b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4833938" y="1998663"/>
              <a:ext cx="384175" cy="223838"/>
            </a:xfrm>
            <a:custGeom>
              <a:avLst/>
              <a:gdLst/>
              <a:ahLst/>
              <a:cxnLst>
                <a:cxn ang="0">
                  <a:pos x="187" y="67"/>
                </a:cxn>
                <a:cxn ang="0">
                  <a:pos x="199" y="60"/>
                </a:cxn>
                <a:cxn ang="0">
                  <a:pos x="200" y="53"/>
                </a:cxn>
                <a:cxn ang="0">
                  <a:pos x="201" y="45"/>
                </a:cxn>
                <a:cxn ang="0">
                  <a:pos x="185" y="39"/>
                </a:cxn>
                <a:cxn ang="0">
                  <a:pos x="170" y="31"/>
                </a:cxn>
                <a:cxn ang="0">
                  <a:pos x="158" y="32"/>
                </a:cxn>
                <a:cxn ang="0">
                  <a:pos x="149" y="28"/>
                </a:cxn>
                <a:cxn ang="0">
                  <a:pos x="135" y="17"/>
                </a:cxn>
                <a:cxn ang="0">
                  <a:pos x="131" y="2"/>
                </a:cxn>
                <a:cxn ang="0">
                  <a:pos x="115" y="1"/>
                </a:cxn>
                <a:cxn ang="0">
                  <a:pos x="106" y="3"/>
                </a:cxn>
                <a:cxn ang="0">
                  <a:pos x="92" y="12"/>
                </a:cxn>
                <a:cxn ang="0">
                  <a:pos x="80" y="15"/>
                </a:cxn>
                <a:cxn ang="0">
                  <a:pos x="65" y="12"/>
                </a:cxn>
                <a:cxn ang="0">
                  <a:pos x="47" y="9"/>
                </a:cxn>
                <a:cxn ang="0">
                  <a:pos x="21" y="11"/>
                </a:cxn>
                <a:cxn ang="0">
                  <a:pos x="16" y="16"/>
                </a:cxn>
                <a:cxn ang="0">
                  <a:pos x="15" y="31"/>
                </a:cxn>
                <a:cxn ang="0">
                  <a:pos x="5" y="50"/>
                </a:cxn>
                <a:cxn ang="0">
                  <a:pos x="5" y="63"/>
                </a:cxn>
                <a:cxn ang="0">
                  <a:pos x="11" y="64"/>
                </a:cxn>
                <a:cxn ang="0">
                  <a:pos x="29" y="68"/>
                </a:cxn>
                <a:cxn ang="0">
                  <a:pos x="40" y="66"/>
                </a:cxn>
                <a:cxn ang="0">
                  <a:pos x="60" y="58"/>
                </a:cxn>
                <a:cxn ang="0">
                  <a:pos x="77" y="69"/>
                </a:cxn>
                <a:cxn ang="0">
                  <a:pos x="86" y="88"/>
                </a:cxn>
                <a:cxn ang="0">
                  <a:pos x="74" y="92"/>
                </a:cxn>
                <a:cxn ang="0">
                  <a:pos x="72" y="105"/>
                </a:cxn>
                <a:cxn ang="0">
                  <a:pos x="82" y="105"/>
                </a:cxn>
                <a:cxn ang="0">
                  <a:pos x="97" y="85"/>
                </a:cxn>
                <a:cxn ang="0">
                  <a:pos x="111" y="90"/>
                </a:cxn>
                <a:cxn ang="0">
                  <a:pos x="114" y="101"/>
                </a:cxn>
                <a:cxn ang="0">
                  <a:pos x="126" y="115"/>
                </a:cxn>
                <a:cxn ang="0">
                  <a:pos x="146" y="108"/>
                </a:cxn>
                <a:cxn ang="0">
                  <a:pos x="150" y="103"/>
                </a:cxn>
                <a:cxn ang="0">
                  <a:pos x="155" y="85"/>
                </a:cxn>
                <a:cxn ang="0">
                  <a:pos x="178" y="78"/>
                </a:cxn>
              </a:cxnLst>
              <a:rect l="0" t="0" r="r" b="b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4854575" y="1884363"/>
              <a:ext cx="203200" cy="146050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3" y="32"/>
                </a:cxn>
                <a:cxn ang="0">
                  <a:pos x="88" y="25"/>
                </a:cxn>
                <a:cxn ang="0">
                  <a:pos x="86" y="17"/>
                </a:cxn>
                <a:cxn ang="0">
                  <a:pos x="85" y="9"/>
                </a:cxn>
                <a:cxn ang="0">
                  <a:pos x="75" y="6"/>
                </a:cxn>
                <a:cxn ang="0">
                  <a:pos x="69" y="6"/>
                </a:cxn>
                <a:cxn ang="0">
                  <a:pos x="63" y="3"/>
                </a:cxn>
                <a:cxn ang="0">
                  <a:pos x="57" y="1"/>
                </a:cxn>
                <a:cxn ang="0">
                  <a:pos x="57" y="0"/>
                </a:cxn>
                <a:cxn ang="0">
                  <a:pos x="53" y="2"/>
                </a:cxn>
                <a:cxn ang="0">
                  <a:pos x="49" y="6"/>
                </a:cxn>
                <a:cxn ang="0">
                  <a:pos x="41" y="7"/>
                </a:cxn>
                <a:cxn ang="0">
                  <a:pos x="38" y="13"/>
                </a:cxn>
                <a:cxn ang="0">
                  <a:pos x="37" y="17"/>
                </a:cxn>
                <a:cxn ang="0">
                  <a:pos x="33" y="20"/>
                </a:cxn>
                <a:cxn ang="0">
                  <a:pos x="27" y="26"/>
                </a:cxn>
                <a:cxn ang="0">
                  <a:pos x="26" y="31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6" y="45"/>
                </a:cxn>
                <a:cxn ang="0">
                  <a:pos x="7" y="55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72"/>
                </a:cxn>
                <a:cxn ang="0">
                  <a:pos x="10" y="71"/>
                </a:cxn>
                <a:cxn ang="0">
                  <a:pos x="17" y="67"/>
                </a:cxn>
                <a:cxn ang="0">
                  <a:pos x="36" y="69"/>
                </a:cxn>
                <a:cxn ang="0">
                  <a:pos x="47" y="71"/>
                </a:cxn>
                <a:cxn ang="0">
                  <a:pos x="54" y="72"/>
                </a:cxn>
                <a:cxn ang="0">
                  <a:pos x="62" y="72"/>
                </a:cxn>
                <a:cxn ang="0">
                  <a:pos x="69" y="75"/>
                </a:cxn>
                <a:cxn ang="0">
                  <a:pos x="79" y="75"/>
                </a:cxn>
                <a:cxn ang="0">
                  <a:pos x="81" y="72"/>
                </a:cxn>
                <a:cxn ang="0">
                  <a:pos x="88" y="64"/>
                </a:cxn>
                <a:cxn ang="0">
                  <a:pos x="95" y="63"/>
                </a:cxn>
                <a:cxn ang="0">
                  <a:pos x="94" y="58"/>
                </a:cxn>
                <a:cxn ang="0">
                  <a:pos x="92" y="48"/>
                </a:cxn>
                <a:cxn ang="0">
                  <a:pos x="100" y="49"/>
                </a:cxn>
                <a:cxn ang="0">
                  <a:pos x="106" y="44"/>
                </a:cxn>
                <a:cxn ang="0">
                  <a:pos x="99" y="38"/>
                </a:cxn>
              </a:cxnLst>
              <a:rect l="0" t="0" r="r" b="b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4803775" y="1827213"/>
              <a:ext cx="160338" cy="74613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43" y="27"/>
                </a:cxn>
                <a:cxn ang="0">
                  <a:pos x="49" y="30"/>
                </a:cxn>
                <a:cxn ang="0">
                  <a:pos x="60" y="36"/>
                </a:cxn>
                <a:cxn ang="0">
                  <a:pos x="66" y="39"/>
                </a:cxn>
                <a:cxn ang="0">
                  <a:pos x="68" y="37"/>
                </a:cxn>
                <a:cxn ang="0">
                  <a:pos x="76" y="36"/>
                </a:cxn>
                <a:cxn ang="0">
                  <a:pos x="80" y="32"/>
                </a:cxn>
                <a:cxn ang="0">
                  <a:pos x="84" y="30"/>
                </a:cxn>
                <a:cxn ang="0">
                  <a:pos x="81" y="24"/>
                </a:cxn>
                <a:cxn ang="0">
                  <a:pos x="78" y="17"/>
                </a:cxn>
                <a:cxn ang="0">
                  <a:pos x="76" y="11"/>
                </a:cxn>
                <a:cxn ang="0">
                  <a:pos x="74" y="8"/>
                </a:cxn>
                <a:cxn ang="0">
                  <a:pos x="64" y="7"/>
                </a:cxn>
                <a:cxn ang="0">
                  <a:pos x="52" y="1"/>
                </a:cxn>
                <a:cxn ang="0">
                  <a:pos x="40" y="1"/>
                </a:cxn>
                <a:cxn ang="0">
                  <a:pos x="39" y="12"/>
                </a:cxn>
                <a:cxn ang="0">
                  <a:pos x="30" y="16"/>
                </a:cxn>
                <a:cxn ang="0">
                  <a:pos x="20" y="5"/>
                </a:cxn>
                <a:cxn ang="0">
                  <a:pos x="9" y="10"/>
                </a:cxn>
                <a:cxn ang="0">
                  <a:pos x="5" y="19"/>
                </a:cxn>
                <a:cxn ang="0">
                  <a:pos x="3" y="29"/>
                </a:cxn>
                <a:cxn ang="0">
                  <a:pos x="3" y="30"/>
                </a:cxn>
                <a:cxn ang="0">
                  <a:pos x="12" y="27"/>
                </a:cxn>
                <a:cxn ang="0">
                  <a:pos x="29" y="27"/>
                </a:cxn>
              </a:cxnLst>
              <a:rect l="0" t="0" r="r" b="b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4803775" y="1874838"/>
              <a:ext cx="125413" cy="79375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23" y="35"/>
                </a:cxn>
                <a:cxn ang="0">
                  <a:pos x="31" y="40"/>
                </a:cxn>
                <a:cxn ang="0">
                  <a:pos x="40" y="41"/>
                </a:cxn>
                <a:cxn ang="0">
                  <a:pos x="45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60" y="25"/>
                </a:cxn>
                <a:cxn ang="0">
                  <a:pos x="64" y="22"/>
                </a:cxn>
                <a:cxn ang="0">
                  <a:pos x="65" y="18"/>
                </a:cxn>
                <a:cxn ang="0">
                  <a:pos x="66" y="14"/>
                </a:cxn>
                <a:cxn ang="0">
                  <a:pos x="60" y="11"/>
                </a:cxn>
                <a:cxn ang="0">
                  <a:pos x="49" y="5"/>
                </a:cxn>
                <a:cxn ang="0">
                  <a:pos x="43" y="2"/>
                </a:cxn>
                <a:cxn ang="0">
                  <a:pos x="29" y="2"/>
                </a:cxn>
                <a:cxn ang="0">
                  <a:pos x="12" y="2"/>
                </a:cxn>
                <a:cxn ang="0">
                  <a:pos x="3" y="5"/>
                </a:cxn>
                <a:cxn ang="0">
                  <a:pos x="2" y="17"/>
                </a:cxn>
                <a:cxn ang="0">
                  <a:pos x="3" y="20"/>
                </a:cxn>
                <a:cxn ang="0">
                  <a:pos x="10" y="21"/>
                </a:cxn>
              </a:cxnLst>
              <a:rect l="0" t="0" r="r" b="b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4495800" y="2132013"/>
              <a:ext cx="96838" cy="55563"/>
            </a:xfrm>
            <a:custGeom>
              <a:avLst/>
              <a:gdLst/>
              <a:ahLst/>
              <a:cxnLst>
                <a:cxn ang="0">
                  <a:pos x="46" y="12"/>
                </a:cxn>
                <a:cxn ang="0">
                  <a:pos x="40" y="9"/>
                </a:cxn>
                <a:cxn ang="0">
                  <a:pos x="40" y="4"/>
                </a:cxn>
                <a:cxn ang="0">
                  <a:pos x="33" y="1"/>
                </a:cxn>
                <a:cxn ang="0">
                  <a:pos x="26" y="2"/>
                </a:cxn>
                <a:cxn ang="0">
                  <a:pos x="16" y="2"/>
                </a:cxn>
                <a:cxn ang="0">
                  <a:pos x="15" y="4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3" y="21"/>
                </a:cxn>
                <a:cxn ang="0">
                  <a:pos x="8" y="22"/>
                </a:cxn>
                <a:cxn ang="0">
                  <a:pos x="10" y="27"/>
                </a:cxn>
                <a:cxn ang="0">
                  <a:pos x="10" y="27"/>
                </a:cxn>
                <a:cxn ang="0">
                  <a:pos x="20" y="27"/>
                </a:cxn>
                <a:cxn ang="0">
                  <a:pos x="25" y="19"/>
                </a:cxn>
                <a:cxn ang="0">
                  <a:pos x="32" y="26"/>
                </a:cxn>
                <a:cxn ang="0">
                  <a:pos x="35" y="22"/>
                </a:cxn>
                <a:cxn ang="0">
                  <a:pos x="39" y="20"/>
                </a:cxn>
                <a:cxn ang="0">
                  <a:pos x="44" y="19"/>
                </a:cxn>
                <a:cxn ang="0">
                  <a:pos x="47" y="17"/>
                </a:cxn>
                <a:cxn ang="0">
                  <a:pos x="49" y="15"/>
                </a:cxn>
                <a:cxn ang="0">
                  <a:pos x="51" y="12"/>
                </a:cxn>
                <a:cxn ang="0">
                  <a:pos x="46" y="12"/>
                </a:cxn>
              </a:cxnLst>
              <a:rect l="0" t="0" r="r" b="b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4494213" y="1927225"/>
              <a:ext cx="192088" cy="219075"/>
            </a:xfrm>
            <a:custGeom>
              <a:avLst/>
              <a:gdLst/>
              <a:ahLst/>
              <a:cxnLst>
                <a:cxn ang="0">
                  <a:pos x="13" y="29"/>
                </a:cxn>
                <a:cxn ang="0">
                  <a:pos x="7" y="35"/>
                </a:cxn>
                <a:cxn ang="0">
                  <a:pos x="11" y="41"/>
                </a:cxn>
                <a:cxn ang="0">
                  <a:pos x="9" y="44"/>
                </a:cxn>
                <a:cxn ang="0">
                  <a:pos x="2" y="47"/>
                </a:cxn>
                <a:cxn ang="0">
                  <a:pos x="2" y="53"/>
                </a:cxn>
                <a:cxn ang="0">
                  <a:pos x="0" y="62"/>
                </a:cxn>
                <a:cxn ang="0">
                  <a:pos x="3" y="69"/>
                </a:cxn>
                <a:cxn ang="0">
                  <a:pos x="1" y="73"/>
                </a:cxn>
                <a:cxn ang="0">
                  <a:pos x="5" y="82"/>
                </a:cxn>
                <a:cxn ang="0">
                  <a:pos x="7" y="84"/>
                </a:cxn>
                <a:cxn ang="0">
                  <a:pos x="14" y="87"/>
                </a:cxn>
                <a:cxn ang="0">
                  <a:pos x="20" y="89"/>
                </a:cxn>
                <a:cxn ang="0">
                  <a:pos x="23" y="93"/>
                </a:cxn>
                <a:cxn ang="0">
                  <a:pos x="18" y="102"/>
                </a:cxn>
                <a:cxn ang="0">
                  <a:pos x="17" y="109"/>
                </a:cxn>
                <a:cxn ang="0">
                  <a:pos x="27" y="109"/>
                </a:cxn>
                <a:cxn ang="0">
                  <a:pos x="34" y="108"/>
                </a:cxn>
                <a:cxn ang="0">
                  <a:pos x="41" y="111"/>
                </a:cxn>
                <a:cxn ang="0">
                  <a:pos x="42" y="110"/>
                </a:cxn>
                <a:cxn ang="0">
                  <a:pos x="49" y="112"/>
                </a:cxn>
                <a:cxn ang="0">
                  <a:pos x="55" y="111"/>
                </a:cxn>
                <a:cxn ang="0">
                  <a:pos x="62" y="110"/>
                </a:cxn>
                <a:cxn ang="0">
                  <a:pos x="73" y="108"/>
                </a:cxn>
                <a:cxn ang="0">
                  <a:pos x="78" y="105"/>
                </a:cxn>
                <a:cxn ang="0">
                  <a:pos x="82" y="98"/>
                </a:cxn>
                <a:cxn ang="0">
                  <a:pos x="89" y="93"/>
                </a:cxn>
                <a:cxn ang="0">
                  <a:pos x="77" y="84"/>
                </a:cxn>
                <a:cxn ang="0">
                  <a:pos x="73" y="74"/>
                </a:cxn>
                <a:cxn ang="0">
                  <a:pos x="72" y="68"/>
                </a:cxn>
                <a:cxn ang="0">
                  <a:pos x="84" y="64"/>
                </a:cxn>
                <a:cxn ang="0">
                  <a:pos x="93" y="60"/>
                </a:cxn>
                <a:cxn ang="0">
                  <a:pos x="99" y="59"/>
                </a:cxn>
                <a:cxn ang="0">
                  <a:pos x="100" y="53"/>
                </a:cxn>
                <a:cxn ang="0">
                  <a:pos x="97" y="44"/>
                </a:cxn>
                <a:cxn ang="0">
                  <a:pos x="95" y="38"/>
                </a:cxn>
                <a:cxn ang="0">
                  <a:pos x="93" y="33"/>
                </a:cxn>
                <a:cxn ang="0">
                  <a:pos x="92" y="28"/>
                </a:cxn>
                <a:cxn ang="0">
                  <a:pos x="92" y="16"/>
                </a:cxn>
                <a:cxn ang="0">
                  <a:pos x="92" y="15"/>
                </a:cxn>
                <a:cxn ang="0">
                  <a:pos x="91" y="14"/>
                </a:cxn>
                <a:cxn ang="0">
                  <a:pos x="85" y="10"/>
                </a:cxn>
                <a:cxn ang="0">
                  <a:pos x="86" y="3"/>
                </a:cxn>
                <a:cxn ang="0">
                  <a:pos x="76" y="6"/>
                </a:cxn>
                <a:cxn ang="0">
                  <a:pos x="63" y="13"/>
                </a:cxn>
                <a:cxn ang="0">
                  <a:pos x="57" y="9"/>
                </a:cxn>
                <a:cxn ang="0">
                  <a:pos x="53" y="7"/>
                </a:cxn>
                <a:cxn ang="0">
                  <a:pos x="45" y="3"/>
                </a:cxn>
                <a:cxn ang="0">
                  <a:pos x="44" y="0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32" y="5"/>
                </a:cxn>
                <a:cxn ang="0">
                  <a:pos x="35" y="15"/>
                </a:cxn>
                <a:cxn ang="0">
                  <a:pos x="30" y="19"/>
                </a:cxn>
                <a:cxn ang="0">
                  <a:pos x="22" y="18"/>
                </a:cxn>
                <a:cxn ang="0">
                  <a:pos x="13" y="19"/>
                </a:cxn>
                <a:cxn ang="0">
                  <a:pos x="13" y="22"/>
                </a:cxn>
                <a:cxn ang="0">
                  <a:pos x="13" y="29"/>
                </a:cxn>
              </a:cxnLst>
              <a:rect l="0" t="0" r="r" b="b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4808538" y="1404938"/>
              <a:ext cx="225425" cy="360363"/>
            </a:xfrm>
            <a:custGeom>
              <a:avLst/>
              <a:gdLst/>
              <a:ahLst/>
              <a:cxnLst>
                <a:cxn ang="0">
                  <a:pos x="100" y="158"/>
                </a:cxn>
                <a:cxn ang="0">
                  <a:pos x="117" y="142"/>
                </a:cxn>
                <a:cxn ang="0">
                  <a:pos x="114" y="133"/>
                </a:cxn>
                <a:cxn ang="0">
                  <a:pos x="100" y="122"/>
                </a:cxn>
                <a:cxn ang="0">
                  <a:pos x="107" y="116"/>
                </a:cxn>
                <a:cxn ang="0">
                  <a:pos x="101" y="110"/>
                </a:cxn>
                <a:cxn ang="0">
                  <a:pos x="102" y="104"/>
                </a:cxn>
                <a:cxn ang="0">
                  <a:pos x="97" y="101"/>
                </a:cxn>
                <a:cxn ang="0">
                  <a:pos x="99" y="97"/>
                </a:cxn>
                <a:cxn ang="0">
                  <a:pos x="98" y="89"/>
                </a:cxn>
                <a:cxn ang="0">
                  <a:pos x="101" y="82"/>
                </a:cxn>
                <a:cxn ang="0">
                  <a:pos x="91" y="65"/>
                </a:cxn>
                <a:cxn ang="0">
                  <a:pos x="94" y="58"/>
                </a:cxn>
                <a:cxn ang="0">
                  <a:pos x="101" y="50"/>
                </a:cxn>
                <a:cxn ang="0">
                  <a:pos x="93" y="42"/>
                </a:cxn>
                <a:cxn ang="0">
                  <a:pos x="86" y="38"/>
                </a:cxn>
                <a:cxn ang="0">
                  <a:pos x="84" y="31"/>
                </a:cxn>
                <a:cxn ang="0">
                  <a:pos x="86" y="25"/>
                </a:cxn>
                <a:cxn ang="0">
                  <a:pos x="90" y="22"/>
                </a:cxn>
                <a:cxn ang="0">
                  <a:pos x="93" y="18"/>
                </a:cxn>
                <a:cxn ang="0">
                  <a:pos x="93" y="11"/>
                </a:cxn>
                <a:cxn ang="0">
                  <a:pos x="81" y="3"/>
                </a:cxn>
                <a:cxn ang="0">
                  <a:pos x="72" y="3"/>
                </a:cxn>
                <a:cxn ang="0">
                  <a:pos x="61" y="6"/>
                </a:cxn>
                <a:cxn ang="0">
                  <a:pos x="54" y="14"/>
                </a:cxn>
                <a:cxn ang="0">
                  <a:pos x="52" y="23"/>
                </a:cxn>
                <a:cxn ang="0">
                  <a:pos x="47" y="30"/>
                </a:cxn>
                <a:cxn ang="0">
                  <a:pos x="40" y="28"/>
                </a:cxn>
                <a:cxn ang="0">
                  <a:pos x="32" y="28"/>
                </a:cxn>
                <a:cxn ang="0">
                  <a:pos x="19" y="27"/>
                </a:cxn>
                <a:cxn ang="0">
                  <a:pos x="7" y="18"/>
                </a:cxn>
                <a:cxn ang="0">
                  <a:pos x="0" y="23"/>
                </a:cxn>
                <a:cxn ang="0">
                  <a:pos x="12" y="32"/>
                </a:cxn>
                <a:cxn ang="0">
                  <a:pos x="28" y="42"/>
                </a:cxn>
                <a:cxn ang="0">
                  <a:pos x="29" y="53"/>
                </a:cxn>
                <a:cxn ang="0">
                  <a:pos x="31" y="63"/>
                </a:cxn>
                <a:cxn ang="0">
                  <a:pos x="31" y="73"/>
                </a:cxn>
                <a:cxn ang="0">
                  <a:pos x="33" y="78"/>
                </a:cxn>
                <a:cxn ang="0">
                  <a:pos x="34" y="84"/>
                </a:cxn>
                <a:cxn ang="0">
                  <a:pos x="44" y="88"/>
                </a:cxn>
                <a:cxn ang="0">
                  <a:pos x="48" y="96"/>
                </a:cxn>
                <a:cxn ang="0">
                  <a:pos x="46" y="100"/>
                </a:cxn>
                <a:cxn ang="0">
                  <a:pos x="39" y="105"/>
                </a:cxn>
                <a:cxn ang="0">
                  <a:pos x="28" y="117"/>
                </a:cxn>
                <a:cxn ang="0">
                  <a:pos x="21" y="122"/>
                </a:cxn>
                <a:cxn ang="0">
                  <a:pos x="15" y="128"/>
                </a:cxn>
                <a:cxn ang="0">
                  <a:pos x="7" y="132"/>
                </a:cxn>
                <a:cxn ang="0">
                  <a:pos x="2" y="139"/>
                </a:cxn>
                <a:cxn ang="0">
                  <a:pos x="3" y="146"/>
                </a:cxn>
                <a:cxn ang="0">
                  <a:pos x="4" y="153"/>
                </a:cxn>
                <a:cxn ang="0">
                  <a:pos x="6" y="166"/>
                </a:cxn>
                <a:cxn ang="0">
                  <a:pos x="3" y="178"/>
                </a:cxn>
                <a:cxn ang="0">
                  <a:pos x="13" y="182"/>
                </a:cxn>
                <a:cxn ang="0">
                  <a:pos x="20" y="186"/>
                </a:cxn>
                <a:cxn ang="0">
                  <a:pos x="33" y="188"/>
                </a:cxn>
                <a:cxn ang="0">
                  <a:pos x="68" y="180"/>
                </a:cxn>
                <a:cxn ang="0">
                  <a:pos x="78" y="179"/>
                </a:cxn>
                <a:cxn ang="0">
                  <a:pos x="83" y="172"/>
                </a:cxn>
                <a:cxn ang="0">
                  <a:pos x="100" y="158"/>
                </a:cxn>
              </a:cxnLst>
              <a:rect l="0" t="0" r="r" b="b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5097463" y="2533650"/>
              <a:ext cx="455613" cy="363538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5470525" y="2700338"/>
              <a:ext cx="174625" cy="192088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5443538" y="2676525"/>
              <a:ext cx="25400" cy="38100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5470525" y="2673350"/>
              <a:ext cx="103188" cy="84138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93"/>
            <p:cNvSpPr>
              <a:spLocks noEditPoints="1"/>
            </p:cNvSpPr>
            <p:nvPr/>
          </p:nvSpPr>
          <p:spPr bwMode="auto">
            <a:xfrm>
              <a:off x="6489700" y="3114675"/>
              <a:ext cx="419100" cy="130175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6792913" y="3155950"/>
              <a:ext cx="28575" cy="17463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5187950" y="2401888"/>
              <a:ext cx="209550" cy="206375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5356225" y="2581275"/>
              <a:ext cx="41275" cy="38100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97"/>
            <p:cNvSpPr>
              <a:spLocks noEditPoints="1"/>
            </p:cNvSpPr>
            <p:nvPr/>
          </p:nvSpPr>
          <p:spPr bwMode="auto">
            <a:xfrm>
              <a:off x="4256088" y="2038350"/>
              <a:ext cx="315913" cy="261938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38" y="29"/>
                </a:cxn>
                <a:cxn ang="0">
                  <a:pos x="131" y="26"/>
                </a:cxn>
                <a:cxn ang="0">
                  <a:pos x="119" y="24"/>
                </a:cxn>
                <a:cxn ang="0">
                  <a:pos x="114" y="20"/>
                </a:cxn>
                <a:cxn ang="0">
                  <a:pos x="110" y="15"/>
                </a:cxn>
                <a:cxn ang="0">
                  <a:pos x="105" y="17"/>
                </a:cxn>
                <a:cxn ang="0">
                  <a:pos x="102" y="13"/>
                </a:cxn>
                <a:cxn ang="0">
                  <a:pos x="95" y="9"/>
                </a:cxn>
                <a:cxn ang="0">
                  <a:pos x="89" y="6"/>
                </a:cxn>
                <a:cxn ang="0">
                  <a:pos x="85" y="1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75" y="10"/>
                </a:cxn>
                <a:cxn ang="0">
                  <a:pos x="63" y="18"/>
                </a:cxn>
                <a:cxn ang="0">
                  <a:pos x="56" y="26"/>
                </a:cxn>
                <a:cxn ang="0">
                  <a:pos x="41" y="21"/>
                </a:cxn>
                <a:cxn ang="0">
                  <a:pos x="35" y="25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9" y="34"/>
                </a:cxn>
                <a:cxn ang="0">
                  <a:pos x="2" y="40"/>
                </a:cxn>
                <a:cxn ang="0">
                  <a:pos x="3" y="47"/>
                </a:cxn>
                <a:cxn ang="0">
                  <a:pos x="18" y="52"/>
                </a:cxn>
                <a:cxn ang="0">
                  <a:pos x="28" y="54"/>
                </a:cxn>
                <a:cxn ang="0">
                  <a:pos x="32" y="59"/>
                </a:cxn>
                <a:cxn ang="0">
                  <a:pos x="40" y="69"/>
                </a:cxn>
                <a:cxn ang="0">
                  <a:pos x="43" y="78"/>
                </a:cxn>
                <a:cxn ang="0">
                  <a:pos x="42" y="91"/>
                </a:cxn>
                <a:cxn ang="0">
                  <a:pos x="36" y="112"/>
                </a:cxn>
                <a:cxn ang="0">
                  <a:pos x="36" y="112"/>
                </a:cxn>
                <a:cxn ang="0">
                  <a:pos x="42" y="115"/>
                </a:cxn>
                <a:cxn ang="0">
                  <a:pos x="53" y="120"/>
                </a:cxn>
                <a:cxn ang="0">
                  <a:pos x="62" y="119"/>
                </a:cxn>
                <a:cxn ang="0">
                  <a:pos x="67" y="121"/>
                </a:cxn>
                <a:cxn ang="0">
                  <a:pos x="81" y="124"/>
                </a:cxn>
                <a:cxn ang="0">
                  <a:pos x="92" y="124"/>
                </a:cxn>
                <a:cxn ang="0">
                  <a:pos x="92" y="121"/>
                </a:cxn>
                <a:cxn ang="0">
                  <a:pos x="101" y="110"/>
                </a:cxn>
                <a:cxn ang="0">
                  <a:pos x="122" y="115"/>
                </a:cxn>
                <a:cxn ang="0">
                  <a:pos x="135" y="110"/>
                </a:cxn>
                <a:cxn ang="0">
                  <a:pos x="142" y="106"/>
                </a:cxn>
                <a:cxn ang="0">
                  <a:pos x="143" y="102"/>
                </a:cxn>
                <a:cxn ang="0">
                  <a:pos x="138" y="100"/>
                </a:cxn>
                <a:cxn ang="0">
                  <a:pos x="135" y="95"/>
                </a:cxn>
                <a:cxn ang="0">
                  <a:pos x="132" y="89"/>
                </a:cxn>
                <a:cxn ang="0">
                  <a:pos x="134" y="86"/>
                </a:cxn>
                <a:cxn ang="0">
                  <a:pos x="136" y="82"/>
                </a:cxn>
                <a:cxn ang="0">
                  <a:pos x="135" y="76"/>
                </a:cxn>
                <a:cxn ang="0">
                  <a:pos x="133" y="71"/>
                </a:cxn>
                <a:cxn ang="0">
                  <a:pos x="128" y="70"/>
                </a:cxn>
                <a:cxn ang="0">
                  <a:pos x="127" y="66"/>
                </a:cxn>
                <a:cxn ang="0">
                  <a:pos x="134" y="57"/>
                </a:cxn>
                <a:cxn ang="0">
                  <a:pos x="140" y="53"/>
                </a:cxn>
                <a:cxn ang="0">
                  <a:pos x="142" y="44"/>
                </a:cxn>
                <a:cxn ang="0">
                  <a:pos x="147" y="35"/>
                </a:cxn>
                <a:cxn ang="0">
                  <a:pos x="144" y="31"/>
                </a:cxn>
                <a:cxn ang="0">
                  <a:pos x="162" y="116"/>
                </a:cxn>
                <a:cxn ang="0">
                  <a:pos x="155" y="122"/>
                </a:cxn>
                <a:cxn ang="0">
                  <a:pos x="160" y="137"/>
                </a:cxn>
                <a:cxn ang="0">
                  <a:pos x="162" y="116"/>
                </a:cxn>
              </a:cxnLst>
              <a:rect l="0" t="0" r="r" b="b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2403475" y="2941638"/>
              <a:ext cx="50800" cy="26988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2420938" y="2901950"/>
              <a:ext cx="131763" cy="73025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1820863" y="2522538"/>
              <a:ext cx="657225" cy="406400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2349500" y="2865438"/>
              <a:ext cx="92075" cy="90488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2422525" y="2852738"/>
              <a:ext cx="26988" cy="57150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2738438" y="2809875"/>
              <a:ext cx="65088" cy="5556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2797175" y="2819400"/>
              <a:ext cx="74613" cy="50800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2460625" y="2928938"/>
              <a:ext cx="92075" cy="93663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2751138" y="3143250"/>
              <a:ext cx="860425" cy="877888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090863" y="3932238"/>
              <a:ext cx="106363" cy="117475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08"/>
            <p:cNvSpPr>
              <a:spLocks noEditPoints="1"/>
            </p:cNvSpPr>
            <p:nvPr/>
          </p:nvSpPr>
          <p:spPr bwMode="auto">
            <a:xfrm>
              <a:off x="2757488" y="3736975"/>
              <a:ext cx="436563" cy="86042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2709863" y="3640138"/>
              <a:ext cx="190500" cy="973138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2992438" y="3683000"/>
              <a:ext cx="192088" cy="192088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2492375" y="3016250"/>
              <a:ext cx="71438" cy="57150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2557463" y="3044825"/>
              <a:ext cx="125413" cy="6032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2643188" y="2982913"/>
              <a:ext cx="257175" cy="366713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2844800" y="3470275"/>
              <a:ext cx="266700" cy="30003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2589213" y="3259138"/>
              <a:ext cx="279400" cy="404813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2763838" y="2994025"/>
              <a:ext cx="296863" cy="25082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097213" y="3122613"/>
              <a:ext cx="92075" cy="96838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025775" y="3073400"/>
              <a:ext cx="106363" cy="1587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178175" y="3132138"/>
              <a:ext cx="66675" cy="84138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2520950" y="2738438"/>
              <a:ext cx="227013" cy="8096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2651125" y="2846388"/>
              <a:ext cx="52388" cy="25400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2894013" y="2844800"/>
              <a:ext cx="47625" cy="26988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23"/>
            <p:cNvSpPr>
              <a:spLocks noEditPoints="1"/>
            </p:cNvSpPr>
            <p:nvPr/>
          </p:nvSpPr>
          <p:spPr bwMode="auto">
            <a:xfrm>
              <a:off x="2779713" y="785813"/>
              <a:ext cx="1322388" cy="985838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24"/>
            <p:cNvSpPr>
              <a:spLocks noEditPoints="1"/>
            </p:cNvSpPr>
            <p:nvPr/>
          </p:nvSpPr>
          <p:spPr bwMode="auto">
            <a:xfrm>
              <a:off x="1298575" y="803275"/>
              <a:ext cx="1920875" cy="147796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25"/>
            <p:cNvSpPr>
              <a:spLocks noEditPoints="1"/>
            </p:cNvSpPr>
            <p:nvPr/>
          </p:nvSpPr>
          <p:spPr bwMode="auto">
            <a:xfrm>
              <a:off x="714375" y="1360488"/>
              <a:ext cx="2192338" cy="1346200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26"/>
            <p:cNvSpPr>
              <a:spLocks noEditPoints="1"/>
            </p:cNvSpPr>
            <p:nvPr/>
          </p:nvSpPr>
          <p:spPr bwMode="auto">
            <a:xfrm>
              <a:off x="4159250" y="2241550"/>
              <a:ext cx="276225" cy="196850"/>
            </a:xfrm>
            <a:custGeom>
              <a:avLst/>
              <a:gdLst/>
              <a:ahLst/>
              <a:cxnLst>
                <a:cxn ang="0">
                  <a:pos x="143" y="18"/>
                </a:cxn>
                <a:cxn ang="0">
                  <a:pos x="132" y="18"/>
                </a:cxn>
                <a:cxn ang="0">
                  <a:pos x="118" y="15"/>
                </a:cxn>
                <a:cxn ang="0">
                  <a:pos x="113" y="13"/>
                </a:cxn>
                <a:cxn ang="0">
                  <a:pos x="104" y="14"/>
                </a:cxn>
                <a:cxn ang="0">
                  <a:pos x="93" y="9"/>
                </a:cxn>
                <a:cxn ang="0">
                  <a:pos x="87" y="6"/>
                </a:cxn>
                <a:cxn ang="0">
                  <a:pos x="67" y="4"/>
                </a:cxn>
                <a:cxn ang="0">
                  <a:pos x="30" y="3"/>
                </a:cxn>
                <a:cxn ang="0">
                  <a:pos x="16" y="0"/>
                </a:cxn>
                <a:cxn ang="0">
                  <a:pos x="7" y="6"/>
                </a:cxn>
                <a:cxn ang="0">
                  <a:pos x="5" y="14"/>
                </a:cxn>
                <a:cxn ang="0">
                  <a:pos x="7" y="25"/>
                </a:cxn>
                <a:cxn ang="0">
                  <a:pos x="10" y="23"/>
                </a:cxn>
                <a:cxn ang="0">
                  <a:pos x="14" y="24"/>
                </a:cxn>
                <a:cxn ang="0">
                  <a:pos x="21" y="25"/>
                </a:cxn>
                <a:cxn ang="0">
                  <a:pos x="25" y="25"/>
                </a:cxn>
                <a:cxn ang="0">
                  <a:pos x="32" y="27"/>
                </a:cxn>
                <a:cxn ang="0">
                  <a:pos x="35" y="31"/>
                </a:cxn>
                <a:cxn ang="0">
                  <a:pos x="27" y="38"/>
                </a:cxn>
                <a:cxn ang="0">
                  <a:pos x="28" y="48"/>
                </a:cxn>
                <a:cxn ang="0">
                  <a:pos x="26" y="56"/>
                </a:cxn>
                <a:cxn ang="0">
                  <a:pos x="23" y="60"/>
                </a:cxn>
                <a:cxn ang="0">
                  <a:pos x="27" y="66"/>
                </a:cxn>
                <a:cxn ang="0">
                  <a:pos x="24" y="73"/>
                </a:cxn>
                <a:cxn ang="0">
                  <a:pos x="26" y="78"/>
                </a:cxn>
                <a:cxn ang="0">
                  <a:pos x="22" y="85"/>
                </a:cxn>
                <a:cxn ang="0">
                  <a:pos x="23" y="89"/>
                </a:cxn>
                <a:cxn ang="0">
                  <a:pos x="29" y="89"/>
                </a:cxn>
                <a:cxn ang="0">
                  <a:pos x="43" y="102"/>
                </a:cxn>
                <a:cxn ang="0">
                  <a:pos x="46" y="99"/>
                </a:cxn>
                <a:cxn ang="0">
                  <a:pos x="52" y="98"/>
                </a:cxn>
                <a:cxn ang="0">
                  <a:pos x="63" y="94"/>
                </a:cxn>
                <a:cxn ang="0">
                  <a:pos x="77" y="94"/>
                </a:cxn>
                <a:cxn ang="0">
                  <a:pos x="85" y="90"/>
                </a:cxn>
                <a:cxn ang="0">
                  <a:pos x="94" y="84"/>
                </a:cxn>
                <a:cxn ang="0">
                  <a:pos x="98" y="76"/>
                </a:cxn>
                <a:cxn ang="0">
                  <a:pos x="106" y="67"/>
                </a:cxn>
                <a:cxn ang="0">
                  <a:pos x="107" y="51"/>
                </a:cxn>
                <a:cxn ang="0">
                  <a:pos x="116" y="40"/>
                </a:cxn>
                <a:cxn ang="0">
                  <a:pos x="126" y="34"/>
                </a:cxn>
                <a:cxn ang="0">
                  <a:pos x="139" y="28"/>
                </a:cxn>
                <a:cxn ang="0">
                  <a:pos x="143" y="18"/>
                </a:cxn>
                <a:cxn ang="0">
                  <a:pos x="144" y="55"/>
                </a:cxn>
                <a:cxn ang="0">
                  <a:pos x="134" y="58"/>
                </a:cxn>
                <a:cxn ang="0">
                  <a:pos x="144" y="55"/>
                </a:cxn>
              </a:cxnLst>
              <a:rect l="0" t="0" r="r" b="b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27"/>
            <p:cNvSpPr>
              <a:spLocks noEditPoints="1"/>
            </p:cNvSpPr>
            <p:nvPr/>
          </p:nvSpPr>
          <p:spPr bwMode="auto">
            <a:xfrm>
              <a:off x="4789488" y="2292350"/>
              <a:ext cx="136525" cy="1698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2"/>
                </a:cxn>
                <a:cxn ang="0">
                  <a:pos x="61" y="5"/>
                </a:cxn>
                <a:cxn ang="0">
                  <a:pos x="49" y="3"/>
                </a:cxn>
                <a:cxn ang="0">
                  <a:pos x="34" y="3"/>
                </a:cxn>
                <a:cxn ang="0">
                  <a:pos x="33" y="3"/>
                </a:cxn>
                <a:cxn ang="0">
                  <a:pos x="23" y="8"/>
                </a:cxn>
                <a:cxn ang="0">
                  <a:pos x="18" y="11"/>
                </a:cxn>
                <a:cxn ang="0">
                  <a:pos x="10" y="12"/>
                </a:cxn>
                <a:cxn ang="0">
                  <a:pos x="6" y="19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6" y="39"/>
                </a:cxn>
                <a:cxn ang="0">
                  <a:pos x="14" y="42"/>
                </a:cxn>
                <a:cxn ang="0">
                  <a:pos x="25" y="45"/>
                </a:cxn>
                <a:cxn ang="0">
                  <a:pos x="13" y="46"/>
                </a:cxn>
                <a:cxn ang="0">
                  <a:pos x="15" y="56"/>
                </a:cxn>
                <a:cxn ang="0">
                  <a:pos x="21" y="64"/>
                </a:cxn>
                <a:cxn ang="0">
                  <a:pos x="31" y="69"/>
                </a:cxn>
                <a:cxn ang="0">
                  <a:pos x="29" y="57"/>
                </a:cxn>
                <a:cxn ang="0">
                  <a:pos x="37" y="57"/>
                </a:cxn>
                <a:cxn ang="0">
                  <a:pos x="32" y="53"/>
                </a:cxn>
                <a:cxn ang="0">
                  <a:pos x="36" y="50"/>
                </a:cxn>
                <a:cxn ang="0">
                  <a:pos x="44" y="49"/>
                </a:cxn>
                <a:cxn ang="0">
                  <a:pos x="40" y="40"/>
                </a:cxn>
                <a:cxn ang="0">
                  <a:pos x="31" y="41"/>
                </a:cxn>
                <a:cxn ang="0">
                  <a:pos x="35" y="35"/>
                </a:cxn>
                <a:cxn ang="0">
                  <a:pos x="26" y="22"/>
                </a:cxn>
                <a:cxn ang="0">
                  <a:pos x="31" y="19"/>
                </a:cxn>
                <a:cxn ang="0">
                  <a:pos x="40" y="20"/>
                </a:cxn>
                <a:cxn ang="0">
                  <a:pos x="43" y="12"/>
                </a:cxn>
                <a:cxn ang="0">
                  <a:pos x="49" y="14"/>
                </a:cxn>
                <a:cxn ang="0">
                  <a:pos x="58" y="10"/>
                </a:cxn>
                <a:cxn ang="0">
                  <a:pos x="65" y="13"/>
                </a:cxn>
                <a:cxn ang="0">
                  <a:pos x="68" y="9"/>
                </a:cxn>
                <a:cxn ang="0">
                  <a:pos x="71" y="4"/>
                </a:cxn>
                <a:cxn ang="0">
                  <a:pos x="70" y="0"/>
                </a:cxn>
                <a:cxn ang="0">
                  <a:pos x="61" y="84"/>
                </a:cxn>
                <a:cxn ang="0">
                  <a:pos x="43" y="82"/>
                </a:cxn>
                <a:cxn ang="0">
                  <a:pos x="36" y="85"/>
                </a:cxn>
                <a:cxn ang="0">
                  <a:pos x="53" y="89"/>
                </a:cxn>
                <a:cxn ang="0">
                  <a:pos x="68" y="84"/>
                </a:cxn>
                <a:cxn ang="0">
                  <a:pos x="61" y="84"/>
                </a:cxn>
              </a:cxnLst>
              <a:rect l="0" t="0" r="r" b="b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5043488" y="2439988"/>
              <a:ext cx="55563" cy="34925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6" y="4"/>
                </a:cxn>
                <a:cxn ang="0">
                  <a:pos x="25" y="2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0" y="11"/>
                </a:cxn>
              </a:cxnLst>
              <a:rect l="0" t="0" r="r" b="b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836988" y="1539875"/>
              <a:ext cx="231775" cy="117475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4135438" y="1917700"/>
              <a:ext cx="98425" cy="107950"/>
            </a:xfrm>
            <a:custGeom>
              <a:avLst/>
              <a:gdLst/>
              <a:ahLst/>
              <a:cxnLst>
                <a:cxn ang="0">
                  <a:pos x="45" y="17"/>
                </a:cxn>
                <a:cxn ang="0">
                  <a:pos x="42" y="14"/>
                </a:cxn>
                <a:cxn ang="0">
                  <a:pos x="35" y="16"/>
                </a:cxn>
                <a:cxn ang="0">
                  <a:pos x="28" y="15"/>
                </a:cxn>
                <a:cxn ang="0">
                  <a:pos x="31" y="8"/>
                </a:cxn>
                <a:cxn ang="0">
                  <a:pos x="34" y="2"/>
                </a:cxn>
                <a:cxn ang="0">
                  <a:pos x="32" y="1"/>
                </a:cxn>
                <a:cxn ang="0">
                  <a:pos x="21" y="4"/>
                </a:cxn>
                <a:cxn ang="0">
                  <a:pos x="26" y="9"/>
                </a:cxn>
                <a:cxn ang="0">
                  <a:pos x="17" y="14"/>
                </a:cxn>
                <a:cxn ang="0">
                  <a:pos x="5" y="14"/>
                </a:cxn>
                <a:cxn ang="0">
                  <a:pos x="6" y="22"/>
                </a:cxn>
                <a:cxn ang="0">
                  <a:pos x="12" y="30"/>
                </a:cxn>
                <a:cxn ang="0">
                  <a:pos x="9" y="40"/>
                </a:cxn>
                <a:cxn ang="0">
                  <a:pos x="1" y="47"/>
                </a:cxn>
                <a:cxn ang="0">
                  <a:pos x="12" y="56"/>
                </a:cxn>
                <a:cxn ang="0">
                  <a:pos x="32" y="48"/>
                </a:cxn>
                <a:cxn ang="0">
                  <a:pos x="46" y="45"/>
                </a:cxn>
                <a:cxn ang="0">
                  <a:pos x="46" y="19"/>
                </a:cxn>
                <a:cxn ang="0">
                  <a:pos x="45" y="17"/>
                </a:cxn>
              </a:cxnLst>
              <a:rect l="0" t="0" r="r" b="b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31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32"/>
            <p:cNvSpPr>
              <a:spLocks noEditPoints="1"/>
            </p:cNvSpPr>
            <p:nvPr/>
          </p:nvSpPr>
          <p:spPr bwMode="auto">
            <a:xfrm>
              <a:off x="4183063" y="1739900"/>
              <a:ext cx="219075" cy="333375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33"/>
            <p:cNvSpPr>
              <a:spLocks noEditPoints="1"/>
            </p:cNvSpPr>
            <p:nvPr/>
          </p:nvSpPr>
          <p:spPr bwMode="auto">
            <a:xfrm>
              <a:off x="4535488" y="1836738"/>
              <a:ext cx="103188" cy="98425"/>
            </a:xfrm>
            <a:custGeom>
              <a:avLst/>
              <a:gdLst/>
              <a:ahLst/>
              <a:cxnLst>
                <a:cxn ang="0">
                  <a:pos x="27" y="20"/>
                </a:cxn>
                <a:cxn ang="0">
                  <a:pos x="27" y="12"/>
                </a:cxn>
                <a:cxn ang="0">
                  <a:pos x="28" y="2"/>
                </a:cxn>
                <a:cxn ang="0">
                  <a:pos x="20" y="7"/>
                </a:cxn>
                <a:cxn ang="0">
                  <a:pos x="13" y="10"/>
                </a:cxn>
                <a:cxn ang="0">
                  <a:pos x="14" y="15"/>
                </a:cxn>
                <a:cxn ang="0">
                  <a:pos x="7" y="12"/>
                </a:cxn>
                <a:cxn ang="0">
                  <a:pos x="2" y="20"/>
                </a:cxn>
                <a:cxn ang="0">
                  <a:pos x="2" y="33"/>
                </a:cxn>
                <a:cxn ang="0">
                  <a:pos x="6" y="43"/>
                </a:cxn>
                <a:cxn ang="0">
                  <a:pos x="8" y="48"/>
                </a:cxn>
                <a:cxn ang="0">
                  <a:pos x="18" y="49"/>
                </a:cxn>
                <a:cxn ang="0">
                  <a:pos x="22" y="48"/>
                </a:cxn>
                <a:cxn ang="0">
                  <a:pos x="18" y="42"/>
                </a:cxn>
                <a:cxn ang="0">
                  <a:pos x="24" y="44"/>
                </a:cxn>
                <a:cxn ang="0">
                  <a:pos x="32" y="43"/>
                </a:cxn>
                <a:cxn ang="0">
                  <a:pos x="28" y="36"/>
                </a:cxn>
                <a:cxn ang="0">
                  <a:pos x="22" y="36"/>
                </a:cxn>
                <a:cxn ang="0">
                  <a:pos x="26" y="29"/>
                </a:cxn>
                <a:cxn ang="0">
                  <a:pos x="33" y="25"/>
                </a:cxn>
                <a:cxn ang="0">
                  <a:pos x="27" y="20"/>
                </a:cxn>
                <a:cxn ang="0">
                  <a:pos x="53" y="30"/>
                </a:cxn>
                <a:cxn ang="0">
                  <a:pos x="49" y="32"/>
                </a:cxn>
                <a:cxn ang="0">
                  <a:pos x="45" y="30"/>
                </a:cxn>
                <a:cxn ang="0">
                  <a:pos x="38" y="33"/>
                </a:cxn>
                <a:cxn ang="0">
                  <a:pos x="42" y="43"/>
                </a:cxn>
                <a:cxn ang="0">
                  <a:pos x="39" y="46"/>
                </a:cxn>
                <a:cxn ang="0">
                  <a:pos x="42" y="51"/>
                </a:cxn>
                <a:cxn ang="0">
                  <a:pos x="50" y="42"/>
                </a:cxn>
                <a:cxn ang="0">
                  <a:pos x="53" y="30"/>
                </a:cxn>
              </a:cxnLst>
              <a:rect l="0" t="0" r="r" b="b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34"/>
            <p:cNvSpPr>
              <a:spLocks noEditPoints="1"/>
            </p:cNvSpPr>
            <p:nvPr/>
          </p:nvSpPr>
          <p:spPr bwMode="auto">
            <a:xfrm>
              <a:off x="4606925" y="1443038"/>
              <a:ext cx="266700" cy="471488"/>
            </a:xfrm>
            <a:custGeom>
              <a:avLst/>
              <a:gdLst/>
              <a:ahLst/>
              <a:cxnLst>
                <a:cxn ang="0">
                  <a:pos x="137" y="53"/>
                </a:cxn>
                <a:cxn ang="0">
                  <a:pos x="135" y="33"/>
                </a:cxn>
                <a:cxn ang="0">
                  <a:pos x="118" y="12"/>
                </a:cxn>
                <a:cxn ang="0">
                  <a:pos x="98" y="11"/>
                </a:cxn>
                <a:cxn ang="0">
                  <a:pos x="79" y="11"/>
                </a:cxn>
                <a:cxn ang="0">
                  <a:pos x="68" y="23"/>
                </a:cxn>
                <a:cxn ang="0">
                  <a:pos x="56" y="37"/>
                </a:cxn>
                <a:cxn ang="0">
                  <a:pos x="47" y="51"/>
                </a:cxn>
                <a:cxn ang="0">
                  <a:pos x="37" y="60"/>
                </a:cxn>
                <a:cxn ang="0">
                  <a:pos x="29" y="85"/>
                </a:cxn>
                <a:cxn ang="0">
                  <a:pos x="31" y="97"/>
                </a:cxn>
                <a:cxn ang="0">
                  <a:pos x="12" y="105"/>
                </a:cxn>
                <a:cxn ang="0">
                  <a:pos x="11" y="127"/>
                </a:cxn>
                <a:cxn ang="0">
                  <a:pos x="18" y="146"/>
                </a:cxn>
                <a:cxn ang="0">
                  <a:pos x="15" y="157"/>
                </a:cxn>
                <a:cxn ang="0">
                  <a:pos x="8" y="171"/>
                </a:cxn>
                <a:cxn ang="0">
                  <a:pos x="3" y="187"/>
                </a:cxn>
                <a:cxn ang="0">
                  <a:pos x="0" y="188"/>
                </a:cxn>
                <a:cxn ang="0">
                  <a:pos x="9" y="211"/>
                </a:cxn>
                <a:cxn ang="0">
                  <a:pos x="17" y="230"/>
                </a:cxn>
                <a:cxn ang="0">
                  <a:pos x="20" y="244"/>
                </a:cxn>
                <a:cxn ang="0">
                  <a:pos x="33" y="238"/>
                </a:cxn>
                <a:cxn ang="0">
                  <a:pos x="46" y="233"/>
                </a:cxn>
                <a:cxn ang="0">
                  <a:pos x="57" y="230"/>
                </a:cxn>
                <a:cxn ang="0">
                  <a:pos x="59" y="220"/>
                </a:cxn>
                <a:cxn ang="0">
                  <a:pos x="61" y="196"/>
                </a:cxn>
                <a:cxn ang="0">
                  <a:pos x="77" y="179"/>
                </a:cxn>
                <a:cxn ang="0">
                  <a:pos x="73" y="158"/>
                </a:cxn>
                <a:cxn ang="0">
                  <a:pos x="64" y="144"/>
                </a:cxn>
                <a:cxn ang="0">
                  <a:pos x="71" y="124"/>
                </a:cxn>
                <a:cxn ang="0">
                  <a:pos x="84" y="110"/>
                </a:cxn>
                <a:cxn ang="0">
                  <a:pos x="112" y="91"/>
                </a:cxn>
                <a:cxn ang="0">
                  <a:pos x="115" y="71"/>
                </a:cxn>
                <a:cxn ang="0">
                  <a:pos x="134" y="64"/>
                </a:cxn>
                <a:cxn ang="0">
                  <a:pos x="139" y="58"/>
                </a:cxn>
                <a:cxn ang="0">
                  <a:pos x="75" y="220"/>
                </a:cxn>
              </a:cxnLst>
              <a:rect l="0" t="0" r="r" b="b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35"/>
            <p:cNvSpPr>
              <a:spLocks noEditPoints="1"/>
            </p:cNvSpPr>
            <p:nvPr/>
          </p:nvSpPr>
          <p:spPr bwMode="auto">
            <a:xfrm>
              <a:off x="4826000" y="1774825"/>
              <a:ext cx="136525" cy="66675"/>
            </a:xfrm>
            <a:custGeom>
              <a:avLst/>
              <a:gdLst/>
              <a:ahLst/>
              <a:cxnLst>
                <a:cxn ang="0">
                  <a:pos x="66" y="10"/>
                </a:cxn>
                <a:cxn ang="0">
                  <a:pos x="69" y="2"/>
                </a:cxn>
                <a:cxn ang="0">
                  <a:pos x="66" y="4"/>
                </a:cxn>
                <a:cxn ang="0">
                  <a:pos x="45" y="1"/>
                </a:cxn>
                <a:cxn ang="0">
                  <a:pos x="24" y="6"/>
                </a:cxn>
                <a:cxn ang="0">
                  <a:pos x="17" y="12"/>
                </a:cxn>
                <a:cxn ang="0">
                  <a:pos x="19" y="19"/>
                </a:cxn>
                <a:cxn ang="0">
                  <a:pos x="26" y="23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40" y="28"/>
                </a:cxn>
                <a:cxn ang="0">
                  <a:pos x="52" y="34"/>
                </a:cxn>
                <a:cxn ang="0">
                  <a:pos x="62" y="35"/>
                </a:cxn>
                <a:cxn ang="0">
                  <a:pos x="63" y="32"/>
                </a:cxn>
                <a:cxn ang="0">
                  <a:pos x="66" y="28"/>
                </a:cxn>
                <a:cxn ang="0">
                  <a:pos x="63" y="22"/>
                </a:cxn>
                <a:cxn ang="0">
                  <a:pos x="63" y="16"/>
                </a:cxn>
                <a:cxn ang="0">
                  <a:pos x="66" y="10"/>
                </a:cxn>
                <a:cxn ang="0">
                  <a:pos x="7" y="18"/>
                </a:cxn>
                <a:cxn ang="0">
                  <a:pos x="3" y="28"/>
                </a:cxn>
                <a:cxn ang="0">
                  <a:pos x="15" y="20"/>
                </a:cxn>
                <a:cxn ang="0">
                  <a:pos x="7" y="18"/>
                </a:cxn>
                <a:cxn ang="0">
                  <a:pos x="12" y="13"/>
                </a:cxn>
                <a:cxn ang="0">
                  <a:pos x="5" y="14"/>
                </a:cxn>
                <a:cxn ang="0">
                  <a:pos x="12" y="13"/>
                </a:cxn>
              </a:cxnLst>
              <a:rect l="0" t="0" r="r" b="b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5076825" y="3148013"/>
              <a:ext cx="173038" cy="211138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4981575" y="3163888"/>
              <a:ext cx="117475" cy="122238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5562600" y="2193925"/>
              <a:ext cx="382588" cy="22066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39"/>
            <p:cNvSpPr>
              <a:spLocks noEditPoints="1"/>
            </p:cNvSpPr>
            <p:nvPr/>
          </p:nvSpPr>
          <p:spPr bwMode="auto">
            <a:xfrm>
              <a:off x="4468813" y="946150"/>
              <a:ext cx="558800" cy="882650"/>
            </a:xfrm>
            <a:custGeom>
              <a:avLst/>
              <a:gdLst/>
              <a:ahLst/>
              <a:cxnLst>
                <a:cxn ang="0">
                  <a:pos x="276" y="242"/>
                </a:cxn>
                <a:cxn ang="0">
                  <a:pos x="277" y="228"/>
                </a:cxn>
                <a:cxn ang="0">
                  <a:pos x="261" y="226"/>
                </a:cxn>
                <a:cxn ang="0">
                  <a:pos x="243" y="225"/>
                </a:cxn>
                <a:cxn ang="0">
                  <a:pos x="234" y="224"/>
                </a:cxn>
                <a:cxn ang="0">
                  <a:pos x="216" y="228"/>
                </a:cxn>
                <a:cxn ang="0">
                  <a:pos x="202" y="243"/>
                </a:cxn>
                <a:cxn ang="0">
                  <a:pos x="202" y="226"/>
                </a:cxn>
                <a:cxn ang="0">
                  <a:pos x="182" y="238"/>
                </a:cxn>
                <a:cxn ang="0">
                  <a:pos x="174" y="242"/>
                </a:cxn>
                <a:cxn ang="0">
                  <a:pos x="165" y="240"/>
                </a:cxn>
                <a:cxn ang="0">
                  <a:pos x="150" y="251"/>
                </a:cxn>
                <a:cxn ang="0">
                  <a:pos x="139" y="260"/>
                </a:cxn>
                <a:cxn ang="0">
                  <a:pos x="129" y="265"/>
                </a:cxn>
                <a:cxn ang="0">
                  <a:pos x="112" y="269"/>
                </a:cxn>
                <a:cxn ang="0">
                  <a:pos x="105" y="279"/>
                </a:cxn>
                <a:cxn ang="0">
                  <a:pos x="129" y="279"/>
                </a:cxn>
                <a:cxn ang="0">
                  <a:pos x="111" y="292"/>
                </a:cxn>
                <a:cxn ang="0">
                  <a:pos x="86" y="319"/>
                </a:cxn>
                <a:cxn ang="0">
                  <a:pos x="70" y="341"/>
                </a:cxn>
                <a:cxn ang="0">
                  <a:pos x="56" y="361"/>
                </a:cxn>
                <a:cxn ang="0">
                  <a:pos x="36" y="374"/>
                </a:cxn>
                <a:cxn ang="0">
                  <a:pos x="16" y="387"/>
                </a:cxn>
                <a:cxn ang="0">
                  <a:pos x="6" y="404"/>
                </a:cxn>
                <a:cxn ang="0">
                  <a:pos x="2" y="425"/>
                </a:cxn>
                <a:cxn ang="0">
                  <a:pos x="12" y="432"/>
                </a:cxn>
                <a:cxn ang="0">
                  <a:pos x="10" y="440"/>
                </a:cxn>
                <a:cxn ang="0">
                  <a:pos x="20" y="458"/>
                </a:cxn>
                <a:cxn ang="0">
                  <a:pos x="65" y="436"/>
                </a:cxn>
                <a:cxn ang="0">
                  <a:pos x="78" y="440"/>
                </a:cxn>
                <a:cxn ang="0">
                  <a:pos x="86" y="412"/>
                </a:cxn>
                <a:cxn ang="0">
                  <a:pos x="83" y="376"/>
                </a:cxn>
                <a:cxn ang="0">
                  <a:pos x="103" y="351"/>
                </a:cxn>
                <a:cxn ang="0">
                  <a:pos x="117" y="318"/>
                </a:cxn>
                <a:cxn ang="0">
                  <a:pos x="131" y="289"/>
                </a:cxn>
                <a:cxn ang="0">
                  <a:pos x="163" y="273"/>
                </a:cxn>
                <a:cxn ang="0">
                  <a:pos x="185" y="258"/>
                </a:cxn>
                <a:cxn ang="0">
                  <a:pos x="225" y="270"/>
                </a:cxn>
                <a:cxn ang="0">
                  <a:pos x="250" y="243"/>
                </a:cxn>
                <a:cxn ang="0">
                  <a:pos x="276" y="255"/>
                </a:cxn>
                <a:cxn ang="0">
                  <a:pos x="81" y="34"/>
                </a:cxn>
                <a:cxn ang="0">
                  <a:pos x="108" y="49"/>
                </a:cxn>
                <a:cxn ang="0">
                  <a:pos x="129" y="54"/>
                </a:cxn>
                <a:cxn ang="0">
                  <a:pos x="131" y="69"/>
                </a:cxn>
                <a:cxn ang="0">
                  <a:pos x="111" y="87"/>
                </a:cxn>
                <a:cxn ang="0">
                  <a:pos x="133" y="96"/>
                </a:cxn>
                <a:cxn ang="0">
                  <a:pos x="160" y="52"/>
                </a:cxn>
                <a:cxn ang="0">
                  <a:pos x="181" y="63"/>
                </a:cxn>
                <a:cxn ang="0">
                  <a:pos x="210" y="75"/>
                </a:cxn>
                <a:cxn ang="0">
                  <a:pos x="201" y="60"/>
                </a:cxn>
                <a:cxn ang="0">
                  <a:pos x="176" y="39"/>
                </a:cxn>
                <a:cxn ang="0">
                  <a:pos x="150" y="26"/>
                </a:cxn>
                <a:cxn ang="0">
                  <a:pos x="126" y="12"/>
                </a:cxn>
                <a:cxn ang="0">
                  <a:pos x="117" y="26"/>
                </a:cxn>
                <a:cxn ang="0">
                  <a:pos x="93" y="24"/>
                </a:cxn>
                <a:cxn ang="0">
                  <a:pos x="78" y="19"/>
                </a:cxn>
                <a:cxn ang="0">
                  <a:pos x="71" y="54"/>
                </a:cxn>
                <a:cxn ang="0">
                  <a:pos x="71" y="54"/>
                </a:cxn>
                <a:cxn ang="0">
                  <a:pos x="167" y="27"/>
                </a:cxn>
                <a:cxn ang="0">
                  <a:pos x="234" y="25"/>
                </a:cxn>
                <a:cxn ang="0">
                  <a:pos x="204" y="10"/>
                </a:cxn>
                <a:cxn ang="0">
                  <a:pos x="177" y="8"/>
                </a:cxn>
                <a:cxn ang="0">
                  <a:pos x="158" y="10"/>
                </a:cxn>
              </a:cxnLst>
              <a:rect l="0" t="0" r="r" b="b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8408988" y="1651000"/>
              <a:ext cx="73025" cy="26988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141"/>
            <p:cNvSpPr>
              <a:spLocks noEditPoints="1"/>
            </p:cNvSpPr>
            <p:nvPr/>
          </p:nvSpPr>
          <p:spPr bwMode="auto">
            <a:xfrm>
              <a:off x="7131050" y="2195513"/>
              <a:ext cx="369888" cy="368300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42"/>
            <p:cNvSpPr>
              <a:spLocks noEditPoints="1"/>
            </p:cNvSpPr>
            <p:nvPr/>
          </p:nvSpPr>
          <p:spPr bwMode="auto">
            <a:xfrm>
              <a:off x="5954713" y="1971675"/>
              <a:ext cx="1293813" cy="896938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404040"/>
            </a:solidFill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43"/>
            <p:cNvSpPr>
              <a:spLocks noEditPoints="1"/>
            </p:cNvSpPr>
            <p:nvPr/>
          </p:nvSpPr>
          <p:spPr bwMode="auto">
            <a:xfrm>
              <a:off x="6862763" y="2851150"/>
              <a:ext cx="207963" cy="292100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44"/>
            <p:cNvSpPr>
              <a:spLocks noEditPoints="1"/>
            </p:cNvSpPr>
            <p:nvPr/>
          </p:nvSpPr>
          <p:spPr bwMode="auto">
            <a:xfrm>
              <a:off x="7378700" y="3321050"/>
              <a:ext cx="273050" cy="173038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6076950" y="3049588"/>
              <a:ext cx="46038" cy="889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5273675" y="3509963"/>
              <a:ext cx="160338" cy="317500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47"/>
            <p:cNvSpPr>
              <a:spLocks noEditPoints="1"/>
            </p:cNvSpPr>
            <p:nvPr/>
          </p:nvSpPr>
          <p:spPr bwMode="auto">
            <a:xfrm>
              <a:off x="5267325" y="2838450"/>
              <a:ext cx="258763" cy="15716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48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149"/>
            <p:cNvSpPr>
              <a:spLocks noEditPoints="1"/>
            </p:cNvSpPr>
            <p:nvPr/>
          </p:nvSpPr>
          <p:spPr bwMode="auto">
            <a:xfrm>
              <a:off x="7675563" y="3378200"/>
              <a:ext cx="174625" cy="1254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50"/>
            <p:cNvSpPr>
              <a:spLocks noEditPoints="1"/>
            </p:cNvSpPr>
            <p:nvPr/>
          </p:nvSpPr>
          <p:spPr bwMode="auto">
            <a:xfrm>
              <a:off x="6769100" y="3492500"/>
              <a:ext cx="884238" cy="787400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151"/>
            <p:cNvSpPr>
              <a:spLocks noEditPoints="1"/>
            </p:cNvSpPr>
            <p:nvPr/>
          </p:nvSpPr>
          <p:spPr bwMode="auto">
            <a:xfrm>
              <a:off x="7926388" y="4052888"/>
              <a:ext cx="269875" cy="3206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152"/>
            <p:cNvSpPr>
              <a:spLocks noEditPoints="1"/>
            </p:cNvSpPr>
            <p:nvPr/>
          </p:nvSpPr>
          <p:spPr bwMode="auto">
            <a:xfrm>
              <a:off x="8162925" y="3616325"/>
              <a:ext cx="58738" cy="53975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5487988" y="2270125"/>
              <a:ext cx="309563" cy="195263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5300663" y="2339975"/>
              <a:ext cx="425450" cy="360363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155"/>
            <p:cNvSpPr>
              <a:spLocks noEditPoints="1"/>
            </p:cNvSpPr>
            <p:nvPr/>
          </p:nvSpPr>
          <p:spPr bwMode="auto">
            <a:xfrm>
              <a:off x="5356225" y="1914525"/>
              <a:ext cx="876300" cy="412750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156"/>
            <p:cNvSpPr>
              <a:spLocks noEditPoints="1"/>
            </p:cNvSpPr>
            <p:nvPr/>
          </p:nvSpPr>
          <p:spPr bwMode="auto">
            <a:xfrm>
              <a:off x="4778375" y="898525"/>
              <a:ext cx="3681413" cy="1411288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58"/>
            <p:cNvSpPr/>
            <p:nvPr/>
          </p:nvSpPr>
          <p:spPr bwMode="auto">
            <a:xfrm>
              <a:off x="4622800" y="3133725"/>
              <a:ext cx="395288" cy="415925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59"/>
            <p:cNvSpPr/>
            <p:nvPr/>
          </p:nvSpPr>
          <p:spPr bwMode="auto">
            <a:xfrm>
              <a:off x="4975225" y="330676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60"/>
            <p:cNvSpPr/>
            <p:nvPr/>
          </p:nvSpPr>
          <p:spPr bwMode="auto">
            <a:xfrm>
              <a:off x="4995863" y="3484563"/>
              <a:ext cx="230188" cy="368300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61"/>
            <p:cNvSpPr/>
            <p:nvPr/>
          </p:nvSpPr>
          <p:spPr bwMode="auto">
            <a:xfrm>
              <a:off x="4983163" y="3275013"/>
              <a:ext cx="233363" cy="23812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62"/>
            <p:cNvSpPr/>
            <p:nvPr/>
          </p:nvSpPr>
          <p:spPr bwMode="auto">
            <a:xfrm>
              <a:off x="5051425" y="3463925"/>
              <a:ext cx="71438" cy="168275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63"/>
            <p:cNvSpPr/>
            <p:nvPr/>
          </p:nvSpPr>
          <p:spPr bwMode="auto">
            <a:xfrm>
              <a:off x="7878763" y="3705225"/>
              <a:ext cx="73025" cy="571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4"/>
            <p:cNvSpPr/>
            <p:nvPr/>
          </p:nvSpPr>
          <p:spPr bwMode="auto">
            <a:xfrm>
              <a:off x="5816600" y="2316163"/>
              <a:ext cx="166688" cy="111125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65"/>
            <p:cNvSpPr/>
            <p:nvPr/>
          </p:nvSpPr>
          <p:spPr bwMode="auto">
            <a:xfrm>
              <a:off x="2657475" y="2693988"/>
              <a:ext cx="19050" cy="39688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66"/>
            <p:cNvSpPr/>
            <p:nvPr/>
          </p:nvSpPr>
          <p:spPr bwMode="auto">
            <a:xfrm>
              <a:off x="3013075" y="3021013"/>
              <a:ext cx="25400" cy="2063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67"/>
            <p:cNvSpPr/>
            <p:nvPr/>
          </p:nvSpPr>
          <p:spPr bwMode="auto">
            <a:xfrm>
              <a:off x="5286375" y="2305050"/>
              <a:ext cx="71438" cy="61913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168"/>
            <p:cNvSpPr>
              <a:spLocks noEditPoints="1"/>
            </p:cNvSpPr>
            <p:nvPr/>
          </p:nvSpPr>
          <p:spPr bwMode="auto">
            <a:xfrm>
              <a:off x="5319713" y="2290763"/>
              <a:ext cx="106363" cy="87313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169"/>
            <p:cNvSpPr/>
            <p:nvPr/>
          </p:nvSpPr>
          <p:spPr bwMode="auto">
            <a:xfrm>
              <a:off x="5661025" y="2381250"/>
              <a:ext cx="309563" cy="22066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170"/>
            <p:cNvSpPr/>
            <p:nvPr/>
          </p:nvSpPr>
          <p:spPr bwMode="auto">
            <a:xfrm>
              <a:off x="5673725" y="2414588"/>
              <a:ext cx="355600" cy="3206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171"/>
            <p:cNvSpPr>
              <a:spLocks noEditPoints="1"/>
            </p:cNvSpPr>
            <p:nvPr/>
          </p:nvSpPr>
          <p:spPr bwMode="auto">
            <a:xfrm>
              <a:off x="6386513" y="3132138"/>
              <a:ext cx="992188" cy="360363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172"/>
            <p:cNvSpPr>
              <a:spLocks noEditPoints="1"/>
            </p:cNvSpPr>
            <p:nvPr/>
          </p:nvSpPr>
          <p:spPr bwMode="auto">
            <a:xfrm>
              <a:off x="7011988" y="3436938"/>
              <a:ext cx="69850" cy="30163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173"/>
            <p:cNvSpPr/>
            <p:nvPr/>
          </p:nvSpPr>
          <p:spPr bwMode="auto">
            <a:xfrm>
              <a:off x="4640263" y="2155825"/>
              <a:ext cx="73025" cy="3968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18"/>
                </a:cxn>
                <a:cxn ang="0">
                  <a:pos x="9" y="21"/>
                </a:cxn>
                <a:cxn ang="0">
                  <a:pos x="17" y="20"/>
                </a:cxn>
                <a:cxn ang="0">
                  <a:pos x="24" y="20"/>
                </a:cxn>
                <a:cxn ang="0">
                  <a:pos x="28" y="15"/>
                </a:cxn>
                <a:cxn ang="0">
                  <a:pos x="31" y="9"/>
                </a:cxn>
                <a:cxn ang="0">
                  <a:pos x="38" y="5"/>
                </a:cxn>
                <a:cxn ang="0">
                  <a:pos x="35" y="0"/>
                </a:cxn>
                <a:cxn ang="0">
                  <a:pos x="27" y="3"/>
                </a:cxn>
                <a:cxn ang="0">
                  <a:pos x="18" y="6"/>
                </a:cxn>
                <a:cxn ang="0">
                  <a:pos x="5" y="4"/>
                </a:cxn>
                <a:cxn ang="0">
                  <a:pos x="1" y="4"/>
                </a:cxn>
                <a:cxn ang="0">
                  <a:pos x="0" y="19"/>
                </a:cxn>
              </a:cxnLst>
              <a:rect l="0" t="0" r="r" b="b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174"/>
            <p:cNvSpPr>
              <a:spLocks noEditPoints="1"/>
            </p:cNvSpPr>
            <p:nvPr/>
          </p:nvSpPr>
          <p:spPr bwMode="auto">
            <a:xfrm>
              <a:off x="4505325" y="2151063"/>
              <a:ext cx="247650" cy="269875"/>
            </a:xfrm>
            <a:custGeom>
              <a:avLst/>
              <a:gdLst/>
              <a:ahLst/>
              <a:cxnLst>
                <a:cxn ang="0">
                  <a:pos x="90" y="122"/>
                </a:cxn>
                <a:cxn ang="0">
                  <a:pos x="77" y="122"/>
                </a:cxn>
                <a:cxn ang="0">
                  <a:pos x="67" y="127"/>
                </a:cxn>
                <a:cxn ang="0">
                  <a:pos x="79" y="133"/>
                </a:cxn>
                <a:cxn ang="0">
                  <a:pos x="92" y="141"/>
                </a:cxn>
                <a:cxn ang="0">
                  <a:pos x="95" y="134"/>
                </a:cxn>
                <a:cxn ang="0">
                  <a:pos x="99" y="123"/>
                </a:cxn>
                <a:cxn ang="0">
                  <a:pos x="90" y="122"/>
                </a:cxn>
                <a:cxn ang="0">
                  <a:pos x="26" y="85"/>
                </a:cxn>
                <a:cxn ang="0">
                  <a:pos x="18" y="87"/>
                </a:cxn>
                <a:cxn ang="0">
                  <a:pos x="22" y="101"/>
                </a:cxn>
                <a:cxn ang="0">
                  <a:pos x="27" y="112"/>
                </a:cxn>
                <a:cxn ang="0">
                  <a:pos x="34" y="107"/>
                </a:cxn>
                <a:cxn ang="0">
                  <a:pos x="36" y="89"/>
                </a:cxn>
                <a:cxn ang="0">
                  <a:pos x="26" y="85"/>
                </a:cxn>
                <a:cxn ang="0">
                  <a:pos x="108" y="79"/>
                </a:cxn>
                <a:cxn ang="0">
                  <a:pos x="99" y="73"/>
                </a:cxn>
                <a:cxn ang="0">
                  <a:pos x="82" y="55"/>
                </a:cxn>
                <a:cxn ang="0">
                  <a:pos x="66" y="38"/>
                </a:cxn>
                <a:cxn ang="0">
                  <a:pos x="66" y="27"/>
                </a:cxn>
                <a:cxn ang="0">
                  <a:pos x="71" y="21"/>
                </a:cxn>
                <a:cxn ang="0">
                  <a:pos x="72" y="6"/>
                </a:cxn>
                <a:cxn ang="0">
                  <a:pos x="66" y="5"/>
                </a:cxn>
                <a:cxn ang="0">
                  <a:pos x="64" y="0"/>
                </a:cxn>
                <a:cxn ang="0">
                  <a:pos x="55" y="1"/>
                </a:cxn>
                <a:cxn ang="0">
                  <a:pos x="48" y="3"/>
                </a:cxn>
                <a:cxn ang="0">
                  <a:pos x="46" y="2"/>
                </a:cxn>
                <a:cxn ang="0">
                  <a:pos x="44" y="5"/>
                </a:cxn>
                <a:cxn ang="0">
                  <a:pos x="42" y="7"/>
                </a:cxn>
                <a:cxn ang="0">
                  <a:pos x="39" y="9"/>
                </a:cxn>
                <a:cxn ang="0">
                  <a:pos x="34" y="10"/>
                </a:cxn>
                <a:cxn ang="0">
                  <a:pos x="30" y="12"/>
                </a:cxn>
                <a:cxn ang="0">
                  <a:pos x="27" y="16"/>
                </a:cxn>
                <a:cxn ang="0">
                  <a:pos x="20" y="9"/>
                </a:cxn>
                <a:cxn ang="0">
                  <a:pos x="15" y="17"/>
                </a:cxn>
                <a:cxn ang="0">
                  <a:pos x="5" y="17"/>
                </a:cxn>
                <a:cxn ang="0">
                  <a:pos x="6" y="23"/>
                </a:cxn>
                <a:cxn ang="0">
                  <a:pos x="4" y="27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8" y="41"/>
                </a:cxn>
                <a:cxn ang="0">
                  <a:pos x="13" y="43"/>
                </a:cxn>
                <a:cxn ang="0">
                  <a:pos x="12" y="47"/>
                </a:cxn>
                <a:cxn ang="0">
                  <a:pos x="17" y="45"/>
                </a:cxn>
                <a:cxn ang="0">
                  <a:pos x="25" y="38"/>
                </a:cxn>
                <a:cxn ang="0">
                  <a:pos x="41" y="45"/>
                </a:cxn>
                <a:cxn ang="0">
                  <a:pos x="44" y="52"/>
                </a:cxn>
                <a:cxn ang="0">
                  <a:pos x="55" y="65"/>
                </a:cxn>
                <a:cxn ang="0">
                  <a:pos x="70" y="79"/>
                </a:cxn>
                <a:cxn ang="0">
                  <a:pos x="81" y="83"/>
                </a:cxn>
                <a:cxn ang="0">
                  <a:pos x="91" y="90"/>
                </a:cxn>
                <a:cxn ang="0">
                  <a:pos x="99" y="96"/>
                </a:cxn>
                <a:cxn ang="0">
                  <a:pos x="103" y="103"/>
                </a:cxn>
                <a:cxn ang="0">
                  <a:pos x="103" y="115"/>
                </a:cxn>
                <a:cxn ang="0">
                  <a:pos x="104" y="124"/>
                </a:cxn>
                <a:cxn ang="0">
                  <a:pos x="109" y="115"/>
                </a:cxn>
                <a:cxn ang="0">
                  <a:pos x="116" y="108"/>
                </a:cxn>
                <a:cxn ang="0">
                  <a:pos x="111" y="99"/>
                </a:cxn>
                <a:cxn ang="0">
                  <a:pos x="121" y="95"/>
                </a:cxn>
                <a:cxn ang="0">
                  <a:pos x="130" y="95"/>
                </a:cxn>
                <a:cxn ang="0">
                  <a:pos x="108" y="79"/>
                </a:cxn>
              </a:cxnLst>
              <a:rect l="0" t="0" r="r" b="b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175"/>
            <p:cNvSpPr/>
            <p:nvPr/>
          </p:nvSpPr>
          <p:spPr bwMode="auto">
            <a:xfrm>
              <a:off x="4752975" y="2251075"/>
              <a:ext cx="26988" cy="33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8" y="18"/>
                </a:cxn>
                <a:cxn ang="0">
                  <a:pos x="9" y="18"/>
                </a:cxn>
                <a:cxn ang="0">
                  <a:pos x="14" y="10"/>
                </a:cxn>
                <a:cxn ang="0">
                  <a:pos x="5" y="0"/>
                </a:cxn>
              </a:cxnLst>
              <a:rect l="0" t="0" r="r" b="b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176"/>
            <p:cNvSpPr/>
            <p:nvPr/>
          </p:nvSpPr>
          <p:spPr bwMode="auto">
            <a:xfrm>
              <a:off x="4759325" y="2174875"/>
              <a:ext cx="90488" cy="106363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41" y="29"/>
                </a:cxn>
                <a:cxn ang="0">
                  <a:pos x="42" y="23"/>
                </a:cxn>
                <a:cxn ang="0">
                  <a:pos x="29" y="20"/>
                </a:cxn>
                <a:cxn ang="0">
                  <a:pos x="28" y="13"/>
                </a:cxn>
                <a:cxn ang="0">
                  <a:pos x="24" y="9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7" y="1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3" y="10"/>
                </a:cxn>
                <a:cxn ang="0">
                  <a:pos x="7" y="18"/>
                </a:cxn>
                <a:cxn ang="0">
                  <a:pos x="6" y="36"/>
                </a:cxn>
                <a:cxn ang="0">
                  <a:pos x="2" y="40"/>
                </a:cxn>
                <a:cxn ang="0">
                  <a:pos x="11" y="50"/>
                </a:cxn>
                <a:cxn ang="0">
                  <a:pos x="11" y="50"/>
                </a:cxn>
                <a:cxn ang="0">
                  <a:pos x="21" y="56"/>
                </a:cxn>
                <a:cxn ang="0">
                  <a:pos x="41" y="52"/>
                </a:cxn>
                <a:cxn ang="0">
                  <a:pos x="41" y="49"/>
                </a:cxn>
                <a:cxn ang="0">
                  <a:pos x="45" y="44"/>
                </a:cxn>
                <a:cxn ang="0">
                  <a:pos x="41" y="37"/>
                </a:cxn>
              </a:cxnLst>
              <a:rect l="0" t="0" r="r" b="b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555" name="图表 554"/>
          <p:cNvGraphicFramePr/>
          <p:nvPr/>
        </p:nvGraphicFramePr>
        <p:xfrm>
          <a:off x="983432" y="2492896"/>
          <a:ext cx="4165785" cy="2777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6" name="文本框 555"/>
          <p:cNvSpPr txBox="1"/>
          <p:nvPr/>
        </p:nvSpPr>
        <p:spPr>
          <a:xfrm>
            <a:off x="7897684" y="1628800"/>
            <a:ext cx="2118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国内旅游城市偏好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07368" y="936612"/>
            <a:ext cx="3058855" cy="497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3413" y="1790817"/>
            <a:ext cx="211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+mj-ea"/>
              <a:cs typeface="Open Sans Semi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2.6.4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住宿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酒店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类型和出游景点分析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1" name="矩形 20"/>
          <p:cNvSpPr/>
          <p:nvPr/>
        </p:nvSpPr>
        <p:spPr>
          <a:xfrm>
            <a:off x="1640080" y="1762093"/>
            <a:ext cx="1539172" cy="347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7"/>
          <p:cNvSpPr txBox="1"/>
          <p:nvPr/>
        </p:nvSpPr>
        <p:spPr>
          <a:xfrm>
            <a:off x="0" y="6230866"/>
            <a:ext cx="12191999" cy="3924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经数据分析发现，出游期间偏好民宿酒店较受欢迎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，平时喜欢去上海周边的景点游玩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2" name="图表 71"/>
          <p:cNvGraphicFramePr/>
          <p:nvPr/>
        </p:nvGraphicFramePr>
        <p:xfrm>
          <a:off x="839740" y="1052566"/>
          <a:ext cx="2958741" cy="455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3" name="矩形 72"/>
          <p:cNvSpPr/>
          <p:nvPr/>
        </p:nvSpPr>
        <p:spPr>
          <a:xfrm>
            <a:off x="1046249" y="1025161"/>
            <a:ext cx="182614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住宿酒店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类型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646841" y="936613"/>
            <a:ext cx="8334235" cy="4971335"/>
          </a:xfrm>
          <a:prstGeom prst="rect">
            <a:avLst/>
          </a:prstGeom>
          <a:blipFill dpi="0" rotWithShape="1">
            <a:blip r:embed="rId2"/>
            <a:srcRect/>
            <a:stretch>
              <a:fillRect l="1000" t="-2000" r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631779" y="936612"/>
            <a:ext cx="1988545" cy="49713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631779" y="1044761"/>
            <a:ext cx="1988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出游景点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TOP10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1188101" y="2959956"/>
            <a:ext cx="1080120" cy="683323"/>
            <a:chOff x="6044841" y="-226317"/>
            <a:chExt cx="1080120" cy="683323"/>
          </a:xfrm>
        </p:grpSpPr>
        <p:sp>
          <p:nvSpPr>
            <p:cNvPr id="87" name="文本框 86"/>
            <p:cNvSpPr txBox="1"/>
            <p:nvPr/>
          </p:nvSpPr>
          <p:spPr>
            <a:xfrm>
              <a:off x="6044841" y="180007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万象城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location-pointer_619"/>
            <p:cNvSpPr>
              <a:spLocks noChangeAspect="1"/>
            </p:cNvSpPr>
            <p:nvPr/>
          </p:nvSpPr>
          <p:spPr bwMode="auto">
            <a:xfrm>
              <a:off x="6438883" y="-226317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</p:grpSp>
      <p:graphicFrame>
        <p:nvGraphicFramePr>
          <p:cNvPr id="89" name="表格 8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631779" y="1491464"/>
          <a:ext cx="1988545" cy="4416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502"/>
                <a:gridCol w="432292"/>
                <a:gridCol w="518751"/>
              </a:tblGrid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景点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城市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区域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36639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金鸡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湖景区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园区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颂恒观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昆山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5·12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地震遗迹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成都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都江堰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车塘农民乐园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昆山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还都塔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南京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玄武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蔡东藩故居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杭州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萧山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太湖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吴中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4193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南湖公园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成都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双流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广仁寺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西安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城内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783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同</a:t>
                      </a:r>
                      <a:r>
                        <a:rPr lang="zh-CN" altLang="en-US" sz="110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里古镇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苏州</a:t>
                      </a:r>
                      <a:endParaRPr lang="zh-CN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吴江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0" name="任意多边形 19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出行偏好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17" name="文本框 15"/>
          <p:cNvSpPr txBox="1"/>
          <p:nvPr/>
        </p:nvSpPr>
        <p:spPr>
          <a:xfrm>
            <a:off x="3955853" y="2996952"/>
            <a:ext cx="66333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多采用打车出行方式。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国内游居多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，出游期间偏爱民宿，喜欢接近大自然，通过独居个性的乡野生活体验当地人文景观。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71464" y="2858452"/>
            <a:ext cx="22682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根据用户差旅及日常出行行为进行分析，人群具备以下特征：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 rot="17474072">
            <a:off x="8721419" y="2759097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rot="17474072">
            <a:off x="8308686" y="4210961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17474072">
            <a:off x="5900911" y="4202770"/>
            <a:ext cx="1086091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 rot="17474072">
            <a:off x="5307494" y="278850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 rot="17474072">
            <a:off x="5823562" y="1400943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7474072">
            <a:off x="8251422" y="1412224"/>
            <a:ext cx="1093933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7474072">
            <a:off x="7672642" y="1929450"/>
            <a:ext cx="2228223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193668" y="1698213"/>
            <a:ext cx="4023526" cy="4023527"/>
            <a:chOff x="3248561" y="1392326"/>
            <a:chExt cx="2646878" cy="2646879"/>
          </a:xfrm>
        </p:grpSpPr>
        <p:sp>
          <p:nvSpPr>
            <p:cNvPr id="27" name="弧形 26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20046283"/>
                <a:gd name="adj2" fmla="val 206286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1055460"/>
                <a:gd name="adj2" fmla="val 1664150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>
              <a:off x="3248561" y="1392327"/>
              <a:ext cx="2646878" cy="2646878"/>
            </a:xfrm>
            <a:prstGeom prst="arc">
              <a:avLst>
                <a:gd name="adj1" fmla="val 4137334"/>
                <a:gd name="adj2" fmla="val 6628008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9200471"/>
                <a:gd name="adj2" fmla="val 9823645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1806923"/>
                <a:gd name="adj2" fmla="val 1241007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3248561" y="1392326"/>
              <a:ext cx="2646878" cy="2646878"/>
            </a:xfrm>
            <a:prstGeom prst="arc">
              <a:avLst>
                <a:gd name="adj1" fmla="val 14903020"/>
                <a:gd name="adj2" fmla="val 17493416"/>
              </a:avLst>
            </a:prstGeom>
            <a:ln w="38100">
              <a:solidFill>
                <a:srgbClr val="8D9193">
                  <a:alpha val="48000"/>
                </a:srgbClr>
              </a:solidFill>
              <a:headEnd type="non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5092970" y="2597517"/>
            <a:ext cx="2224921" cy="2224921"/>
          </a:xfrm>
          <a:prstGeom prst="ellipse">
            <a:avLst/>
          </a:prstGeom>
          <a:solidFill>
            <a:srgbClr val="F36639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64498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856713" y="1786145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473464" y="4562729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853502" y="4561801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913309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404011" y="3162680"/>
            <a:ext cx="1094594" cy="1094596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688793" y="2019897"/>
            <a:ext cx="662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基础属性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140251" y="3397359"/>
            <a:ext cx="76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客户轨迹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704860" y="4780036"/>
            <a:ext cx="66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083429" y="4809784"/>
            <a:ext cx="643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624930" y="3408731"/>
            <a:ext cx="687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消费偏好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76797" y="2000402"/>
            <a:ext cx="659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个人资产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0854" y="2061957"/>
            <a:ext cx="310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男性来访人群居多，单身未婚和已婚未育的二人世界为主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85858" y="3448365"/>
            <a:ext cx="3184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目前来访客群大多数来自上海本地客源，区域集中在闵行区、松江区和宝山区和嘉定区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04830" y="4901056"/>
            <a:ext cx="3298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喜欢图片剪辑，看视频，选择绝地求生，开心消消乐等游戏进行放松，社交网络活跃度较高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017860" y="2053709"/>
            <a:ext cx="289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多数到访客户名下无房，拥有的车辆以中等档次为主，喜欢使用苹果手机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项目目前人群消费画像为：中低收入，中高消费人群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572542" y="3501375"/>
            <a:ext cx="2891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平时喜欢购物，喜欢区烧烤烤肉，火锅，川湘菜，喜欢去健身房，购车和教育培训的需求较为强烈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017859" y="4906851"/>
            <a:ext cx="3101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国内城市旅游为主，出行方式以打车占大多数，旅游城市多选择苏州，镇江和阜阳，出游期间偏爱民俗，喜欢接近大自然，通过独居的乡野生活体验当地人文景观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lt"/>
              </a:rPr>
              <a:t>到访万象城客户画像总结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05" y="2308888"/>
            <a:ext cx="2843185" cy="284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73016"/>
            <a:ext cx="12192000" cy="3284984"/>
          </a:xfrm>
          <a:prstGeom prst="rect">
            <a:avLst/>
          </a:prstGeom>
          <a:blipFill dpi="0" rotWithShape="1">
            <a:blip r:embed="rId1"/>
            <a:srcRect/>
            <a:stretch>
              <a:fillRect l="-6000" r="-9000" b="-6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7474072">
            <a:off x="6830343" y="1831157"/>
            <a:ext cx="2812895" cy="4333962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1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98433" y="1705788"/>
            <a:ext cx="2854859" cy="285485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7968" y="2276872"/>
            <a:ext cx="995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4382888" y="3487501"/>
            <a:ext cx="3285945" cy="405582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>
              <a:defRPr/>
            </a:pPr>
            <a:r>
              <a:rPr lang="zh-CN" altLang="en-US" sz="24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爱琴海到</a:t>
            </a:r>
            <a:r>
              <a:rPr lang="zh-CN" altLang="en-US" sz="2400" b="1" spc="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</a:t>
            </a:r>
            <a:endParaRPr lang="en-US" altLang="zh-CN" sz="2400" b="1" spc="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2400" b="1" spc="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</a:t>
            </a:r>
            <a:endParaRPr lang="zh-CN" altLang="en-US" sz="2400" b="1" spc="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68416"/>
            <a:ext cx="4608512" cy="2977852"/>
          </a:xfrm>
          <a:prstGeom prst="rect">
            <a:avLst/>
          </a:prstGeom>
        </p:spPr>
      </p:pic>
      <p:sp>
        <p:nvSpPr>
          <p:cNvPr id="19" name="矩形 18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79376" y="1113602"/>
            <a:ext cx="10945216" cy="101925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1.1.2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定位规划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6769" y="1268760"/>
            <a:ext cx="10713807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西上海最大的超区域都市综合体之一，将带动虹桥吴中路商圈成为上海西南区域新的核心商圈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服装、配饰、餐饮为发力点，构建国际化、时尚潮流的一站式购物中心，引领上海西片区高端消费。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31904" y="4312988"/>
            <a:ext cx="7128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r>
              <a:rPr lang="zh-CN" altLang="en-US" sz="1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en-US" altLang="zh-CN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万平方米万象城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购物中心</a:t>
            </a:r>
            <a:endParaRPr lang="en-US" altLang="zh-CN" sz="11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万平方米超</a:t>
            </a:r>
            <a:r>
              <a:rPr lang="en-US" altLang="zh-CN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写字楼</a:t>
            </a:r>
            <a:endParaRPr lang="en-US" altLang="zh-CN" sz="11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万平方米国际轻奢时尚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lang="en-US" altLang="zh-CN" sz="11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上海首家地铁博物馆</a:t>
            </a:r>
            <a:endParaRPr lang="en-US" altLang="zh-CN" sz="1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7"/>
          <p:cNvSpPr txBox="1"/>
          <p:nvPr/>
        </p:nvSpPr>
        <p:spPr>
          <a:xfrm>
            <a:off x="5231904" y="2623227"/>
            <a:ext cx="7344816" cy="1708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zh-CN" altLang="en-US" sz="1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en-US" altLang="zh-CN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倡导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“一站式”消费和“体验式”购物，为消费者带来全新的消费概念和生活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  <a:endParaRPr lang="en-US" altLang="zh-CN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生活缔造者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1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客群定位</a:t>
            </a:r>
            <a:endParaRPr lang="en-US" altLang="zh-CN" sz="12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奢</a:t>
            </a:r>
            <a:r>
              <a:rPr lang="en-US" altLang="zh-CN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时尚</a:t>
            </a:r>
            <a:r>
              <a:rPr lang="en-US" altLang="zh-CN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家庭化</a:t>
            </a:r>
            <a:r>
              <a:rPr lang="zh-CN" altLang="en-US" sz="11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消费”的客群组成。</a:t>
            </a:r>
            <a:endParaRPr lang="en-US" altLang="zh-CN" sz="11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79376" y="2668416"/>
            <a:ext cx="10945216" cy="2977852"/>
          </a:xfrm>
          <a:prstGeom prst="rect">
            <a:avLst/>
          </a:prstGeom>
          <a:noFill/>
          <a:ln>
            <a:solidFill>
              <a:srgbClr val="5A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15700" y="221380"/>
            <a:ext cx="438149" cy="388219"/>
          </a:xfrm>
        </p:spPr>
        <p:txBody>
          <a:bodyPr/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rot="17474072">
            <a:off x="2929148" y="892294"/>
            <a:ext cx="3361597" cy="8585265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4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 rot="16200000">
            <a:off x="3547178" y="-2510723"/>
            <a:ext cx="5097644" cy="12192000"/>
          </a:xfrm>
          <a:prstGeom prst="hexagon">
            <a:avLst>
              <a:gd name="adj" fmla="val 18460"/>
              <a:gd name="vf" fmla="val 115470"/>
            </a:avLst>
          </a:prstGeom>
          <a:solidFill>
            <a:schemeClr val="bg1"/>
          </a:solidFill>
          <a:ln w="57150">
            <a:noFill/>
          </a:ln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31904" y="2220474"/>
            <a:ext cx="5953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50000"/>
              </a:lnSpc>
              <a:defRPr sz="1600">
                <a:latin typeface="+mj-ea"/>
                <a:ea typeface="+mj-ea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项目名称：爱琴海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人群数据时间范围：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2018.11.01-2018.12.09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行为数据时间范围：近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目标人群：到访爱琴海项目人群（剔除工作人员、外卖快递及出租车司机）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总人数：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121,407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9" y="2095136"/>
            <a:ext cx="3081289" cy="2481119"/>
          </a:xfrm>
          <a:prstGeom prst="rect">
            <a:avLst/>
          </a:prstGeom>
          <a:blipFill>
            <a:blip r:embed="rId3"/>
            <a:srcRect/>
            <a:stretch>
              <a:fillRect t="-3236"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任意多边形 1"/>
          <p:cNvSpPr/>
          <p:nvPr/>
        </p:nvSpPr>
        <p:spPr>
          <a:xfrm>
            <a:off x="1341120" y="2910840"/>
            <a:ext cx="1729740" cy="1546860"/>
          </a:xfrm>
          <a:custGeom>
            <a:avLst/>
            <a:gdLst>
              <a:gd name="connsiteX0" fmla="*/ 0 w 1729740"/>
              <a:gd name="connsiteY0" fmla="*/ 243840 h 1546860"/>
              <a:gd name="connsiteX1" fmla="*/ 335280 w 1729740"/>
              <a:gd name="connsiteY1" fmla="*/ 175260 h 1546860"/>
              <a:gd name="connsiteX2" fmla="*/ 777240 w 1729740"/>
              <a:gd name="connsiteY2" fmla="*/ 99060 h 1546860"/>
              <a:gd name="connsiteX3" fmla="*/ 952500 w 1729740"/>
              <a:gd name="connsiteY3" fmla="*/ 99060 h 1546860"/>
              <a:gd name="connsiteX4" fmla="*/ 1165860 w 1729740"/>
              <a:gd name="connsiteY4" fmla="*/ 45720 h 1546860"/>
              <a:gd name="connsiteX5" fmla="*/ 1432560 w 1729740"/>
              <a:gd name="connsiteY5" fmla="*/ 0 h 1546860"/>
              <a:gd name="connsiteX6" fmla="*/ 1531620 w 1729740"/>
              <a:gd name="connsiteY6" fmla="*/ 228600 h 1546860"/>
              <a:gd name="connsiteX7" fmla="*/ 1706880 w 1729740"/>
              <a:gd name="connsiteY7" fmla="*/ 731520 h 1546860"/>
              <a:gd name="connsiteX8" fmla="*/ 1729740 w 1729740"/>
              <a:gd name="connsiteY8" fmla="*/ 861060 h 1546860"/>
              <a:gd name="connsiteX9" fmla="*/ 1432560 w 1729740"/>
              <a:gd name="connsiteY9" fmla="*/ 1005840 h 1546860"/>
              <a:gd name="connsiteX10" fmla="*/ 1127760 w 1729740"/>
              <a:gd name="connsiteY10" fmla="*/ 1150620 h 1546860"/>
              <a:gd name="connsiteX11" fmla="*/ 792480 w 1729740"/>
              <a:gd name="connsiteY11" fmla="*/ 1310640 h 1546860"/>
              <a:gd name="connsiteX12" fmla="*/ 518160 w 1729740"/>
              <a:gd name="connsiteY12" fmla="*/ 1447800 h 1546860"/>
              <a:gd name="connsiteX13" fmla="*/ 297180 w 1729740"/>
              <a:gd name="connsiteY13" fmla="*/ 1546860 h 1546860"/>
              <a:gd name="connsiteX14" fmla="*/ 236220 w 1729740"/>
              <a:gd name="connsiteY14" fmla="*/ 1264920 h 1546860"/>
              <a:gd name="connsiteX15" fmla="*/ 190500 w 1729740"/>
              <a:gd name="connsiteY15" fmla="*/ 1028700 h 1546860"/>
              <a:gd name="connsiteX16" fmla="*/ 137160 w 1729740"/>
              <a:gd name="connsiteY16" fmla="*/ 784860 h 1546860"/>
              <a:gd name="connsiteX17" fmla="*/ 76200 w 1729740"/>
              <a:gd name="connsiteY17" fmla="*/ 563880 h 1546860"/>
              <a:gd name="connsiteX18" fmla="*/ 0 w 1729740"/>
              <a:gd name="connsiteY18" fmla="*/ 24384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9740" h="1546860">
                <a:moveTo>
                  <a:pt x="0" y="243840"/>
                </a:moveTo>
                <a:lnTo>
                  <a:pt x="335280" y="175260"/>
                </a:lnTo>
                <a:lnTo>
                  <a:pt x="777240" y="99060"/>
                </a:lnTo>
                <a:lnTo>
                  <a:pt x="952500" y="99060"/>
                </a:lnTo>
                <a:lnTo>
                  <a:pt x="1165860" y="45720"/>
                </a:lnTo>
                <a:lnTo>
                  <a:pt x="1432560" y="0"/>
                </a:lnTo>
                <a:lnTo>
                  <a:pt x="1531620" y="228600"/>
                </a:lnTo>
                <a:lnTo>
                  <a:pt x="1706880" y="731520"/>
                </a:lnTo>
                <a:lnTo>
                  <a:pt x="1729740" y="861060"/>
                </a:lnTo>
                <a:lnTo>
                  <a:pt x="1432560" y="1005840"/>
                </a:lnTo>
                <a:lnTo>
                  <a:pt x="1127760" y="1150620"/>
                </a:lnTo>
                <a:lnTo>
                  <a:pt x="792480" y="1310640"/>
                </a:lnTo>
                <a:lnTo>
                  <a:pt x="518160" y="1447800"/>
                </a:lnTo>
                <a:lnTo>
                  <a:pt x="297180" y="1546860"/>
                </a:lnTo>
                <a:lnTo>
                  <a:pt x="236220" y="1264920"/>
                </a:lnTo>
                <a:lnTo>
                  <a:pt x="190500" y="1028700"/>
                </a:lnTo>
                <a:lnTo>
                  <a:pt x="137160" y="784860"/>
                </a:lnTo>
                <a:lnTo>
                  <a:pt x="76200" y="563880"/>
                </a:lnTo>
                <a:lnTo>
                  <a:pt x="0" y="243840"/>
                </a:lnTo>
                <a:close/>
              </a:path>
            </a:pathLst>
          </a:custGeom>
          <a:solidFill>
            <a:srgbClr val="FF692D">
              <a:alpha val="26000"/>
            </a:srgbClr>
          </a:solidFill>
          <a:ln>
            <a:solidFill>
              <a:srgbClr val="F366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1424" y="2082923"/>
            <a:ext cx="144016" cy="2493332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1" y="3693247"/>
            <a:ext cx="1904998" cy="527841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3500" y="3789041"/>
            <a:ext cx="1816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■  日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客流趋势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2EAFDB4-3694-4675-987E-400D5A5BCABC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3" y="2348880"/>
            <a:ext cx="223651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66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客流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366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4294967295"/>
          </p:nvPr>
        </p:nvGraphicFramePr>
        <p:xfrm>
          <a:off x="407368" y="1208307"/>
          <a:ext cx="11346481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/>
        </p:nvSpPr>
        <p:spPr>
          <a:xfrm>
            <a:off x="609598" y="5733256"/>
            <a:ext cx="1097280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经数据分析发现，从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11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日至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12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09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日，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39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天共累计来访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121,407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人；双休日的客流较高，日客流在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6,000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人次左右，且高峰均出现在周六；工作日的客流较为平稳，日客流在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5,000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人次左右。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3.1.1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客流趋势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3501" y="3977264"/>
            <a:ext cx="1904998" cy="146795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43500" y="4005064"/>
            <a:ext cx="1924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性别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与年龄分析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婚姻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与子女分析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学历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与职业分析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房产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与车辆分析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设备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收入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与消费分析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576608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3.2.1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性别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年龄及婚姻、子女情况分析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919945" y="3687658"/>
          <a:ext cx="5032039" cy="230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" name="文本框 7"/>
          <p:cNvSpPr txBox="1"/>
          <p:nvPr/>
        </p:nvSpPr>
        <p:spPr>
          <a:xfrm>
            <a:off x="-1" y="6070138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男性来访人群居多，占七成以上；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26-35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岁的来访人群占多数；单身人士占比较大，其次是已婚未育的二人世界人群，三口之家的人群占比最少。</a:t>
            </a:r>
            <a:endParaRPr lang="zh-CN" altLang="en-US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cxnSp>
        <p:nvCxnSpPr>
          <p:cNvPr id="58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6096000" y="908720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82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811190" y="3429000"/>
            <a:ext cx="10584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24" name="文本框 123"/>
          <p:cNvSpPr txBox="1"/>
          <p:nvPr/>
        </p:nvSpPr>
        <p:spPr>
          <a:xfrm>
            <a:off x="4583832" y="299695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dirty="0" smtClean="0">
                <a:solidFill>
                  <a:srgbClr val="404040"/>
                </a:solidFill>
              </a:rPr>
              <a:t>性别分析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583832" y="3522494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年龄分析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326860" y="3004580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婚姻状况分析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326860" y="3530122"/>
            <a:ext cx="149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1600" b="1" smtClean="0">
                <a:solidFill>
                  <a:srgbClr val="404040"/>
                </a:solidFill>
              </a:rPr>
              <a:t>子女情况分析</a:t>
            </a:r>
            <a:endParaRPr lang="zh-CN" altLang="en-US" sz="1600" b="1" dirty="0">
              <a:solidFill>
                <a:srgbClr val="404040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 flipH="1">
            <a:off x="6595085" y="1484784"/>
            <a:ext cx="540000" cy="1080000"/>
            <a:chOff x="1774933" y="3518877"/>
            <a:chExt cx="514235" cy="1078311"/>
          </a:xfrm>
          <a:solidFill>
            <a:srgbClr val="767171"/>
          </a:solidFill>
        </p:grpSpPr>
        <p:sp>
          <p:nvSpPr>
            <p:cNvPr id="133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 flipH="1">
            <a:off x="9999931" y="1484784"/>
            <a:ext cx="972000" cy="1080000"/>
            <a:chOff x="1774933" y="3518877"/>
            <a:chExt cx="959174" cy="1078312"/>
          </a:xfrm>
          <a:solidFill>
            <a:srgbClr val="F36639"/>
          </a:solidFill>
        </p:grpSpPr>
        <p:sp>
          <p:nvSpPr>
            <p:cNvPr id="136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8358913" y="1871385"/>
            <a:ext cx="473391" cy="369424"/>
            <a:chOff x="8447816" y="1890026"/>
            <a:chExt cx="724388" cy="565296"/>
          </a:xfrm>
        </p:grpSpPr>
        <p:sp>
          <p:nvSpPr>
            <p:cNvPr id="129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  <p:sp>
          <p:nvSpPr>
            <p:cNvPr id="130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</p:grpSp>
      <p:sp>
        <p:nvSpPr>
          <p:cNvPr id="141" name="TextBox 36"/>
          <p:cNvSpPr txBox="1"/>
          <p:nvPr/>
        </p:nvSpPr>
        <p:spPr>
          <a:xfrm>
            <a:off x="7168711" y="1896435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41.48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Box 36"/>
          <p:cNvSpPr txBox="1"/>
          <p:nvPr/>
        </p:nvSpPr>
        <p:spPr>
          <a:xfrm>
            <a:off x="8896903" y="1896435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58.52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 flipH="1">
            <a:off x="6422740" y="4160451"/>
            <a:ext cx="972000" cy="1080000"/>
            <a:chOff x="1774933" y="3518877"/>
            <a:chExt cx="959174" cy="1078312"/>
          </a:xfrm>
          <a:solidFill>
            <a:srgbClr val="767171"/>
          </a:solidFill>
        </p:grpSpPr>
        <p:sp>
          <p:nvSpPr>
            <p:cNvPr id="144" name="Freeform 427"/>
            <p:cNvSpPr/>
            <p:nvPr/>
          </p:nvSpPr>
          <p:spPr bwMode="auto">
            <a:xfrm>
              <a:off x="1929324" y="3518877"/>
              <a:ext cx="204235" cy="20545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105" y="4"/>
                </a:cxn>
                <a:cxn ang="0">
                  <a:pos x="125" y="13"/>
                </a:cxn>
                <a:cxn ang="0">
                  <a:pos x="142" y="28"/>
                </a:cxn>
                <a:cxn ang="0">
                  <a:pos x="156" y="45"/>
                </a:cxn>
                <a:cxn ang="0">
                  <a:pos x="165" y="66"/>
                </a:cxn>
                <a:cxn ang="0">
                  <a:pos x="168" y="86"/>
                </a:cxn>
                <a:cxn ang="0">
                  <a:pos x="164" y="107"/>
                </a:cxn>
                <a:cxn ang="0">
                  <a:pos x="155" y="127"/>
                </a:cxn>
                <a:cxn ang="0">
                  <a:pos x="140" y="144"/>
                </a:cxn>
                <a:cxn ang="0">
                  <a:pos x="123" y="157"/>
                </a:cxn>
                <a:cxn ang="0">
                  <a:pos x="104" y="166"/>
                </a:cxn>
                <a:cxn ang="0">
                  <a:pos x="83" y="169"/>
                </a:cxn>
                <a:cxn ang="0">
                  <a:pos x="58" y="165"/>
                </a:cxn>
                <a:cxn ang="0">
                  <a:pos x="36" y="152"/>
                </a:cxn>
                <a:cxn ang="0">
                  <a:pos x="17" y="134"/>
                </a:cxn>
                <a:cxn ang="0">
                  <a:pos x="4" y="111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2" y="46"/>
                </a:cxn>
                <a:cxn ang="0">
                  <a:pos x="26" y="28"/>
                </a:cxn>
                <a:cxn ang="0">
                  <a:pos x="43" y="13"/>
                </a:cxn>
                <a:cxn ang="0">
                  <a:pos x="63" y="4"/>
                </a:cxn>
                <a:cxn ang="0">
                  <a:pos x="84" y="0"/>
                </a:cxn>
              </a:cxnLst>
              <a:rect l="0" t="0" r="r" b="b"/>
              <a:pathLst>
                <a:path w="168" h="169">
                  <a:moveTo>
                    <a:pt x="84" y="0"/>
                  </a:moveTo>
                  <a:lnTo>
                    <a:pt x="105" y="4"/>
                  </a:lnTo>
                  <a:lnTo>
                    <a:pt x="125" y="13"/>
                  </a:lnTo>
                  <a:lnTo>
                    <a:pt x="142" y="28"/>
                  </a:lnTo>
                  <a:lnTo>
                    <a:pt x="156" y="45"/>
                  </a:lnTo>
                  <a:lnTo>
                    <a:pt x="165" y="66"/>
                  </a:lnTo>
                  <a:lnTo>
                    <a:pt x="168" y="86"/>
                  </a:lnTo>
                  <a:lnTo>
                    <a:pt x="164" y="107"/>
                  </a:lnTo>
                  <a:lnTo>
                    <a:pt x="155" y="127"/>
                  </a:lnTo>
                  <a:lnTo>
                    <a:pt x="140" y="144"/>
                  </a:lnTo>
                  <a:lnTo>
                    <a:pt x="123" y="157"/>
                  </a:lnTo>
                  <a:lnTo>
                    <a:pt x="104" y="166"/>
                  </a:lnTo>
                  <a:lnTo>
                    <a:pt x="83" y="169"/>
                  </a:lnTo>
                  <a:lnTo>
                    <a:pt x="58" y="165"/>
                  </a:lnTo>
                  <a:lnTo>
                    <a:pt x="36" y="152"/>
                  </a:lnTo>
                  <a:lnTo>
                    <a:pt x="17" y="134"/>
                  </a:lnTo>
                  <a:lnTo>
                    <a:pt x="4" y="111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428"/>
            <p:cNvSpPr/>
            <p:nvPr/>
          </p:nvSpPr>
          <p:spPr bwMode="auto">
            <a:xfrm>
              <a:off x="1774933" y="3738916"/>
              <a:ext cx="514235" cy="858272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50" y="39"/>
                </a:cxn>
                <a:cxn ang="0">
                  <a:pos x="359" y="64"/>
                </a:cxn>
                <a:cxn ang="0">
                  <a:pos x="364" y="77"/>
                </a:cxn>
                <a:cxn ang="0">
                  <a:pos x="372" y="110"/>
                </a:cxn>
                <a:cxn ang="0">
                  <a:pos x="377" y="122"/>
                </a:cxn>
                <a:cxn ang="0">
                  <a:pos x="388" y="156"/>
                </a:cxn>
                <a:cxn ang="0">
                  <a:pos x="404" y="201"/>
                </a:cxn>
                <a:cxn ang="0">
                  <a:pos x="419" y="255"/>
                </a:cxn>
                <a:cxn ang="0">
                  <a:pos x="423" y="290"/>
                </a:cxn>
                <a:cxn ang="0">
                  <a:pos x="413" y="310"/>
                </a:cxn>
                <a:cxn ang="0">
                  <a:pos x="392" y="315"/>
                </a:cxn>
                <a:cxn ang="0">
                  <a:pos x="377" y="308"/>
                </a:cxn>
                <a:cxn ang="0">
                  <a:pos x="364" y="284"/>
                </a:cxn>
                <a:cxn ang="0">
                  <a:pos x="354" y="254"/>
                </a:cxn>
                <a:cxn ang="0">
                  <a:pos x="345" y="225"/>
                </a:cxn>
                <a:cxn ang="0">
                  <a:pos x="337" y="204"/>
                </a:cxn>
                <a:cxn ang="0">
                  <a:pos x="328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5" y="302"/>
                </a:cxn>
                <a:cxn ang="0">
                  <a:pos x="28" y="313"/>
                </a:cxn>
                <a:cxn ang="0">
                  <a:pos x="7" y="305"/>
                </a:cxn>
                <a:cxn ang="0">
                  <a:pos x="0" y="284"/>
                </a:cxn>
                <a:cxn ang="0">
                  <a:pos x="7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3" y="25"/>
                  </a:lnTo>
                  <a:lnTo>
                    <a:pt x="350" y="39"/>
                  </a:lnTo>
                  <a:lnTo>
                    <a:pt x="354" y="51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3" y="137"/>
                  </a:lnTo>
                  <a:lnTo>
                    <a:pt x="388" y="156"/>
                  </a:lnTo>
                  <a:lnTo>
                    <a:pt x="396" y="177"/>
                  </a:lnTo>
                  <a:lnTo>
                    <a:pt x="404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4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4" y="284"/>
                  </a:lnTo>
                  <a:lnTo>
                    <a:pt x="358" y="268"/>
                  </a:lnTo>
                  <a:lnTo>
                    <a:pt x="354" y="254"/>
                  </a:lnTo>
                  <a:lnTo>
                    <a:pt x="350" y="241"/>
                  </a:lnTo>
                  <a:lnTo>
                    <a:pt x="345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8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5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1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7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5" y="302"/>
                  </a:lnTo>
                  <a:lnTo>
                    <a:pt x="37" y="310"/>
                  </a:lnTo>
                  <a:lnTo>
                    <a:pt x="28" y="313"/>
                  </a:lnTo>
                  <a:lnTo>
                    <a:pt x="17" y="311"/>
                  </a:lnTo>
                  <a:lnTo>
                    <a:pt x="7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7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70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429"/>
            <p:cNvSpPr/>
            <p:nvPr/>
          </p:nvSpPr>
          <p:spPr bwMode="auto">
            <a:xfrm>
              <a:off x="2390069" y="3522525"/>
              <a:ext cx="205451" cy="20545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10" y="5"/>
                </a:cxn>
                <a:cxn ang="0">
                  <a:pos x="132" y="18"/>
                </a:cxn>
                <a:cxn ang="0">
                  <a:pos x="152" y="38"/>
                </a:cxn>
                <a:cxn ang="0">
                  <a:pos x="164" y="60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3" y="166"/>
                </a:cxn>
                <a:cxn ang="0">
                  <a:pos x="82" y="169"/>
                </a:cxn>
                <a:cxn ang="0">
                  <a:pos x="57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3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10" y="5"/>
                  </a:lnTo>
                  <a:lnTo>
                    <a:pt x="132" y="18"/>
                  </a:lnTo>
                  <a:lnTo>
                    <a:pt x="152" y="38"/>
                  </a:lnTo>
                  <a:lnTo>
                    <a:pt x="164" y="60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3" y="166"/>
                  </a:lnTo>
                  <a:lnTo>
                    <a:pt x="82" y="169"/>
                  </a:lnTo>
                  <a:lnTo>
                    <a:pt x="57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3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430"/>
            <p:cNvSpPr/>
            <p:nvPr/>
          </p:nvSpPr>
          <p:spPr bwMode="auto">
            <a:xfrm>
              <a:off x="2233245" y="3743779"/>
              <a:ext cx="500862" cy="853410"/>
            </a:xfrm>
            <a:custGeom>
              <a:avLst/>
              <a:gdLst/>
              <a:ahLst/>
              <a:cxnLst>
                <a:cxn ang="0">
                  <a:pos x="300" y="2"/>
                </a:cxn>
                <a:cxn ang="0">
                  <a:pos x="331" y="26"/>
                </a:cxn>
                <a:cxn ang="0">
                  <a:pos x="346" y="66"/>
                </a:cxn>
                <a:cxn ang="0">
                  <a:pos x="358" y="106"/>
                </a:cxn>
                <a:cxn ang="0">
                  <a:pos x="382" y="178"/>
                </a:cxn>
                <a:cxn ang="0">
                  <a:pos x="408" y="258"/>
                </a:cxn>
                <a:cxn ang="0">
                  <a:pos x="408" y="305"/>
                </a:cxn>
                <a:cxn ang="0">
                  <a:pos x="379" y="318"/>
                </a:cxn>
                <a:cxn ang="0">
                  <a:pos x="353" y="289"/>
                </a:cxn>
                <a:cxn ang="0">
                  <a:pos x="337" y="243"/>
                </a:cxn>
                <a:cxn ang="0">
                  <a:pos x="325" y="207"/>
                </a:cxn>
                <a:cxn ang="0">
                  <a:pos x="311" y="166"/>
                </a:cxn>
                <a:cxn ang="0">
                  <a:pos x="306" y="145"/>
                </a:cxn>
                <a:cxn ang="0">
                  <a:pos x="299" y="157"/>
                </a:cxn>
                <a:cxn ang="0">
                  <a:pos x="315" y="213"/>
                </a:cxn>
                <a:cxn ang="0">
                  <a:pos x="336" y="285"/>
                </a:cxn>
                <a:cxn ang="0">
                  <a:pos x="361" y="376"/>
                </a:cxn>
                <a:cxn ang="0">
                  <a:pos x="369" y="403"/>
                </a:cxn>
                <a:cxn ang="0">
                  <a:pos x="282" y="666"/>
                </a:cxn>
                <a:cxn ang="0">
                  <a:pos x="269" y="692"/>
                </a:cxn>
                <a:cxn ang="0">
                  <a:pos x="234" y="698"/>
                </a:cxn>
                <a:cxn ang="0">
                  <a:pos x="211" y="675"/>
                </a:cxn>
                <a:cxn ang="0">
                  <a:pos x="207" y="406"/>
                </a:cxn>
                <a:cxn ang="0">
                  <a:pos x="198" y="417"/>
                </a:cxn>
                <a:cxn ang="0">
                  <a:pos x="193" y="683"/>
                </a:cxn>
                <a:cxn ang="0">
                  <a:pos x="160" y="702"/>
                </a:cxn>
                <a:cxn ang="0">
                  <a:pos x="129" y="683"/>
                </a:cxn>
                <a:cxn ang="0">
                  <a:pos x="123" y="403"/>
                </a:cxn>
                <a:cxn ang="0">
                  <a:pos x="42" y="390"/>
                </a:cxn>
                <a:cxn ang="0">
                  <a:pos x="61" y="334"/>
                </a:cxn>
                <a:cxn ang="0">
                  <a:pos x="86" y="259"/>
                </a:cxn>
                <a:cxn ang="0">
                  <a:pos x="105" y="194"/>
                </a:cxn>
                <a:cxn ang="0">
                  <a:pos x="117" y="158"/>
                </a:cxn>
                <a:cxn ang="0">
                  <a:pos x="116" y="148"/>
                </a:cxn>
                <a:cxn ang="0">
                  <a:pos x="105" y="163"/>
                </a:cxn>
                <a:cxn ang="0">
                  <a:pos x="91" y="207"/>
                </a:cxn>
                <a:cxn ang="0">
                  <a:pos x="70" y="266"/>
                </a:cxn>
                <a:cxn ang="0">
                  <a:pos x="42" y="311"/>
                </a:cxn>
                <a:cxn ang="0">
                  <a:pos x="7" y="311"/>
                </a:cxn>
                <a:cxn ang="0">
                  <a:pos x="3" y="277"/>
                </a:cxn>
                <a:cxn ang="0">
                  <a:pos x="24" y="214"/>
                </a:cxn>
                <a:cxn ang="0">
                  <a:pos x="48" y="145"/>
                </a:cxn>
                <a:cxn ang="0">
                  <a:pos x="70" y="78"/>
                </a:cxn>
                <a:cxn ang="0">
                  <a:pos x="82" y="42"/>
                </a:cxn>
                <a:cxn ang="0">
                  <a:pos x="116" y="5"/>
                </a:cxn>
              </a:cxnLst>
              <a:rect l="0" t="0" r="r" b="b"/>
              <a:pathLst>
                <a:path w="412" h="702">
                  <a:moveTo>
                    <a:pt x="146" y="0"/>
                  </a:moveTo>
                  <a:lnTo>
                    <a:pt x="290" y="0"/>
                  </a:lnTo>
                  <a:lnTo>
                    <a:pt x="300" y="2"/>
                  </a:lnTo>
                  <a:lnTo>
                    <a:pt x="312" y="6"/>
                  </a:lnTo>
                  <a:lnTo>
                    <a:pt x="321" y="14"/>
                  </a:lnTo>
                  <a:lnTo>
                    <a:pt x="331" y="26"/>
                  </a:lnTo>
                  <a:lnTo>
                    <a:pt x="337" y="42"/>
                  </a:lnTo>
                  <a:lnTo>
                    <a:pt x="341" y="53"/>
                  </a:lnTo>
                  <a:lnTo>
                    <a:pt x="346" y="66"/>
                  </a:lnTo>
                  <a:lnTo>
                    <a:pt x="349" y="72"/>
                  </a:lnTo>
                  <a:lnTo>
                    <a:pt x="351" y="80"/>
                  </a:lnTo>
                  <a:lnTo>
                    <a:pt x="358" y="106"/>
                  </a:lnTo>
                  <a:lnTo>
                    <a:pt x="369" y="137"/>
                  </a:lnTo>
                  <a:lnTo>
                    <a:pt x="375" y="156"/>
                  </a:lnTo>
                  <a:lnTo>
                    <a:pt x="382" y="178"/>
                  </a:lnTo>
                  <a:lnTo>
                    <a:pt x="389" y="203"/>
                  </a:lnTo>
                  <a:lnTo>
                    <a:pt x="400" y="233"/>
                  </a:lnTo>
                  <a:lnTo>
                    <a:pt x="408" y="258"/>
                  </a:lnTo>
                  <a:lnTo>
                    <a:pt x="412" y="277"/>
                  </a:lnTo>
                  <a:lnTo>
                    <a:pt x="412" y="293"/>
                  </a:lnTo>
                  <a:lnTo>
                    <a:pt x="408" y="305"/>
                  </a:lnTo>
                  <a:lnTo>
                    <a:pt x="401" y="313"/>
                  </a:lnTo>
                  <a:lnTo>
                    <a:pt x="392" y="317"/>
                  </a:lnTo>
                  <a:lnTo>
                    <a:pt x="379" y="318"/>
                  </a:lnTo>
                  <a:lnTo>
                    <a:pt x="369" y="314"/>
                  </a:lnTo>
                  <a:lnTo>
                    <a:pt x="361" y="304"/>
                  </a:lnTo>
                  <a:lnTo>
                    <a:pt x="353" y="289"/>
                  </a:lnTo>
                  <a:lnTo>
                    <a:pt x="346" y="272"/>
                  </a:lnTo>
                  <a:lnTo>
                    <a:pt x="341" y="256"/>
                  </a:lnTo>
                  <a:lnTo>
                    <a:pt x="337" y="243"/>
                  </a:lnTo>
                  <a:lnTo>
                    <a:pt x="332" y="228"/>
                  </a:lnTo>
                  <a:lnTo>
                    <a:pt x="328" y="217"/>
                  </a:lnTo>
                  <a:lnTo>
                    <a:pt x="325" y="207"/>
                  </a:lnTo>
                  <a:lnTo>
                    <a:pt x="321" y="196"/>
                  </a:lnTo>
                  <a:lnTo>
                    <a:pt x="316" y="180"/>
                  </a:lnTo>
                  <a:lnTo>
                    <a:pt x="311" y="166"/>
                  </a:lnTo>
                  <a:lnTo>
                    <a:pt x="308" y="156"/>
                  </a:lnTo>
                  <a:lnTo>
                    <a:pt x="307" y="149"/>
                  </a:lnTo>
                  <a:lnTo>
                    <a:pt x="306" y="145"/>
                  </a:lnTo>
                  <a:lnTo>
                    <a:pt x="300" y="145"/>
                  </a:lnTo>
                  <a:lnTo>
                    <a:pt x="298" y="149"/>
                  </a:lnTo>
                  <a:lnTo>
                    <a:pt x="299" y="157"/>
                  </a:lnTo>
                  <a:lnTo>
                    <a:pt x="303" y="169"/>
                  </a:lnTo>
                  <a:lnTo>
                    <a:pt x="310" y="195"/>
                  </a:lnTo>
                  <a:lnTo>
                    <a:pt x="315" y="213"/>
                  </a:lnTo>
                  <a:lnTo>
                    <a:pt x="321" y="235"/>
                  </a:lnTo>
                  <a:lnTo>
                    <a:pt x="328" y="260"/>
                  </a:lnTo>
                  <a:lnTo>
                    <a:pt x="336" y="285"/>
                  </a:lnTo>
                  <a:lnTo>
                    <a:pt x="349" y="335"/>
                  </a:lnTo>
                  <a:lnTo>
                    <a:pt x="355" y="357"/>
                  </a:lnTo>
                  <a:lnTo>
                    <a:pt x="361" y="376"/>
                  </a:lnTo>
                  <a:lnTo>
                    <a:pt x="365" y="390"/>
                  </a:lnTo>
                  <a:lnTo>
                    <a:pt x="367" y="399"/>
                  </a:lnTo>
                  <a:lnTo>
                    <a:pt x="369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81" y="675"/>
                  </a:lnTo>
                  <a:lnTo>
                    <a:pt x="275" y="685"/>
                  </a:lnTo>
                  <a:lnTo>
                    <a:pt x="269" y="692"/>
                  </a:lnTo>
                  <a:lnTo>
                    <a:pt x="260" y="698"/>
                  </a:lnTo>
                  <a:lnTo>
                    <a:pt x="247" y="700"/>
                  </a:lnTo>
                  <a:lnTo>
                    <a:pt x="234" y="698"/>
                  </a:lnTo>
                  <a:lnTo>
                    <a:pt x="223" y="692"/>
                  </a:lnTo>
                  <a:lnTo>
                    <a:pt x="217" y="685"/>
                  </a:lnTo>
                  <a:lnTo>
                    <a:pt x="211" y="675"/>
                  </a:lnTo>
                  <a:lnTo>
                    <a:pt x="209" y="666"/>
                  </a:lnTo>
                  <a:lnTo>
                    <a:pt x="209" y="411"/>
                  </a:lnTo>
                  <a:lnTo>
                    <a:pt x="207" y="406"/>
                  </a:lnTo>
                  <a:lnTo>
                    <a:pt x="205" y="403"/>
                  </a:lnTo>
                  <a:lnTo>
                    <a:pt x="201" y="407"/>
                  </a:lnTo>
                  <a:lnTo>
                    <a:pt x="198" y="417"/>
                  </a:lnTo>
                  <a:lnTo>
                    <a:pt x="198" y="658"/>
                  </a:lnTo>
                  <a:lnTo>
                    <a:pt x="197" y="671"/>
                  </a:lnTo>
                  <a:lnTo>
                    <a:pt x="193" y="683"/>
                  </a:lnTo>
                  <a:lnTo>
                    <a:pt x="186" y="692"/>
                  </a:lnTo>
                  <a:lnTo>
                    <a:pt x="175" y="699"/>
                  </a:lnTo>
                  <a:lnTo>
                    <a:pt x="160" y="702"/>
                  </a:lnTo>
                  <a:lnTo>
                    <a:pt x="146" y="699"/>
                  </a:lnTo>
                  <a:lnTo>
                    <a:pt x="135" y="692"/>
                  </a:lnTo>
                  <a:lnTo>
                    <a:pt x="129" y="683"/>
                  </a:lnTo>
                  <a:lnTo>
                    <a:pt x="125" y="671"/>
                  </a:lnTo>
                  <a:lnTo>
                    <a:pt x="123" y="658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40" y="399"/>
                  </a:lnTo>
                  <a:lnTo>
                    <a:pt x="42" y="390"/>
                  </a:lnTo>
                  <a:lnTo>
                    <a:pt x="48" y="376"/>
                  </a:lnTo>
                  <a:lnTo>
                    <a:pt x="54" y="356"/>
                  </a:lnTo>
                  <a:lnTo>
                    <a:pt x="61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6" y="259"/>
                  </a:lnTo>
                  <a:lnTo>
                    <a:pt x="92" y="235"/>
                  </a:lnTo>
                  <a:lnTo>
                    <a:pt x="100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7" y="158"/>
                  </a:lnTo>
                  <a:lnTo>
                    <a:pt x="120" y="152"/>
                  </a:lnTo>
                  <a:lnTo>
                    <a:pt x="117" y="148"/>
                  </a:lnTo>
                  <a:lnTo>
                    <a:pt x="116" y="148"/>
                  </a:lnTo>
                  <a:lnTo>
                    <a:pt x="112" y="150"/>
                  </a:lnTo>
                  <a:lnTo>
                    <a:pt x="108" y="157"/>
                  </a:lnTo>
                  <a:lnTo>
                    <a:pt x="105" y="163"/>
                  </a:lnTo>
                  <a:lnTo>
                    <a:pt x="103" y="169"/>
                  </a:lnTo>
                  <a:lnTo>
                    <a:pt x="93" y="196"/>
                  </a:lnTo>
                  <a:lnTo>
                    <a:pt x="91" y="207"/>
                  </a:lnTo>
                  <a:lnTo>
                    <a:pt x="87" y="217"/>
                  </a:lnTo>
                  <a:lnTo>
                    <a:pt x="76" y="249"/>
                  </a:lnTo>
                  <a:lnTo>
                    <a:pt x="70" y="266"/>
                  </a:lnTo>
                  <a:lnTo>
                    <a:pt x="62" y="284"/>
                  </a:lnTo>
                  <a:lnTo>
                    <a:pt x="53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7" y="311"/>
                  </a:lnTo>
                  <a:lnTo>
                    <a:pt x="2" y="302"/>
                  </a:lnTo>
                  <a:lnTo>
                    <a:pt x="0" y="290"/>
                  </a:lnTo>
                  <a:lnTo>
                    <a:pt x="3" y="277"/>
                  </a:lnTo>
                  <a:lnTo>
                    <a:pt x="7" y="262"/>
                  </a:lnTo>
                  <a:lnTo>
                    <a:pt x="17" y="233"/>
                  </a:lnTo>
                  <a:lnTo>
                    <a:pt x="24" y="214"/>
                  </a:lnTo>
                  <a:lnTo>
                    <a:pt x="30" y="194"/>
                  </a:lnTo>
                  <a:lnTo>
                    <a:pt x="40" y="170"/>
                  </a:lnTo>
                  <a:lnTo>
                    <a:pt x="48" y="145"/>
                  </a:lnTo>
                  <a:lnTo>
                    <a:pt x="54" y="124"/>
                  </a:lnTo>
                  <a:lnTo>
                    <a:pt x="61" y="106"/>
                  </a:lnTo>
                  <a:lnTo>
                    <a:pt x="70" y="78"/>
                  </a:lnTo>
                  <a:lnTo>
                    <a:pt x="72" y="68"/>
                  </a:lnTo>
                  <a:lnTo>
                    <a:pt x="76" y="57"/>
                  </a:lnTo>
                  <a:lnTo>
                    <a:pt x="82" y="42"/>
                  </a:lnTo>
                  <a:lnTo>
                    <a:pt x="91" y="26"/>
                  </a:lnTo>
                  <a:lnTo>
                    <a:pt x="101" y="13"/>
                  </a:lnTo>
                  <a:lnTo>
                    <a:pt x="116" y="5"/>
                  </a:lnTo>
                  <a:lnTo>
                    <a:pt x="131" y="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8" name="组合 2652"/>
          <p:cNvGrpSpPr/>
          <p:nvPr/>
        </p:nvGrpSpPr>
        <p:grpSpPr>
          <a:xfrm>
            <a:off x="9843147" y="4176925"/>
            <a:ext cx="1188000" cy="1080000"/>
            <a:chOff x="2016125" y="4043363"/>
            <a:chExt cx="1616075" cy="1408113"/>
          </a:xfrm>
          <a:solidFill>
            <a:srgbClr val="F36639"/>
          </a:solidFill>
        </p:grpSpPr>
        <p:sp>
          <p:nvSpPr>
            <p:cNvPr id="149" name="Freeform 616"/>
            <p:cNvSpPr/>
            <p:nvPr/>
          </p:nvSpPr>
          <p:spPr bwMode="auto">
            <a:xfrm>
              <a:off x="2749550" y="4737101"/>
              <a:ext cx="180975" cy="13811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4" y="3"/>
                </a:cxn>
                <a:cxn ang="0">
                  <a:pos x="90" y="10"/>
                </a:cxn>
                <a:cxn ang="0">
                  <a:pos x="103" y="20"/>
                </a:cxn>
                <a:cxn ang="0">
                  <a:pos x="112" y="32"/>
                </a:cxn>
                <a:cxn ang="0">
                  <a:pos x="114" y="45"/>
                </a:cxn>
                <a:cxn ang="0">
                  <a:pos x="110" y="57"/>
                </a:cxn>
                <a:cxn ang="0">
                  <a:pos x="101" y="69"/>
                </a:cxn>
                <a:cxn ang="0">
                  <a:pos x="88" y="78"/>
                </a:cxn>
                <a:cxn ang="0">
                  <a:pos x="72" y="84"/>
                </a:cxn>
                <a:cxn ang="0">
                  <a:pos x="55" y="87"/>
                </a:cxn>
                <a:cxn ang="0">
                  <a:pos x="34" y="83"/>
                </a:cxn>
                <a:cxn ang="0">
                  <a:pos x="17" y="74"/>
                </a:cxn>
                <a:cxn ang="0">
                  <a:pos x="4" y="61"/>
                </a:cxn>
                <a:cxn ang="0">
                  <a:pos x="0" y="45"/>
                </a:cxn>
                <a:cxn ang="0">
                  <a:pos x="6" y="29"/>
                </a:cxn>
                <a:cxn ang="0">
                  <a:pos x="17" y="15"/>
                </a:cxn>
                <a:cxn ang="0">
                  <a:pos x="36" y="4"/>
                </a:cxn>
                <a:cxn ang="0">
                  <a:pos x="57" y="0"/>
                </a:cxn>
              </a:cxnLst>
              <a:rect l="0" t="0" r="r" b="b"/>
              <a:pathLst>
                <a:path w="114" h="87">
                  <a:moveTo>
                    <a:pt x="57" y="0"/>
                  </a:moveTo>
                  <a:lnTo>
                    <a:pt x="74" y="3"/>
                  </a:lnTo>
                  <a:lnTo>
                    <a:pt x="90" y="10"/>
                  </a:lnTo>
                  <a:lnTo>
                    <a:pt x="103" y="20"/>
                  </a:lnTo>
                  <a:lnTo>
                    <a:pt x="112" y="32"/>
                  </a:lnTo>
                  <a:lnTo>
                    <a:pt x="114" y="45"/>
                  </a:lnTo>
                  <a:lnTo>
                    <a:pt x="110" y="57"/>
                  </a:lnTo>
                  <a:lnTo>
                    <a:pt x="101" y="69"/>
                  </a:lnTo>
                  <a:lnTo>
                    <a:pt x="88" y="78"/>
                  </a:lnTo>
                  <a:lnTo>
                    <a:pt x="72" y="84"/>
                  </a:lnTo>
                  <a:lnTo>
                    <a:pt x="55" y="87"/>
                  </a:lnTo>
                  <a:lnTo>
                    <a:pt x="34" y="83"/>
                  </a:lnTo>
                  <a:lnTo>
                    <a:pt x="17" y="74"/>
                  </a:lnTo>
                  <a:lnTo>
                    <a:pt x="4" y="61"/>
                  </a:lnTo>
                  <a:lnTo>
                    <a:pt x="0" y="45"/>
                  </a:lnTo>
                  <a:lnTo>
                    <a:pt x="6" y="29"/>
                  </a:lnTo>
                  <a:lnTo>
                    <a:pt x="17" y="15"/>
                  </a:lnTo>
                  <a:lnTo>
                    <a:pt x="36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" name="Freeform 617"/>
            <p:cNvSpPr/>
            <p:nvPr/>
          </p:nvSpPr>
          <p:spPr bwMode="auto">
            <a:xfrm>
              <a:off x="2613025" y="4746626"/>
              <a:ext cx="438150" cy="704850"/>
            </a:xfrm>
            <a:custGeom>
              <a:avLst/>
              <a:gdLst/>
              <a:ahLst/>
              <a:cxnLst>
                <a:cxn ang="0">
                  <a:pos x="266" y="1"/>
                </a:cxn>
                <a:cxn ang="0">
                  <a:pos x="276" y="14"/>
                </a:cxn>
                <a:cxn ang="0">
                  <a:pos x="270" y="43"/>
                </a:cxn>
                <a:cxn ang="0">
                  <a:pos x="255" y="76"/>
                </a:cxn>
                <a:cxn ang="0">
                  <a:pos x="241" y="108"/>
                </a:cxn>
                <a:cxn ang="0">
                  <a:pos x="234" y="124"/>
                </a:cxn>
                <a:cxn ang="0">
                  <a:pos x="229" y="133"/>
                </a:cxn>
                <a:cxn ang="0">
                  <a:pos x="220" y="150"/>
                </a:cxn>
                <a:cxn ang="0">
                  <a:pos x="203" y="161"/>
                </a:cxn>
                <a:cxn ang="0">
                  <a:pos x="200" y="162"/>
                </a:cxn>
                <a:cxn ang="0">
                  <a:pos x="202" y="169"/>
                </a:cxn>
                <a:cxn ang="0">
                  <a:pos x="210" y="191"/>
                </a:cxn>
                <a:cxn ang="0">
                  <a:pos x="221" y="222"/>
                </a:cxn>
                <a:cxn ang="0">
                  <a:pos x="233" y="255"/>
                </a:cxn>
                <a:cxn ang="0">
                  <a:pos x="244" y="281"/>
                </a:cxn>
                <a:cxn ang="0">
                  <a:pos x="248" y="292"/>
                </a:cxn>
                <a:cxn ang="0">
                  <a:pos x="190" y="421"/>
                </a:cxn>
                <a:cxn ang="0">
                  <a:pos x="185" y="434"/>
                </a:cxn>
                <a:cxn ang="0">
                  <a:pos x="166" y="442"/>
                </a:cxn>
                <a:cxn ang="0">
                  <a:pos x="148" y="437"/>
                </a:cxn>
                <a:cxn ang="0">
                  <a:pos x="140" y="427"/>
                </a:cxn>
                <a:cxn ang="0">
                  <a:pos x="139" y="292"/>
                </a:cxn>
                <a:cxn ang="0">
                  <a:pos x="134" y="297"/>
                </a:cxn>
                <a:cxn ang="0">
                  <a:pos x="132" y="429"/>
                </a:cxn>
                <a:cxn ang="0">
                  <a:pos x="119" y="441"/>
                </a:cxn>
                <a:cxn ang="0">
                  <a:pos x="96" y="441"/>
                </a:cxn>
                <a:cxn ang="0">
                  <a:pos x="84" y="429"/>
                </a:cxn>
                <a:cxn ang="0">
                  <a:pos x="82" y="292"/>
                </a:cxn>
                <a:cxn ang="0">
                  <a:pos x="30" y="281"/>
                </a:cxn>
                <a:cxn ang="0">
                  <a:pos x="41" y="254"/>
                </a:cxn>
                <a:cxn ang="0">
                  <a:pos x="55" y="221"/>
                </a:cxn>
                <a:cxn ang="0">
                  <a:pos x="68" y="191"/>
                </a:cxn>
                <a:cxn ang="0">
                  <a:pos x="76" y="173"/>
                </a:cxn>
                <a:cxn ang="0">
                  <a:pos x="80" y="163"/>
                </a:cxn>
                <a:cxn ang="0">
                  <a:pos x="77" y="162"/>
                </a:cxn>
                <a:cxn ang="0">
                  <a:pos x="59" y="152"/>
                </a:cxn>
                <a:cxn ang="0">
                  <a:pos x="50" y="135"/>
                </a:cxn>
                <a:cxn ang="0">
                  <a:pos x="39" y="111"/>
                </a:cxn>
                <a:cxn ang="0">
                  <a:pos x="25" y="80"/>
                </a:cxn>
                <a:cxn ang="0">
                  <a:pos x="10" y="47"/>
                </a:cxn>
                <a:cxn ang="0">
                  <a:pos x="3" y="30"/>
                </a:cxn>
                <a:cxn ang="0">
                  <a:pos x="0" y="14"/>
                </a:cxn>
                <a:cxn ang="0">
                  <a:pos x="10" y="4"/>
                </a:cxn>
                <a:cxn ang="0">
                  <a:pos x="30" y="9"/>
                </a:cxn>
                <a:cxn ang="0">
                  <a:pos x="44" y="27"/>
                </a:cxn>
                <a:cxn ang="0">
                  <a:pos x="54" y="47"/>
                </a:cxn>
                <a:cxn ang="0">
                  <a:pos x="64" y="69"/>
                </a:cxn>
                <a:cxn ang="0">
                  <a:pos x="72" y="87"/>
                </a:cxn>
                <a:cxn ang="0">
                  <a:pos x="93" y="86"/>
                </a:cxn>
                <a:cxn ang="0">
                  <a:pos x="203" y="89"/>
                </a:cxn>
                <a:cxn ang="0">
                  <a:pos x="206" y="87"/>
                </a:cxn>
                <a:cxn ang="0">
                  <a:pos x="207" y="85"/>
                </a:cxn>
                <a:cxn ang="0">
                  <a:pos x="212" y="70"/>
                </a:cxn>
                <a:cxn ang="0">
                  <a:pos x="221" y="48"/>
                </a:cxn>
                <a:cxn ang="0">
                  <a:pos x="234" y="19"/>
                </a:cxn>
                <a:cxn ang="0">
                  <a:pos x="248" y="2"/>
                </a:cxn>
              </a:cxnLst>
              <a:rect l="0" t="0" r="r" b="b"/>
              <a:pathLst>
                <a:path w="276" h="444">
                  <a:moveTo>
                    <a:pt x="255" y="0"/>
                  </a:moveTo>
                  <a:lnTo>
                    <a:pt x="266" y="1"/>
                  </a:lnTo>
                  <a:lnTo>
                    <a:pt x="274" y="6"/>
                  </a:lnTo>
                  <a:lnTo>
                    <a:pt x="276" y="14"/>
                  </a:lnTo>
                  <a:lnTo>
                    <a:pt x="276" y="26"/>
                  </a:lnTo>
                  <a:lnTo>
                    <a:pt x="270" y="43"/>
                  </a:lnTo>
                  <a:lnTo>
                    <a:pt x="262" y="61"/>
                  </a:lnTo>
                  <a:lnTo>
                    <a:pt x="255" y="76"/>
                  </a:lnTo>
                  <a:lnTo>
                    <a:pt x="249" y="87"/>
                  </a:lnTo>
                  <a:lnTo>
                    <a:pt x="241" y="108"/>
                  </a:lnTo>
                  <a:lnTo>
                    <a:pt x="237" y="118"/>
                  </a:lnTo>
                  <a:lnTo>
                    <a:pt x="234" y="124"/>
                  </a:lnTo>
                  <a:lnTo>
                    <a:pt x="232" y="128"/>
                  </a:lnTo>
                  <a:lnTo>
                    <a:pt x="229" y="133"/>
                  </a:lnTo>
                  <a:lnTo>
                    <a:pt x="227" y="141"/>
                  </a:lnTo>
                  <a:lnTo>
                    <a:pt x="220" y="150"/>
                  </a:lnTo>
                  <a:lnTo>
                    <a:pt x="212" y="157"/>
                  </a:lnTo>
                  <a:lnTo>
                    <a:pt x="203" y="161"/>
                  </a:lnTo>
                  <a:lnTo>
                    <a:pt x="202" y="161"/>
                  </a:lnTo>
                  <a:lnTo>
                    <a:pt x="200" y="162"/>
                  </a:lnTo>
                  <a:lnTo>
                    <a:pt x="200" y="166"/>
                  </a:lnTo>
                  <a:lnTo>
                    <a:pt x="202" y="169"/>
                  </a:lnTo>
                  <a:lnTo>
                    <a:pt x="206" y="180"/>
                  </a:lnTo>
                  <a:lnTo>
                    <a:pt x="210" y="191"/>
                  </a:lnTo>
                  <a:lnTo>
                    <a:pt x="215" y="205"/>
                  </a:lnTo>
                  <a:lnTo>
                    <a:pt x="221" y="222"/>
                  </a:lnTo>
                  <a:lnTo>
                    <a:pt x="227" y="238"/>
                  </a:lnTo>
                  <a:lnTo>
                    <a:pt x="233" y="255"/>
                  </a:lnTo>
                  <a:lnTo>
                    <a:pt x="238" y="269"/>
                  </a:lnTo>
                  <a:lnTo>
                    <a:pt x="244" y="281"/>
                  </a:lnTo>
                  <a:lnTo>
                    <a:pt x="246" y="289"/>
                  </a:lnTo>
                  <a:lnTo>
                    <a:pt x="248" y="292"/>
                  </a:lnTo>
                  <a:lnTo>
                    <a:pt x="190" y="292"/>
                  </a:lnTo>
                  <a:lnTo>
                    <a:pt x="190" y="421"/>
                  </a:lnTo>
                  <a:lnTo>
                    <a:pt x="189" y="428"/>
                  </a:lnTo>
                  <a:lnTo>
                    <a:pt x="185" y="434"/>
                  </a:lnTo>
                  <a:lnTo>
                    <a:pt x="178" y="440"/>
                  </a:lnTo>
                  <a:lnTo>
                    <a:pt x="166" y="442"/>
                  </a:lnTo>
                  <a:lnTo>
                    <a:pt x="155" y="441"/>
                  </a:lnTo>
                  <a:lnTo>
                    <a:pt x="148" y="437"/>
                  </a:lnTo>
                  <a:lnTo>
                    <a:pt x="143" y="432"/>
                  </a:lnTo>
                  <a:lnTo>
                    <a:pt x="140" y="427"/>
                  </a:lnTo>
                  <a:lnTo>
                    <a:pt x="140" y="294"/>
                  </a:lnTo>
                  <a:lnTo>
                    <a:pt x="139" y="292"/>
                  </a:lnTo>
                  <a:lnTo>
                    <a:pt x="136" y="292"/>
                  </a:lnTo>
                  <a:lnTo>
                    <a:pt x="134" y="297"/>
                  </a:lnTo>
                  <a:lnTo>
                    <a:pt x="134" y="421"/>
                  </a:lnTo>
                  <a:lnTo>
                    <a:pt x="132" y="429"/>
                  </a:lnTo>
                  <a:lnTo>
                    <a:pt x="127" y="437"/>
                  </a:lnTo>
                  <a:lnTo>
                    <a:pt x="119" y="441"/>
                  </a:lnTo>
                  <a:lnTo>
                    <a:pt x="107" y="444"/>
                  </a:lnTo>
                  <a:lnTo>
                    <a:pt x="96" y="441"/>
                  </a:lnTo>
                  <a:lnTo>
                    <a:pt x="88" y="437"/>
                  </a:lnTo>
                  <a:lnTo>
                    <a:pt x="84" y="429"/>
                  </a:lnTo>
                  <a:lnTo>
                    <a:pt x="82" y="421"/>
                  </a:lnTo>
                  <a:lnTo>
                    <a:pt x="82" y="292"/>
                  </a:lnTo>
                  <a:lnTo>
                    <a:pt x="25" y="292"/>
                  </a:lnTo>
                  <a:lnTo>
                    <a:pt x="30" y="281"/>
                  </a:lnTo>
                  <a:lnTo>
                    <a:pt x="34" y="269"/>
                  </a:lnTo>
                  <a:lnTo>
                    <a:pt x="41" y="254"/>
                  </a:lnTo>
                  <a:lnTo>
                    <a:pt x="48" y="238"/>
                  </a:lnTo>
                  <a:lnTo>
                    <a:pt x="55" y="221"/>
                  </a:lnTo>
                  <a:lnTo>
                    <a:pt x="62" y="205"/>
                  </a:lnTo>
                  <a:lnTo>
                    <a:pt x="68" y="191"/>
                  </a:lnTo>
                  <a:lnTo>
                    <a:pt x="73" y="179"/>
                  </a:lnTo>
                  <a:lnTo>
                    <a:pt x="76" y="173"/>
                  </a:lnTo>
                  <a:lnTo>
                    <a:pt x="80" y="165"/>
                  </a:lnTo>
                  <a:lnTo>
                    <a:pt x="80" y="163"/>
                  </a:lnTo>
                  <a:lnTo>
                    <a:pt x="79" y="162"/>
                  </a:lnTo>
                  <a:lnTo>
                    <a:pt x="77" y="162"/>
                  </a:lnTo>
                  <a:lnTo>
                    <a:pt x="67" y="158"/>
                  </a:lnTo>
                  <a:lnTo>
                    <a:pt x="59" y="152"/>
                  </a:lnTo>
                  <a:lnTo>
                    <a:pt x="54" y="144"/>
                  </a:lnTo>
                  <a:lnTo>
                    <a:pt x="50" y="135"/>
                  </a:lnTo>
                  <a:lnTo>
                    <a:pt x="44" y="121"/>
                  </a:lnTo>
                  <a:lnTo>
                    <a:pt x="39" y="111"/>
                  </a:lnTo>
                  <a:lnTo>
                    <a:pt x="33" y="97"/>
                  </a:lnTo>
                  <a:lnTo>
                    <a:pt x="25" y="80"/>
                  </a:lnTo>
                  <a:lnTo>
                    <a:pt x="17" y="61"/>
                  </a:lnTo>
                  <a:lnTo>
                    <a:pt x="10" y="47"/>
                  </a:lnTo>
                  <a:lnTo>
                    <a:pt x="6" y="39"/>
                  </a:lnTo>
                  <a:lnTo>
                    <a:pt x="3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3" y="8"/>
                  </a:lnTo>
                  <a:lnTo>
                    <a:pt x="10" y="4"/>
                  </a:lnTo>
                  <a:lnTo>
                    <a:pt x="21" y="4"/>
                  </a:lnTo>
                  <a:lnTo>
                    <a:pt x="30" y="9"/>
                  </a:lnTo>
                  <a:lnTo>
                    <a:pt x="38" y="18"/>
                  </a:lnTo>
                  <a:lnTo>
                    <a:pt x="44" y="27"/>
                  </a:lnTo>
                  <a:lnTo>
                    <a:pt x="50" y="38"/>
                  </a:lnTo>
                  <a:lnTo>
                    <a:pt x="54" y="47"/>
                  </a:lnTo>
                  <a:lnTo>
                    <a:pt x="59" y="56"/>
                  </a:lnTo>
                  <a:lnTo>
                    <a:pt x="64" y="69"/>
                  </a:lnTo>
                  <a:lnTo>
                    <a:pt x="68" y="80"/>
                  </a:lnTo>
                  <a:lnTo>
                    <a:pt x="72" y="87"/>
                  </a:lnTo>
                  <a:lnTo>
                    <a:pt x="77" y="90"/>
                  </a:lnTo>
                  <a:lnTo>
                    <a:pt x="93" y="86"/>
                  </a:lnTo>
                  <a:lnTo>
                    <a:pt x="195" y="86"/>
                  </a:lnTo>
                  <a:lnTo>
                    <a:pt x="203" y="89"/>
                  </a:lnTo>
                  <a:lnTo>
                    <a:pt x="204" y="89"/>
                  </a:lnTo>
                  <a:lnTo>
                    <a:pt x="206" y="87"/>
                  </a:lnTo>
                  <a:lnTo>
                    <a:pt x="206" y="86"/>
                  </a:lnTo>
                  <a:lnTo>
                    <a:pt x="207" y="85"/>
                  </a:lnTo>
                  <a:lnTo>
                    <a:pt x="210" y="77"/>
                  </a:lnTo>
                  <a:lnTo>
                    <a:pt x="212" y="70"/>
                  </a:lnTo>
                  <a:lnTo>
                    <a:pt x="216" y="61"/>
                  </a:lnTo>
                  <a:lnTo>
                    <a:pt x="221" y="48"/>
                  </a:lnTo>
                  <a:lnTo>
                    <a:pt x="231" y="30"/>
                  </a:lnTo>
                  <a:lnTo>
                    <a:pt x="234" y="19"/>
                  </a:lnTo>
                  <a:lnTo>
                    <a:pt x="241" y="10"/>
                  </a:lnTo>
                  <a:lnTo>
                    <a:pt x="248" y="2"/>
                  </a:lnTo>
                  <a:lnTo>
                    <a:pt x="25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" name="Freeform 619"/>
            <p:cNvSpPr/>
            <p:nvPr/>
          </p:nvSpPr>
          <p:spPr bwMode="auto">
            <a:xfrm>
              <a:off x="2016125" y="4330701"/>
              <a:ext cx="671513" cy="1120775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334" y="13"/>
                </a:cxn>
                <a:cxn ang="0">
                  <a:pos x="348" y="39"/>
                </a:cxn>
                <a:cxn ang="0">
                  <a:pos x="356" y="57"/>
                </a:cxn>
                <a:cxn ang="0">
                  <a:pos x="362" y="69"/>
                </a:cxn>
                <a:cxn ang="0">
                  <a:pos x="371" y="103"/>
                </a:cxn>
                <a:cxn ang="0">
                  <a:pos x="375" y="115"/>
                </a:cxn>
                <a:cxn ang="0">
                  <a:pos x="382" y="137"/>
                </a:cxn>
                <a:cxn ang="0">
                  <a:pos x="394" y="177"/>
                </a:cxn>
                <a:cxn ang="0">
                  <a:pos x="413" y="230"/>
                </a:cxn>
                <a:cxn ang="0">
                  <a:pos x="423" y="275"/>
                </a:cxn>
                <a:cxn ang="0">
                  <a:pos x="419" y="302"/>
                </a:cxn>
                <a:cxn ang="0">
                  <a:pos x="403" y="314"/>
                </a:cxn>
                <a:cxn ang="0">
                  <a:pos x="384" y="313"/>
                </a:cxn>
                <a:cxn ang="0">
                  <a:pos x="371" y="298"/>
                </a:cxn>
                <a:cxn ang="0">
                  <a:pos x="355" y="258"/>
                </a:cxn>
                <a:cxn ang="0">
                  <a:pos x="343" y="225"/>
                </a:cxn>
                <a:cxn ang="0">
                  <a:pos x="337" y="204"/>
                </a:cxn>
                <a:cxn ang="0">
                  <a:pos x="327" y="178"/>
                </a:cxn>
                <a:cxn ang="0">
                  <a:pos x="321" y="153"/>
                </a:cxn>
                <a:cxn ang="0">
                  <a:pos x="317" y="144"/>
                </a:cxn>
                <a:cxn ang="0">
                  <a:pos x="313" y="141"/>
                </a:cxn>
                <a:cxn ang="0">
                  <a:pos x="309" y="144"/>
                </a:cxn>
                <a:cxn ang="0">
                  <a:pos x="308" y="664"/>
                </a:cxn>
                <a:cxn ang="0">
                  <a:pos x="300" y="685"/>
                </a:cxn>
                <a:cxn ang="0">
                  <a:pos x="279" y="703"/>
                </a:cxn>
                <a:cxn ang="0">
                  <a:pos x="253" y="703"/>
                </a:cxn>
                <a:cxn ang="0">
                  <a:pos x="232" y="690"/>
                </a:cxn>
                <a:cxn ang="0">
                  <a:pos x="223" y="672"/>
                </a:cxn>
                <a:cxn ang="0">
                  <a:pos x="221" y="427"/>
                </a:cxn>
                <a:cxn ang="0">
                  <a:pos x="219" y="411"/>
                </a:cxn>
                <a:cxn ang="0">
                  <a:pos x="212" y="412"/>
                </a:cxn>
                <a:cxn ang="0">
                  <a:pos x="210" y="664"/>
                </a:cxn>
                <a:cxn ang="0">
                  <a:pos x="203" y="686"/>
                </a:cxn>
                <a:cxn ang="0">
                  <a:pos x="182" y="700"/>
                </a:cxn>
                <a:cxn ang="0">
                  <a:pos x="151" y="702"/>
                </a:cxn>
                <a:cxn ang="0">
                  <a:pos x="131" y="689"/>
                </a:cxn>
                <a:cxn ang="0">
                  <a:pos x="123" y="669"/>
                </a:cxn>
                <a:cxn ang="0">
                  <a:pos x="122" y="149"/>
                </a:cxn>
                <a:cxn ang="0">
                  <a:pos x="118" y="141"/>
                </a:cxn>
                <a:cxn ang="0">
                  <a:pos x="113" y="143"/>
                </a:cxn>
                <a:cxn ang="0">
                  <a:pos x="105" y="157"/>
                </a:cxn>
                <a:cxn ang="0">
                  <a:pos x="97" y="179"/>
                </a:cxn>
                <a:cxn ang="0">
                  <a:pos x="90" y="200"/>
                </a:cxn>
                <a:cxn ang="0">
                  <a:pos x="81" y="226"/>
                </a:cxn>
                <a:cxn ang="0">
                  <a:pos x="64" y="271"/>
                </a:cxn>
                <a:cxn ang="0">
                  <a:pos x="44" y="302"/>
                </a:cxn>
                <a:cxn ang="0">
                  <a:pos x="27" y="313"/>
                </a:cxn>
                <a:cxn ang="0">
                  <a:pos x="6" y="305"/>
                </a:cxn>
                <a:cxn ang="0">
                  <a:pos x="0" y="284"/>
                </a:cxn>
                <a:cxn ang="0">
                  <a:pos x="6" y="255"/>
                </a:cxn>
                <a:cxn ang="0">
                  <a:pos x="25" y="204"/>
                </a:cxn>
                <a:cxn ang="0">
                  <a:pos x="43" y="150"/>
                </a:cxn>
                <a:cxn ang="0">
                  <a:pos x="56" y="111"/>
                </a:cxn>
                <a:cxn ang="0">
                  <a:pos x="72" y="61"/>
                </a:cxn>
                <a:cxn ang="0">
                  <a:pos x="81" y="35"/>
                </a:cxn>
                <a:cxn ang="0">
                  <a:pos x="101" y="8"/>
                </a:cxn>
              </a:cxnLst>
              <a:rect l="0" t="0" r="r" b="b"/>
              <a:pathLst>
                <a:path w="423" h="706">
                  <a:moveTo>
                    <a:pt x="114" y="0"/>
                  </a:moveTo>
                  <a:lnTo>
                    <a:pt x="316" y="0"/>
                  </a:lnTo>
                  <a:lnTo>
                    <a:pt x="325" y="5"/>
                  </a:lnTo>
                  <a:lnTo>
                    <a:pt x="334" y="13"/>
                  </a:lnTo>
                  <a:lnTo>
                    <a:pt x="342" y="25"/>
                  </a:lnTo>
                  <a:lnTo>
                    <a:pt x="348" y="39"/>
                  </a:lnTo>
                  <a:lnTo>
                    <a:pt x="352" y="51"/>
                  </a:lnTo>
                  <a:lnTo>
                    <a:pt x="356" y="57"/>
                  </a:lnTo>
                  <a:lnTo>
                    <a:pt x="359" y="64"/>
                  </a:lnTo>
                  <a:lnTo>
                    <a:pt x="362" y="69"/>
                  </a:lnTo>
                  <a:lnTo>
                    <a:pt x="364" y="77"/>
                  </a:lnTo>
                  <a:lnTo>
                    <a:pt x="371" y="103"/>
                  </a:lnTo>
                  <a:lnTo>
                    <a:pt x="372" y="110"/>
                  </a:lnTo>
                  <a:lnTo>
                    <a:pt x="375" y="115"/>
                  </a:lnTo>
                  <a:lnTo>
                    <a:pt x="377" y="122"/>
                  </a:lnTo>
                  <a:lnTo>
                    <a:pt x="382" y="137"/>
                  </a:lnTo>
                  <a:lnTo>
                    <a:pt x="388" y="156"/>
                  </a:lnTo>
                  <a:lnTo>
                    <a:pt x="394" y="177"/>
                  </a:lnTo>
                  <a:lnTo>
                    <a:pt x="402" y="201"/>
                  </a:lnTo>
                  <a:lnTo>
                    <a:pt x="413" y="230"/>
                  </a:lnTo>
                  <a:lnTo>
                    <a:pt x="419" y="255"/>
                  </a:lnTo>
                  <a:lnTo>
                    <a:pt x="423" y="275"/>
                  </a:lnTo>
                  <a:lnTo>
                    <a:pt x="423" y="290"/>
                  </a:lnTo>
                  <a:lnTo>
                    <a:pt x="419" y="302"/>
                  </a:lnTo>
                  <a:lnTo>
                    <a:pt x="413" y="310"/>
                  </a:lnTo>
                  <a:lnTo>
                    <a:pt x="403" y="314"/>
                  </a:lnTo>
                  <a:lnTo>
                    <a:pt x="392" y="315"/>
                  </a:lnTo>
                  <a:lnTo>
                    <a:pt x="384" y="313"/>
                  </a:lnTo>
                  <a:lnTo>
                    <a:pt x="377" y="308"/>
                  </a:lnTo>
                  <a:lnTo>
                    <a:pt x="371" y="298"/>
                  </a:lnTo>
                  <a:lnTo>
                    <a:pt x="362" y="279"/>
                  </a:lnTo>
                  <a:lnTo>
                    <a:pt x="355" y="258"/>
                  </a:lnTo>
                  <a:lnTo>
                    <a:pt x="348" y="241"/>
                  </a:lnTo>
                  <a:lnTo>
                    <a:pt x="343" y="225"/>
                  </a:lnTo>
                  <a:lnTo>
                    <a:pt x="339" y="215"/>
                  </a:lnTo>
                  <a:lnTo>
                    <a:pt x="337" y="204"/>
                  </a:lnTo>
                  <a:lnTo>
                    <a:pt x="333" y="194"/>
                  </a:lnTo>
                  <a:lnTo>
                    <a:pt x="327" y="178"/>
                  </a:lnTo>
                  <a:lnTo>
                    <a:pt x="324" y="162"/>
                  </a:lnTo>
                  <a:lnTo>
                    <a:pt x="321" y="153"/>
                  </a:lnTo>
                  <a:lnTo>
                    <a:pt x="318" y="146"/>
                  </a:lnTo>
                  <a:lnTo>
                    <a:pt x="317" y="144"/>
                  </a:lnTo>
                  <a:lnTo>
                    <a:pt x="314" y="141"/>
                  </a:lnTo>
                  <a:lnTo>
                    <a:pt x="313" y="141"/>
                  </a:lnTo>
                  <a:lnTo>
                    <a:pt x="312" y="140"/>
                  </a:lnTo>
                  <a:lnTo>
                    <a:pt x="309" y="144"/>
                  </a:lnTo>
                  <a:lnTo>
                    <a:pt x="308" y="152"/>
                  </a:lnTo>
                  <a:lnTo>
                    <a:pt x="308" y="664"/>
                  </a:lnTo>
                  <a:lnTo>
                    <a:pt x="305" y="674"/>
                  </a:lnTo>
                  <a:lnTo>
                    <a:pt x="300" y="685"/>
                  </a:lnTo>
                  <a:lnTo>
                    <a:pt x="291" y="695"/>
                  </a:lnTo>
                  <a:lnTo>
                    <a:pt x="279" y="703"/>
                  </a:lnTo>
                  <a:lnTo>
                    <a:pt x="267" y="706"/>
                  </a:lnTo>
                  <a:lnTo>
                    <a:pt x="253" y="703"/>
                  </a:lnTo>
                  <a:lnTo>
                    <a:pt x="241" y="698"/>
                  </a:lnTo>
                  <a:lnTo>
                    <a:pt x="232" y="690"/>
                  </a:lnTo>
                  <a:lnTo>
                    <a:pt x="227" y="681"/>
                  </a:lnTo>
                  <a:lnTo>
                    <a:pt x="223" y="672"/>
                  </a:lnTo>
                  <a:lnTo>
                    <a:pt x="221" y="664"/>
                  </a:lnTo>
                  <a:lnTo>
                    <a:pt x="221" y="427"/>
                  </a:lnTo>
                  <a:lnTo>
                    <a:pt x="220" y="416"/>
                  </a:lnTo>
                  <a:lnTo>
                    <a:pt x="219" y="411"/>
                  </a:lnTo>
                  <a:lnTo>
                    <a:pt x="216" y="408"/>
                  </a:lnTo>
                  <a:lnTo>
                    <a:pt x="212" y="412"/>
                  </a:lnTo>
                  <a:lnTo>
                    <a:pt x="210" y="423"/>
                  </a:lnTo>
                  <a:lnTo>
                    <a:pt x="210" y="664"/>
                  </a:lnTo>
                  <a:lnTo>
                    <a:pt x="208" y="675"/>
                  </a:lnTo>
                  <a:lnTo>
                    <a:pt x="203" y="686"/>
                  </a:lnTo>
                  <a:lnTo>
                    <a:pt x="194" y="695"/>
                  </a:lnTo>
                  <a:lnTo>
                    <a:pt x="182" y="700"/>
                  </a:lnTo>
                  <a:lnTo>
                    <a:pt x="165" y="703"/>
                  </a:lnTo>
                  <a:lnTo>
                    <a:pt x="151" y="702"/>
                  </a:lnTo>
                  <a:lnTo>
                    <a:pt x="139" y="696"/>
                  </a:lnTo>
                  <a:lnTo>
                    <a:pt x="131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2" y="658"/>
                  </a:lnTo>
                  <a:lnTo>
                    <a:pt x="122" y="149"/>
                  </a:lnTo>
                  <a:lnTo>
                    <a:pt x="120" y="144"/>
                  </a:lnTo>
                  <a:lnTo>
                    <a:pt x="118" y="141"/>
                  </a:lnTo>
                  <a:lnTo>
                    <a:pt x="114" y="141"/>
                  </a:lnTo>
                  <a:lnTo>
                    <a:pt x="113" y="143"/>
                  </a:lnTo>
                  <a:lnTo>
                    <a:pt x="109" y="149"/>
                  </a:lnTo>
                  <a:lnTo>
                    <a:pt x="105" y="157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3" y="190"/>
                  </a:lnTo>
                  <a:lnTo>
                    <a:pt x="90" y="200"/>
                  </a:lnTo>
                  <a:lnTo>
                    <a:pt x="86" y="211"/>
                  </a:lnTo>
                  <a:lnTo>
                    <a:pt x="81" y="226"/>
                  </a:lnTo>
                  <a:lnTo>
                    <a:pt x="73" y="247"/>
                  </a:lnTo>
                  <a:lnTo>
                    <a:pt x="64" y="271"/>
                  </a:lnTo>
                  <a:lnTo>
                    <a:pt x="52" y="292"/>
                  </a:lnTo>
                  <a:lnTo>
                    <a:pt x="44" y="302"/>
                  </a:lnTo>
                  <a:lnTo>
                    <a:pt x="37" y="310"/>
                  </a:lnTo>
                  <a:lnTo>
                    <a:pt x="27" y="313"/>
                  </a:lnTo>
                  <a:lnTo>
                    <a:pt x="17" y="311"/>
                  </a:lnTo>
                  <a:lnTo>
                    <a:pt x="6" y="305"/>
                  </a:lnTo>
                  <a:lnTo>
                    <a:pt x="1" y="296"/>
                  </a:lnTo>
                  <a:lnTo>
                    <a:pt x="0" y="284"/>
                  </a:lnTo>
                  <a:lnTo>
                    <a:pt x="3" y="271"/>
                  </a:lnTo>
                  <a:lnTo>
                    <a:pt x="6" y="255"/>
                  </a:lnTo>
                  <a:lnTo>
                    <a:pt x="17" y="226"/>
                  </a:lnTo>
                  <a:lnTo>
                    <a:pt x="25" y="204"/>
                  </a:lnTo>
                  <a:lnTo>
                    <a:pt x="34" y="179"/>
                  </a:lnTo>
                  <a:lnTo>
                    <a:pt x="43" y="150"/>
                  </a:lnTo>
                  <a:lnTo>
                    <a:pt x="51" y="124"/>
                  </a:lnTo>
                  <a:lnTo>
                    <a:pt x="56" y="111"/>
                  </a:lnTo>
                  <a:lnTo>
                    <a:pt x="69" y="72"/>
                  </a:lnTo>
                  <a:lnTo>
                    <a:pt x="72" y="61"/>
                  </a:lnTo>
                  <a:lnTo>
                    <a:pt x="76" y="51"/>
                  </a:lnTo>
                  <a:lnTo>
                    <a:pt x="81" y="35"/>
                  </a:lnTo>
                  <a:lnTo>
                    <a:pt x="89" y="19"/>
                  </a:lnTo>
                  <a:lnTo>
                    <a:pt x="101" y="8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" name="Freeform 621"/>
            <p:cNvSpPr/>
            <p:nvPr/>
          </p:nvSpPr>
          <p:spPr bwMode="auto">
            <a:xfrm>
              <a:off x="2981325" y="4337051"/>
              <a:ext cx="650875" cy="1114425"/>
            </a:xfrm>
            <a:custGeom>
              <a:avLst/>
              <a:gdLst/>
              <a:ahLst/>
              <a:cxnLst>
                <a:cxn ang="0">
                  <a:pos x="295" y="1"/>
                </a:cxn>
                <a:cxn ang="0">
                  <a:pos x="320" y="14"/>
                </a:cxn>
                <a:cxn ang="0">
                  <a:pos x="339" y="53"/>
                </a:cxn>
                <a:cxn ang="0">
                  <a:pos x="350" y="80"/>
                </a:cxn>
                <a:cxn ang="0">
                  <a:pos x="373" y="156"/>
                </a:cxn>
                <a:cxn ang="0">
                  <a:pos x="399" y="233"/>
                </a:cxn>
                <a:cxn ang="0">
                  <a:pos x="410" y="293"/>
                </a:cxn>
                <a:cxn ang="0">
                  <a:pos x="390" y="317"/>
                </a:cxn>
                <a:cxn ang="0">
                  <a:pos x="359" y="304"/>
                </a:cxn>
                <a:cxn ang="0">
                  <a:pos x="339" y="256"/>
                </a:cxn>
                <a:cxn ang="0">
                  <a:pos x="326" y="217"/>
                </a:cxn>
                <a:cxn ang="0">
                  <a:pos x="314" y="180"/>
                </a:cxn>
                <a:cxn ang="0">
                  <a:pos x="305" y="149"/>
                </a:cxn>
                <a:cxn ang="0">
                  <a:pos x="297" y="149"/>
                </a:cxn>
                <a:cxn ang="0">
                  <a:pos x="308" y="195"/>
                </a:cxn>
                <a:cxn ang="0">
                  <a:pos x="326" y="260"/>
                </a:cxn>
                <a:cxn ang="0">
                  <a:pos x="354" y="357"/>
                </a:cxn>
                <a:cxn ang="0">
                  <a:pos x="365" y="399"/>
                </a:cxn>
                <a:cxn ang="0">
                  <a:pos x="283" y="658"/>
                </a:cxn>
                <a:cxn ang="0">
                  <a:pos x="275" y="685"/>
                </a:cxn>
                <a:cxn ang="0">
                  <a:pos x="246" y="700"/>
                </a:cxn>
                <a:cxn ang="0">
                  <a:pos x="215" y="685"/>
                </a:cxn>
                <a:cxn ang="0">
                  <a:pos x="208" y="421"/>
                </a:cxn>
                <a:cxn ang="0">
                  <a:pos x="203" y="403"/>
                </a:cxn>
                <a:cxn ang="0">
                  <a:pos x="198" y="658"/>
                </a:cxn>
                <a:cxn ang="0">
                  <a:pos x="185" y="692"/>
                </a:cxn>
                <a:cxn ang="0">
                  <a:pos x="145" y="700"/>
                </a:cxn>
                <a:cxn ang="0">
                  <a:pos x="126" y="679"/>
                </a:cxn>
                <a:cxn ang="0">
                  <a:pos x="38" y="403"/>
                </a:cxn>
                <a:cxn ang="0">
                  <a:pos x="47" y="376"/>
                </a:cxn>
                <a:cxn ang="0">
                  <a:pos x="68" y="310"/>
                </a:cxn>
                <a:cxn ang="0">
                  <a:pos x="92" y="235"/>
                </a:cxn>
                <a:cxn ang="0">
                  <a:pos x="110" y="179"/>
                </a:cxn>
                <a:cxn ang="0">
                  <a:pos x="119" y="152"/>
                </a:cxn>
                <a:cxn ang="0">
                  <a:pos x="110" y="150"/>
                </a:cxn>
                <a:cxn ang="0">
                  <a:pos x="102" y="169"/>
                </a:cxn>
                <a:cxn ang="0">
                  <a:pos x="90" y="201"/>
                </a:cxn>
                <a:cxn ang="0">
                  <a:pos x="80" y="233"/>
                </a:cxn>
                <a:cxn ang="0">
                  <a:pos x="60" y="284"/>
                </a:cxn>
                <a:cxn ang="0">
                  <a:pos x="30" y="318"/>
                </a:cxn>
                <a:cxn ang="0">
                  <a:pos x="0" y="302"/>
                </a:cxn>
                <a:cxn ang="0">
                  <a:pos x="6" y="262"/>
                </a:cxn>
                <a:cxn ang="0">
                  <a:pos x="33" y="183"/>
                </a:cxn>
                <a:cxn ang="0">
                  <a:pos x="59" y="106"/>
                </a:cxn>
                <a:cxn ang="0">
                  <a:pos x="75" y="57"/>
                </a:cxn>
                <a:cxn ang="0">
                  <a:pos x="99" y="13"/>
                </a:cxn>
                <a:cxn ang="0">
                  <a:pos x="144" y="0"/>
                </a:cxn>
              </a:cxnLst>
              <a:rect l="0" t="0" r="r" b="b"/>
              <a:pathLst>
                <a:path w="410" h="702">
                  <a:moveTo>
                    <a:pt x="144" y="0"/>
                  </a:moveTo>
                  <a:lnTo>
                    <a:pt x="291" y="0"/>
                  </a:lnTo>
                  <a:lnTo>
                    <a:pt x="295" y="1"/>
                  </a:lnTo>
                  <a:lnTo>
                    <a:pt x="300" y="2"/>
                  </a:lnTo>
                  <a:lnTo>
                    <a:pt x="310" y="6"/>
                  </a:lnTo>
                  <a:lnTo>
                    <a:pt x="320" y="14"/>
                  </a:lnTo>
                  <a:lnTo>
                    <a:pt x="329" y="26"/>
                  </a:lnTo>
                  <a:lnTo>
                    <a:pt x="335" y="42"/>
                  </a:lnTo>
                  <a:lnTo>
                    <a:pt x="339" y="53"/>
                  </a:lnTo>
                  <a:lnTo>
                    <a:pt x="344" y="66"/>
                  </a:lnTo>
                  <a:lnTo>
                    <a:pt x="347" y="72"/>
                  </a:lnTo>
                  <a:lnTo>
                    <a:pt x="350" y="80"/>
                  </a:lnTo>
                  <a:lnTo>
                    <a:pt x="356" y="106"/>
                  </a:lnTo>
                  <a:lnTo>
                    <a:pt x="367" y="137"/>
                  </a:lnTo>
                  <a:lnTo>
                    <a:pt x="373" y="156"/>
                  </a:lnTo>
                  <a:lnTo>
                    <a:pt x="381" y="178"/>
                  </a:lnTo>
                  <a:lnTo>
                    <a:pt x="389" y="203"/>
                  </a:lnTo>
                  <a:lnTo>
                    <a:pt x="399" y="233"/>
                  </a:lnTo>
                  <a:lnTo>
                    <a:pt x="406" y="258"/>
                  </a:lnTo>
                  <a:lnTo>
                    <a:pt x="410" y="277"/>
                  </a:lnTo>
                  <a:lnTo>
                    <a:pt x="410" y="293"/>
                  </a:lnTo>
                  <a:lnTo>
                    <a:pt x="406" y="305"/>
                  </a:lnTo>
                  <a:lnTo>
                    <a:pt x="399" y="313"/>
                  </a:lnTo>
                  <a:lnTo>
                    <a:pt x="390" y="317"/>
                  </a:lnTo>
                  <a:lnTo>
                    <a:pt x="378" y="318"/>
                  </a:lnTo>
                  <a:lnTo>
                    <a:pt x="368" y="314"/>
                  </a:lnTo>
                  <a:lnTo>
                    <a:pt x="359" y="304"/>
                  </a:lnTo>
                  <a:lnTo>
                    <a:pt x="351" y="289"/>
                  </a:lnTo>
                  <a:lnTo>
                    <a:pt x="344" y="272"/>
                  </a:lnTo>
                  <a:lnTo>
                    <a:pt x="339" y="256"/>
                  </a:lnTo>
                  <a:lnTo>
                    <a:pt x="335" y="243"/>
                  </a:lnTo>
                  <a:lnTo>
                    <a:pt x="330" y="228"/>
                  </a:lnTo>
                  <a:lnTo>
                    <a:pt x="326" y="217"/>
                  </a:lnTo>
                  <a:lnTo>
                    <a:pt x="323" y="207"/>
                  </a:lnTo>
                  <a:lnTo>
                    <a:pt x="320" y="196"/>
                  </a:lnTo>
                  <a:lnTo>
                    <a:pt x="314" y="180"/>
                  </a:lnTo>
                  <a:lnTo>
                    <a:pt x="309" y="166"/>
                  </a:lnTo>
                  <a:lnTo>
                    <a:pt x="306" y="156"/>
                  </a:lnTo>
                  <a:lnTo>
                    <a:pt x="305" y="149"/>
                  </a:lnTo>
                  <a:lnTo>
                    <a:pt x="304" y="145"/>
                  </a:lnTo>
                  <a:lnTo>
                    <a:pt x="300" y="145"/>
                  </a:lnTo>
                  <a:lnTo>
                    <a:pt x="297" y="149"/>
                  </a:lnTo>
                  <a:lnTo>
                    <a:pt x="299" y="157"/>
                  </a:lnTo>
                  <a:lnTo>
                    <a:pt x="301" y="169"/>
                  </a:lnTo>
                  <a:lnTo>
                    <a:pt x="308" y="195"/>
                  </a:lnTo>
                  <a:lnTo>
                    <a:pt x="313" y="213"/>
                  </a:lnTo>
                  <a:lnTo>
                    <a:pt x="320" y="235"/>
                  </a:lnTo>
                  <a:lnTo>
                    <a:pt x="326" y="260"/>
                  </a:lnTo>
                  <a:lnTo>
                    <a:pt x="334" y="285"/>
                  </a:lnTo>
                  <a:lnTo>
                    <a:pt x="347" y="335"/>
                  </a:lnTo>
                  <a:lnTo>
                    <a:pt x="354" y="357"/>
                  </a:lnTo>
                  <a:lnTo>
                    <a:pt x="359" y="376"/>
                  </a:lnTo>
                  <a:lnTo>
                    <a:pt x="363" y="390"/>
                  </a:lnTo>
                  <a:lnTo>
                    <a:pt x="365" y="399"/>
                  </a:lnTo>
                  <a:lnTo>
                    <a:pt x="367" y="403"/>
                  </a:lnTo>
                  <a:lnTo>
                    <a:pt x="283" y="403"/>
                  </a:lnTo>
                  <a:lnTo>
                    <a:pt x="283" y="658"/>
                  </a:lnTo>
                  <a:lnTo>
                    <a:pt x="282" y="666"/>
                  </a:lnTo>
                  <a:lnTo>
                    <a:pt x="279" y="675"/>
                  </a:lnTo>
                  <a:lnTo>
                    <a:pt x="275" y="685"/>
                  </a:lnTo>
                  <a:lnTo>
                    <a:pt x="268" y="692"/>
                  </a:lnTo>
                  <a:lnTo>
                    <a:pt x="258" y="698"/>
                  </a:lnTo>
                  <a:lnTo>
                    <a:pt x="246" y="700"/>
                  </a:lnTo>
                  <a:lnTo>
                    <a:pt x="233" y="698"/>
                  </a:lnTo>
                  <a:lnTo>
                    <a:pt x="223" y="692"/>
                  </a:lnTo>
                  <a:lnTo>
                    <a:pt x="215" y="685"/>
                  </a:lnTo>
                  <a:lnTo>
                    <a:pt x="211" y="675"/>
                  </a:lnTo>
                  <a:lnTo>
                    <a:pt x="208" y="666"/>
                  </a:lnTo>
                  <a:lnTo>
                    <a:pt x="208" y="421"/>
                  </a:lnTo>
                  <a:lnTo>
                    <a:pt x="207" y="411"/>
                  </a:lnTo>
                  <a:lnTo>
                    <a:pt x="206" y="406"/>
                  </a:lnTo>
                  <a:lnTo>
                    <a:pt x="203" y="403"/>
                  </a:lnTo>
                  <a:lnTo>
                    <a:pt x="200" y="406"/>
                  </a:lnTo>
                  <a:lnTo>
                    <a:pt x="198" y="411"/>
                  </a:lnTo>
                  <a:lnTo>
                    <a:pt x="198" y="658"/>
                  </a:lnTo>
                  <a:lnTo>
                    <a:pt x="196" y="671"/>
                  </a:lnTo>
                  <a:lnTo>
                    <a:pt x="192" y="683"/>
                  </a:lnTo>
                  <a:lnTo>
                    <a:pt x="185" y="692"/>
                  </a:lnTo>
                  <a:lnTo>
                    <a:pt x="174" y="699"/>
                  </a:lnTo>
                  <a:lnTo>
                    <a:pt x="158" y="702"/>
                  </a:lnTo>
                  <a:lnTo>
                    <a:pt x="145" y="700"/>
                  </a:lnTo>
                  <a:lnTo>
                    <a:pt x="136" y="695"/>
                  </a:lnTo>
                  <a:lnTo>
                    <a:pt x="130" y="689"/>
                  </a:lnTo>
                  <a:lnTo>
                    <a:pt x="126" y="679"/>
                  </a:lnTo>
                  <a:lnTo>
                    <a:pt x="123" y="669"/>
                  </a:lnTo>
                  <a:lnTo>
                    <a:pt x="123" y="403"/>
                  </a:lnTo>
                  <a:lnTo>
                    <a:pt x="38" y="403"/>
                  </a:lnTo>
                  <a:lnTo>
                    <a:pt x="39" y="399"/>
                  </a:lnTo>
                  <a:lnTo>
                    <a:pt x="42" y="390"/>
                  </a:lnTo>
                  <a:lnTo>
                    <a:pt x="47" y="376"/>
                  </a:lnTo>
                  <a:lnTo>
                    <a:pt x="52" y="356"/>
                  </a:lnTo>
                  <a:lnTo>
                    <a:pt x="60" y="334"/>
                  </a:lnTo>
                  <a:lnTo>
                    <a:pt x="68" y="310"/>
                  </a:lnTo>
                  <a:lnTo>
                    <a:pt x="76" y="284"/>
                  </a:lnTo>
                  <a:lnTo>
                    <a:pt x="84" y="259"/>
                  </a:lnTo>
                  <a:lnTo>
                    <a:pt x="92" y="235"/>
                  </a:lnTo>
                  <a:lnTo>
                    <a:pt x="98" y="213"/>
                  </a:lnTo>
                  <a:lnTo>
                    <a:pt x="105" y="194"/>
                  </a:lnTo>
                  <a:lnTo>
                    <a:pt x="110" y="179"/>
                  </a:lnTo>
                  <a:lnTo>
                    <a:pt x="113" y="169"/>
                  </a:lnTo>
                  <a:lnTo>
                    <a:pt x="116" y="158"/>
                  </a:lnTo>
                  <a:lnTo>
                    <a:pt x="119" y="152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0" y="150"/>
                  </a:lnTo>
                  <a:lnTo>
                    <a:pt x="106" y="157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97" y="183"/>
                  </a:lnTo>
                  <a:lnTo>
                    <a:pt x="93" y="192"/>
                  </a:lnTo>
                  <a:lnTo>
                    <a:pt x="90" y="201"/>
                  </a:lnTo>
                  <a:lnTo>
                    <a:pt x="88" y="209"/>
                  </a:lnTo>
                  <a:lnTo>
                    <a:pt x="84" y="220"/>
                  </a:lnTo>
                  <a:lnTo>
                    <a:pt x="80" y="233"/>
                  </a:lnTo>
                  <a:lnTo>
                    <a:pt x="75" y="249"/>
                  </a:lnTo>
                  <a:lnTo>
                    <a:pt x="68" y="266"/>
                  </a:lnTo>
                  <a:lnTo>
                    <a:pt x="60" y="284"/>
                  </a:lnTo>
                  <a:lnTo>
                    <a:pt x="51" y="300"/>
                  </a:lnTo>
                  <a:lnTo>
                    <a:pt x="42" y="311"/>
                  </a:lnTo>
                  <a:lnTo>
                    <a:pt x="30" y="318"/>
                  </a:lnTo>
                  <a:lnTo>
                    <a:pt x="17" y="318"/>
                  </a:lnTo>
                  <a:lnTo>
                    <a:pt x="6" y="311"/>
                  </a:lnTo>
                  <a:lnTo>
                    <a:pt x="0" y="302"/>
                  </a:lnTo>
                  <a:lnTo>
                    <a:pt x="0" y="290"/>
                  </a:lnTo>
                  <a:lnTo>
                    <a:pt x="1" y="277"/>
                  </a:lnTo>
                  <a:lnTo>
                    <a:pt x="6" y="262"/>
                  </a:lnTo>
                  <a:lnTo>
                    <a:pt x="17" y="233"/>
                  </a:lnTo>
                  <a:lnTo>
                    <a:pt x="25" y="211"/>
                  </a:lnTo>
                  <a:lnTo>
                    <a:pt x="33" y="183"/>
                  </a:lnTo>
                  <a:lnTo>
                    <a:pt x="43" y="156"/>
                  </a:lnTo>
                  <a:lnTo>
                    <a:pt x="51" y="128"/>
                  </a:lnTo>
                  <a:lnTo>
                    <a:pt x="59" y="106"/>
                  </a:lnTo>
                  <a:lnTo>
                    <a:pt x="68" y="78"/>
                  </a:lnTo>
                  <a:lnTo>
                    <a:pt x="71" y="68"/>
                  </a:lnTo>
                  <a:lnTo>
                    <a:pt x="75" y="57"/>
                  </a:lnTo>
                  <a:lnTo>
                    <a:pt x="80" y="42"/>
                  </a:lnTo>
                  <a:lnTo>
                    <a:pt x="89" y="26"/>
                  </a:lnTo>
                  <a:lnTo>
                    <a:pt x="99" y="13"/>
                  </a:lnTo>
                  <a:lnTo>
                    <a:pt x="114" y="5"/>
                  </a:lnTo>
                  <a:lnTo>
                    <a:pt x="130" y="1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" name="Freeform 1414"/>
            <p:cNvSpPr/>
            <p:nvPr/>
          </p:nvSpPr>
          <p:spPr bwMode="auto">
            <a:xfrm>
              <a:off x="3182938" y="4048126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6" y="13"/>
                </a:cxn>
                <a:cxn ang="0">
                  <a:pos x="143" y="27"/>
                </a:cxn>
                <a:cxn ang="0">
                  <a:pos x="157" y="44"/>
                </a:cxn>
                <a:cxn ang="0">
                  <a:pos x="166" y="65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59" y="165"/>
                </a:cxn>
                <a:cxn ang="0">
                  <a:pos x="35" y="152"/>
                </a:cxn>
                <a:cxn ang="0">
                  <a:pos x="17" y="135"/>
                </a:cxn>
                <a:cxn ang="0">
                  <a:pos x="4" y="112"/>
                </a:cxn>
                <a:cxn ang="0">
                  <a:pos x="0" y="87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7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6" y="13"/>
                  </a:lnTo>
                  <a:lnTo>
                    <a:pt x="143" y="27"/>
                  </a:lnTo>
                  <a:lnTo>
                    <a:pt x="157" y="44"/>
                  </a:lnTo>
                  <a:lnTo>
                    <a:pt x="166" y="65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59" y="165"/>
                  </a:lnTo>
                  <a:lnTo>
                    <a:pt x="35" y="152"/>
                  </a:lnTo>
                  <a:lnTo>
                    <a:pt x="17" y="135"/>
                  </a:lnTo>
                  <a:lnTo>
                    <a:pt x="4" y="112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7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" name="Freeform 1421"/>
            <p:cNvSpPr/>
            <p:nvPr/>
          </p:nvSpPr>
          <p:spPr bwMode="auto">
            <a:xfrm>
              <a:off x="2216150" y="4043363"/>
              <a:ext cx="268288" cy="268288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06" y="4"/>
                </a:cxn>
                <a:cxn ang="0">
                  <a:pos x="125" y="13"/>
                </a:cxn>
                <a:cxn ang="0">
                  <a:pos x="143" y="28"/>
                </a:cxn>
                <a:cxn ang="0">
                  <a:pos x="157" y="45"/>
                </a:cxn>
                <a:cxn ang="0">
                  <a:pos x="166" y="66"/>
                </a:cxn>
                <a:cxn ang="0">
                  <a:pos x="169" y="86"/>
                </a:cxn>
                <a:cxn ang="0">
                  <a:pos x="165" y="107"/>
                </a:cxn>
                <a:cxn ang="0">
                  <a:pos x="156" y="127"/>
                </a:cxn>
                <a:cxn ang="0">
                  <a:pos x="141" y="144"/>
                </a:cxn>
                <a:cxn ang="0">
                  <a:pos x="124" y="157"/>
                </a:cxn>
                <a:cxn ang="0">
                  <a:pos x="105" y="166"/>
                </a:cxn>
                <a:cxn ang="0">
                  <a:pos x="84" y="169"/>
                </a:cxn>
                <a:cxn ang="0">
                  <a:pos x="63" y="166"/>
                </a:cxn>
                <a:cxn ang="0">
                  <a:pos x="43" y="157"/>
                </a:cxn>
                <a:cxn ang="0">
                  <a:pos x="26" y="144"/>
                </a:cxn>
                <a:cxn ang="0">
                  <a:pos x="11" y="127"/>
                </a:cxn>
                <a:cxn ang="0">
                  <a:pos x="2" y="107"/>
                </a:cxn>
                <a:cxn ang="0">
                  <a:pos x="0" y="86"/>
                </a:cxn>
                <a:cxn ang="0">
                  <a:pos x="4" y="66"/>
                </a:cxn>
                <a:cxn ang="0">
                  <a:pos x="13" y="46"/>
                </a:cxn>
                <a:cxn ang="0">
                  <a:pos x="26" y="28"/>
                </a:cxn>
                <a:cxn ang="0">
                  <a:pos x="44" y="13"/>
                </a:cxn>
                <a:cxn ang="0">
                  <a:pos x="64" y="4"/>
                </a:cxn>
                <a:cxn ang="0">
                  <a:pos x="85" y="0"/>
                </a:cxn>
              </a:cxnLst>
              <a:rect l="0" t="0" r="r" b="b"/>
              <a:pathLst>
                <a:path w="169" h="169">
                  <a:moveTo>
                    <a:pt x="85" y="0"/>
                  </a:moveTo>
                  <a:lnTo>
                    <a:pt x="106" y="4"/>
                  </a:lnTo>
                  <a:lnTo>
                    <a:pt x="125" y="13"/>
                  </a:lnTo>
                  <a:lnTo>
                    <a:pt x="143" y="28"/>
                  </a:lnTo>
                  <a:lnTo>
                    <a:pt x="157" y="45"/>
                  </a:lnTo>
                  <a:lnTo>
                    <a:pt x="166" y="66"/>
                  </a:lnTo>
                  <a:lnTo>
                    <a:pt x="169" y="86"/>
                  </a:lnTo>
                  <a:lnTo>
                    <a:pt x="165" y="107"/>
                  </a:lnTo>
                  <a:lnTo>
                    <a:pt x="156" y="127"/>
                  </a:lnTo>
                  <a:lnTo>
                    <a:pt x="141" y="144"/>
                  </a:lnTo>
                  <a:lnTo>
                    <a:pt x="124" y="157"/>
                  </a:lnTo>
                  <a:lnTo>
                    <a:pt x="105" y="166"/>
                  </a:lnTo>
                  <a:lnTo>
                    <a:pt x="84" y="169"/>
                  </a:lnTo>
                  <a:lnTo>
                    <a:pt x="63" y="166"/>
                  </a:lnTo>
                  <a:lnTo>
                    <a:pt x="43" y="157"/>
                  </a:lnTo>
                  <a:lnTo>
                    <a:pt x="26" y="144"/>
                  </a:lnTo>
                  <a:lnTo>
                    <a:pt x="11" y="127"/>
                  </a:lnTo>
                  <a:lnTo>
                    <a:pt x="2" y="107"/>
                  </a:lnTo>
                  <a:lnTo>
                    <a:pt x="0" y="86"/>
                  </a:lnTo>
                  <a:lnTo>
                    <a:pt x="4" y="66"/>
                  </a:lnTo>
                  <a:lnTo>
                    <a:pt x="13" y="46"/>
                  </a:lnTo>
                  <a:lnTo>
                    <a:pt x="26" y="28"/>
                  </a:lnTo>
                  <a:lnTo>
                    <a:pt x="44" y="13"/>
                  </a:lnTo>
                  <a:lnTo>
                    <a:pt x="64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8358913" y="4596542"/>
            <a:ext cx="473391" cy="369424"/>
            <a:chOff x="8447816" y="1890026"/>
            <a:chExt cx="724388" cy="565296"/>
          </a:xfrm>
        </p:grpSpPr>
        <p:sp>
          <p:nvSpPr>
            <p:cNvPr id="156" name="íšļîdé"/>
            <p:cNvSpPr/>
            <p:nvPr/>
          </p:nvSpPr>
          <p:spPr>
            <a:xfrm>
              <a:off x="8876098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  <p:sp>
          <p:nvSpPr>
            <p:cNvPr id="157" name="îsľíḑê"/>
            <p:cNvSpPr/>
            <p:nvPr/>
          </p:nvSpPr>
          <p:spPr>
            <a:xfrm flipH="1">
              <a:off x="8447816" y="1890026"/>
              <a:ext cx="296106" cy="565296"/>
            </a:xfrm>
            <a:prstGeom prst="chevron">
              <a:avLst>
                <a:gd name="adj" fmla="val 6231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solidFill>
                  <a:srgbClr val="404040"/>
                </a:solidFill>
              </a:endParaRPr>
            </a:p>
          </p:txBody>
        </p:sp>
      </p:grpSp>
      <p:sp>
        <p:nvSpPr>
          <p:cNvPr id="158" name="TextBox 36"/>
          <p:cNvSpPr txBox="1"/>
          <p:nvPr/>
        </p:nvSpPr>
        <p:spPr>
          <a:xfrm>
            <a:off x="7240719" y="4621592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67.84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TextBox 36"/>
          <p:cNvSpPr txBox="1"/>
          <p:nvPr/>
        </p:nvSpPr>
        <p:spPr>
          <a:xfrm>
            <a:off x="8832304" y="4621592"/>
            <a:ext cx="115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32.16</a:t>
            </a:r>
            <a:r>
              <a:rPr kumimoji="0" lang="en-US" altLang="zh-CN" sz="12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1516089" y="2141827"/>
            <a:ext cx="3911370" cy="2865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16088" y="2141827"/>
            <a:ext cx="1411560" cy="286507"/>
            <a:chOff x="1516088" y="2141827"/>
            <a:chExt cx="1411560" cy="286507"/>
          </a:xfrm>
        </p:grpSpPr>
        <p:grpSp>
          <p:nvGrpSpPr>
            <p:cNvPr id="219" name="组合 218"/>
            <p:cNvGrpSpPr/>
            <p:nvPr/>
          </p:nvGrpSpPr>
          <p:grpSpPr>
            <a:xfrm flipH="1">
              <a:off x="1797934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247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8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 flipH="1">
              <a:off x="1938857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45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6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 flipH="1">
              <a:off x="2079780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43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4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 flipH="1">
              <a:off x="2220702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41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2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 flipH="1">
              <a:off x="2361625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39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0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 flipH="1">
              <a:off x="2502548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37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8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5" name="组合 224"/>
            <p:cNvGrpSpPr/>
            <p:nvPr/>
          </p:nvGrpSpPr>
          <p:grpSpPr>
            <a:xfrm flipH="1">
              <a:off x="2643471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35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6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 flipH="1">
              <a:off x="2784395" y="2141827"/>
              <a:ext cx="143253" cy="286507"/>
              <a:chOff x="1774933" y="3518877"/>
              <a:chExt cx="514235" cy="1078311"/>
            </a:xfrm>
            <a:solidFill>
              <a:srgbClr val="404040"/>
            </a:solidFill>
          </p:grpSpPr>
          <p:sp>
            <p:nvSpPr>
              <p:cNvPr id="233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4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 flipH="1">
              <a:off x="1516088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231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2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28" name="组合 227"/>
            <p:cNvGrpSpPr/>
            <p:nvPr/>
          </p:nvGrpSpPr>
          <p:grpSpPr>
            <a:xfrm flipH="1">
              <a:off x="1657011" y="2141827"/>
              <a:ext cx="143253" cy="286507"/>
              <a:chOff x="1774933" y="3518877"/>
              <a:chExt cx="514235" cy="1078311"/>
            </a:xfrm>
            <a:solidFill>
              <a:srgbClr val="404040">
                <a:alpha val="28000"/>
              </a:srgbClr>
            </a:solidFill>
          </p:grpSpPr>
          <p:sp>
            <p:nvSpPr>
              <p:cNvPr id="229" name="Freeform 427"/>
              <p:cNvSpPr/>
              <p:nvPr/>
            </p:nvSpPr>
            <p:spPr bwMode="auto">
              <a:xfrm>
                <a:off x="1929324" y="3518877"/>
                <a:ext cx="204235" cy="205451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105" y="4"/>
                  </a:cxn>
                  <a:cxn ang="0">
                    <a:pos x="125" y="13"/>
                  </a:cxn>
                  <a:cxn ang="0">
                    <a:pos x="142" y="28"/>
                  </a:cxn>
                  <a:cxn ang="0">
                    <a:pos x="156" y="45"/>
                  </a:cxn>
                  <a:cxn ang="0">
                    <a:pos x="165" y="66"/>
                  </a:cxn>
                  <a:cxn ang="0">
                    <a:pos x="168" y="86"/>
                  </a:cxn>
                  <a:cxn ang="0">
                    <a:pos x="164" y="107"/>
                  </a:cxn>
                  <a:cxn ang="0">
                    <a:pos x="155" y="127"/>
                  </a:cxn>
                  <a:cxn ang="0">
                    <a:pos x="140" y="144"/>
                  </a:cxn>
                  <a:cxn ang="0">
                    <a:pos x="123" y="157"/>
                  </a:cxn>
                  <a:cxn ang="0">
                    <a:pos x="104" y="166"/>
                  </a:cxn>
                  <a:cxn ang="0">
                    <a:pos x="83" y="169"/>
                  </a:cxn>
                  <a:cxn ang="0">
                    <a:pos x="58" y="165"/>
                  </a:cxn>
                  <a:cxn ang="0">
                    <a:pos x="36" y="152"/>
                  </a:cxn>
                  <a:cxn ang="0">
                    <a:pos x="17" y="134"/>
                  </a:cxn>
                  <a:cxn ang="0">
                    <a:pos x="4" y="111"/>
                  </a:cxn>
                  <a:cxn ang="0">
                    <a:pos x="0" y="86"/>
                  </a:cxn>
                  <a:cxn ang="0">
                    <a:pos x="4" y="66"/>
                  </a:cxn>
                  <a:cxn ang="0">
                    <a:pos x="12" y="46"/>
                  </a:cxn>
                  <a:cxn ang="0">
                    <a:pos x="26" y="28"/>
                  </a:cxn>
                  <a:cxn ang="0">
                    <a:pos x="43" y="13"/>
                  </a:cxn>
                  <a:cxn ang="0">
                    <a:pos x="63" y="4"/>
                  </a:cxn>
                  <a:cxn ang="0">
                    <a:pos x="84" y="0"/>
                  </a:cxn>
                </a:cxnLst>
                <a:rect l="0" t="0" r="r" b="b"/>
                <a:pathLst>
                  <a:path w="168" h="169">
                    <a:moveTo>
                      <a:pt x="84" y="0"/>
                    </a:moveTo>
                    <a:lnTo>
                      <a:pt x="105" y="4"/>
                    </a:lnTo>
                    <a:lnTo>
                      <a:pt x="125" y="13"/>
                    </a:lnTo>
                    <a:lnTo>
                      <a:pt x="142" y="28"/>
                    </a:lnTo>
                    <a:lnTo>
                      <a:pt x="156" y="45"/>
                    </a:lnTo>
                    <a:lnTo>
                      <a:pt x="165" y="66"/>
                    </a:lnTo>
                    <a:lnTo>
                      <a:pt x="168" y="86"/>
                    </a:lnTo>
                    <a:lnTo>
                      <a:pt x="164" y="107"/>
                    </a:lnTo>
                    <a:lnTo>
                      <a:pt x="155" y="127"/>
                    </a:lnTo>
                    <a:lnTo>
                      <a:pt x="140" y="144"/>
                    </a:lnTo>
                    <a:lnTo>
                      <a:pt x="123" y="157"/>
                    </a:lnTo>
                    <a:lnTo>
                      <a:pt x="104" y="166"/>
                    </a:lnTo>
                    <a:lnTo>
                      <a:pt x="83" y="169"/>
                    </a:lnTo>
                    <a:lnTo>
                      <a:pt x="58" y="165"/>
                    </a:lnTo>
                    <a:lnTo>
                      <a:pt x="36" y="152"/>
                    </a:lnTo>
                    <a:lnTo>
                      <a:pt x="17" y="134"/>
                    </a:lnTo>
                    <a:lnTo>
                      <a:pt x="4" y="111"/>
                    </a:lnTo>
                    <a:lnTo>
                      <a:pt x="0" y="86"/>
                    </a:lnTo>
                    <a:lnTo>
                      <a:pt x="4" y="66"/>
                    </a:lnTo>
                    <a:lnTo>
                      <a:pt x="12" y="46"/>
                    </a:lnTo>
                    <a:lnTo>
                      <a:pt x="26" y="28"/>
                    </a:lnTo>
                    <a:lnTo>
                      <a:pt x="43" y="13"/>
                    </a:lnTo>
                    <a:lnTo>
                      <a:pt x="63" y="4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30" name="Freeform 428"/>
              <p:cNvSpPr/>
              <p:nvPr/>
            </p:nvSpPr>
            <p:spPr bwMode="auto">
              <a:xfrm>
                <a:off x="1774933" y="3738916"/>
                <a:ext cx="514235" cy="858272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34" y="13"/>
                  </a:cxn>
                  <a:cxn ang="0">
                    <a:pos x="350" y="39"/>
                  </a:cxn>
                  <a:cxn ang="0">
                    <a:pos x="359" y="64"/>
                  </a:cxn>
                  <a:cxn ang="0">
                    <a:pos x="364" y="77"/>
                  </a:cxn>
                  <a:cxn ang="0">
                    <a:pos x="372" y="110"/>
                  </a:cxn>
                  <a:cxn ang="0">
                    <a:pos x="377" y="122"/>
                  </a:cxn>
                  <a:cxn ang="0">
                    <a:pos x="388" y="156"/>
                  </a:cxn>
                  <a:cxn ang="0">
                    <a:pos x="404" y="201"/>
                  </a:cxn>
                  <a:cxn ang="0">
                    <a:pos x="419" y="255"/>
                  </a:cxn>
                  <a:cxn ang="0">
                    <a:pos x="423" y="290"/>
                  </a:cxn>
                  <a:cxn ang="0">
                    <a:pos x="413" y="310"/>
                  </a:cxn>
                  <a:cxn ang="0">
                    <a:pos x="392" y="315"/>
                  </a:cxn>
                  <a:cxn ang="0">
                    <a:pos x="377" y="308"/>
                  </a:cxn>
                  <a:cxn ang="0">
                    <a:pos x="364" y="284"/>
                  </a:cxn>
                  <a:cxn ang="0">
                    <a:pos x="354" y="254"/>
                  </a:cxn>
                  <a:cxn ang="0">
                    <a:pos x="345" y="225"/>
                  </a:cxn>
                  <a:cxn ang="0">
                    <a:pos x="337" y="204"/>
                  </a:cxn>
                  <a:cxn ang="0">
                    <a:pos x="328" y="178"/>
                  </a:cxn>
                  <a:cxn ang="0">
                    <a:pos x="321" y="153"/>
                  </a:cxn>
                  <a:cxn ang="0">
                    <a:pos x="317" y="144"/>
                  </a:cxn>
                  <a:cxn ang="0">
                    <a:pos x="313" y="141"/>
                  </a:cxn>
                  <a:cxn ang="0">
                    <a:pos x="309" y="144"/>
                  </a:cxn>
                  <a:cxn ang="0">
                    <a:pos x="308" y="664"/>
                  </a:cxn>
                  <a:cxn ang="0">
                    <a:pos x="300" y="685"/>
                  </a:cxn>
                  <a:cxn ang="0">
                    <a:pos x="279" y="703"/>
                  </a:cxn>
                  <a:cxn ang="0">
                    <a:pos x="253" y="703"/>
                  </a:cxn>
                  <a:cxn ang="0">
                    <a:pos x="232" y="690"/>
                  </a:cxn>
                  <a:cxn ang="0">
                    <a:pos x="223" y="672"/>
                  </a:cxn>
                  <a:cxn ang="0">
                    <a:pos x="221" y="427"/>
                  </a:cxn>
                  <a:cxn ang="0">
                    <a:pos x="219" y="411"/>
                  </a:cxn>
                  <a:cxn ang="0">
                    <a:pos x="212" y="412"/>
                  </a:cxn>
                  <a:cxn ang="0">
                    <a:pos x="210" y="664"/>
                  </a:cxn>
                  <a:cxn ang="0">
                    <a:pos x="203" y="686"/>
                  </a:cxn>
                  <a:cxn ang="0">
                    <a:pos x="182" y="700"/>
                  </a:cxn>
                  <a:cxn ang="0">
                    <a:pos x="151" y="702"/>
                  </a:cxn>
                  <a:cxn ang="0">
                    <a:pos x="131" y="689"/>
                  </a:cxn>
                  <a:cxn ang="0">
                    <a:pos x="123" y="669"/>
                  </a:cxn>
                  <a:cxn ang="0">
                    <a:pos x="122" y="149"/>
                  </a:cxn>
                  <a:cxn ang="0">
                    <a:pos x="118" y="141"/>
                  </a:cxn>
                  <a:cxn ang="0">
                    <a:pos x="113" y="143"/>
                  </a:cxn>
                  <a:cxn ang="0">
                    <a:pos x="105" y="157"/>
                  </a:cxn>
                  <a:cxn ang="0">
                    <a:pos x="97" y="179"/>
                  </a:cxn>
                  <a:cxn ang="0">
                    <a:pos x="90" y="200"/>
                  </a:cxn>
                  <a:cxn ang="0">
                    <a:pos x="81" y="226"/>
                  </a:cxn>
                  <a:cxn ang="0">
                    <a:pos x="64" y="271"/>
                  </a:cxn>
                  <a:cxn ang="0">
                    <a:pos x="45" y="302"/>
                  </a:cxn>
                  <a:cxn ang="0">
                    <a:pos x="28" y="313"/>
                  </a:cxn>
                  <a:cxn ang="0">
                    <a:pos x="7" y="305"/>
                  </a:cxn>
                  <a:cxn ang="0">
                    <a:pos x="0" y="284"/>
                  </a:cxn>
                  <a:cxn ang="0">
                    <a:pos x="7" y="255"/>
                  </a:cxn>
                  <a:cxn ang="0">
                    <a:pos x="25" y="204"/>
                  </a:cxn>
                  <a:cxn ang="0">
                    <a:pos x="43" y="150"/>
                  </a:cxn>
                  <a:cxn ang="0">
                    <a:pos x="56" y="111"/>
                  </a:cxn>
                  <a:cxn ang="0">
                    <a:pos x="72" y="61"/>
                  </a:cxn>
                  <a:cxn ang="0">
                    <a:pos x="81" y="35"/>
                  </a:cxn>
                  <a:cxn ang="0">
                    <a:pos x="101" y="8"/>
                  </a:cxn>
                </a:cxnLst>
                <a:rect l="0" t="0" r="r" b="b"/>
                <a:pathLst>
                  <a:path w="423" h="706">
                    <a:moveTo>
                      <a:pt x="114" y="0"/>
                    </a:moveTo>
                    <a:lnTo>
                      <a:pt x="316" y="0"/>
                    </a:lnTo>
                    <a:lnTo>
                      <a:pt x="325" y="5"/>
                    </a:lnTo>
                    <a:lnTo>
                      <a:pt x="334" y="13"/>
                    </a:lnTo>
                    <a:lnTo>
                      <a:pt x="343" y="25"/>
                    </a:lnTo>
                    <a:lnTo>
                      <a:pt x="350" y="39"/>
                    </a:lnTo>
                    <a:lnTo>
                      <a:pt x="354" y="51"/>
                    </a:lnTo>
                    <a:lnTo>
                      <a:pt x="359" y="64"/>
                    </a:lnTo>
                    <a:lnTo>
                      <a:pt x="362" y="69"/>
                    </a:lnTo>
                    <a:lnTo>
                      <a:pt x="364" y="77"/>
                    </a:lnTo>
                    <a:lnTo>
                      <a:pt x="371" y="103"/>
                    </a:lnTo>
                    <a:lnTo>
                      <a:pt x="372" y="110"/>
                    </a:lnTo>
                    <a:lnTo>
                      <a:pt x="375" y="115"/>
                    </a:lnTo>
                    <a:lnTo>
                      <a:pt x="377" y="122"/>
                    </a:lnTo>
                    <a:lnTo>
                      <a:pt x="383" y="137"/>
                    </a:lnTo>
                    <a:lnTo>
                      <a:pt x="388" y="156"/>
                    </a:lnTo>
                    <a:lnTo>
                      <a:pt x="396" y="177"/>
                    </a:lnTo>
                    <a:lnTo>
                      <a:pt x="404" y="201"/>
                    </a:lnTo>
                    <a:lnTo>
                      <a:pt x="413" y="230"/>
                    </a:lnTo>
                    <a:lnTo>
                      <a:pt x="419" y="255"/>
                    </a:lnTo>
                    <a:lnTo>
                      <a:pt x="423" y="275"/>
                    </a:lnTo>
                    <a:lnTo>
                      <a:pt x="423" y="290"/>
                    </a:lnTo>
                    <a:lnTo>
                      <a:pt x="419" y="302"/>
                    </a:lnTo>
                    <a:lnTo>
                      <a:pt x="413" y="310"/>
                    </a:lnTo>
                    <a:lnTo>
                      <a:pt x="404" y="314"/>
                    </a:lnTo>
                    <a:lnTo>
                      <a:pt x="392" y="315"/>
                    </a:lnTo>
                    <a:lnTo>
                      <a:pt x="384" y="313"/>
                    </a:lnTo>
                    <a:lnTo>
                      <a:pt x="377" y="308"/>
                    </a:lnTo>
                    <a:lnTo>
                      <a:pt x="371" y="298"/>
                    </a:lnTo>
                    <a:lnTo>
                      <a:pt x="364" y="284"/>
                    </a:lnTo>
                    <a:lnTo>
                      <a:pt x="358" y="268"/>
                    </a:lnTo>
                    <a:lnTo>
                      <a:pt x="354" y="254"/>
                    </a:lnTo>
                    <a:lnTo>
                      <a:pt x="350" y="241"/>
                    </a:lnTo>
                    <a:lnTo>
                      <a:pt x="345" y="225"/>
                    </a:lnTo>
                    <a:lnTo>
                      <a:pt x="339" y="215"/>
                    </a:lnTo>
                    <a:lnTo>
                      <a:pt x="337" y="204"/>
                    </a:lnTo>
                    <a:lnTo>
                      <a:pt x="333" y="194"/>
                    </a:lnTo>
                    <a:lnTo>
                      <a:pt x="328" y="178"/>
                    </a:lnTo>
                    <a:lnTo>
                      <a:pt x="324" y="162"/>
                    </a:lnTo>
                    <a:lnTo>
                      <a:pt x="321" y="153"/>
                    </a:lnTo>
                    <a:lnTo>
                      <a:pt x="318" y="146"/>
                    </a:lnTo>
                    <a:lnTo>
                      <a:pt x="317" y="144"/>
                    </a:lnTo>
                    <a:lnTo>
                      <a:pt x="315" y="141"/>
                    </a:lnTo>
                    <a:lnTo>
                      <a:pt x="313" y="141"/>
                    </a:lnTo>
                    <a:lnTo>
                      <a:pt x="312" y="140"/>
                    </a:lnTo>
                    <a:lnTo>
                      <a:pt x="309" y="144"/>
                    </a:lnTo>
                    <a:lnTo>
                      <a:pt x="308" y="152"/>
                    </a:lnTo>
                    <a:lnTo>
                      <a:pt x="308" y="664"/>
                    </a:lnTo>
                    <a:lnTo>
                      <a:pt x="305" y="674"/>
                    </a:lnTo>
                    <a:lnTo>
                      <a:pt x="300" y="685"/>
                    </a:lnTo>
                    <a:lnTo>
                      <a:pt x="291" y="695"/>
                    </a:lnTo>
                    <a:lnTo>
                      <a:pt x="279" y="703"/>
                    </a:lnTo>
                    <a:lnTo>
                      <a:pt x="267" y="706"/>
                    </a:lnTo>
                    <a:lnTo>
                      <a:pt x="253" y="703"/>
                    </a:lnTo>
                    <a:lnTo>
                      <a:pt x="241" y="698"/>
                    </a:lnTo>
                    <a:lnTo>
                      <a:pt x="232" y="690"/>
                    </a:lnTo>
                    <a:lnTo>
                      <a:pt x="227" y="681"/>
                    </a:lnTo>
                    <a:lnTo>
                      <a:pt x="223" y="672"/>
                    </a:lnTo>
                    <a:lnTo>
                      <a:pt x="221" y="664"/>
                    </a:lnTo>
                    <a:lnTo>
                      <a:pt x="221" y="427"/>
                    </a:lnTo>
                    <a:lnTo>
                      <a:pt x="220" y="416"/>
                    </a:lnTo>
                    <a:lnTo>
                      <a:pt x="219" y="411"/>
                    </a:lnTo>
                    <a:lnTo>
                      <a:pt x="216" y="408"/>
                    </a:lnTo>
                    <a:lnTo>
                      <a:pt x="212" y="412"/>
                    </a:lnTo>
                    <a:lnTo>
                      <a:pt x="210" y="423"/>
                    </a:lnTo>
                    <a:lnTo>
                      <a:pt x="210" y="664"/>
                    </a:lnTo>
                    <a:lnTo>
                      <a:pt x="208" y="675"/>
                    </a:lnTo>
                    <a:lnTo>
                      <a:pt x="203" y="686"/>
                    </a:lnTo>
                    <a:lnTo>
                      <a:pt x="194" y="695"/>
                    </a:lnTo>
                    <a:lnTo>
                      <a:pt x="182" y="700"/>
                    </a:lnTo>
                    <a:lnTo>
                      <a:pt x="165" y="703"/>
                    </a:lnTo>
                    <a:lnTo>
                      <a:pt x="151" y="702"/>
                    </a:lnTo>
                    <a:lnTo>
                      <a:pt x="139" y="696"/>
                    </a:lnTo>
                    <a:lnTo>
                      <a:pt x="131" y="689"/>
                    </a:lnTo>
                    <a:lnTo>
                      <a:pt x="126" y="679"/>
                    </a:lnTo>
                    <a:lnTo>
                      <a:pt x="123" y="669"/>
                    </a:lnTo>
                    <a:lnTo>
                      <a:pt x="122" y="658"/>
                    </a:lnTo>
                    <a:lnTo>
                      <a:pt x="122" y="149"/>
                    </a:lnTo>
                    <a:lnTo>
                      <a:pt x="121" y="144"/>
                    </a:lnTo>
                    <a:lnTo>
                      <a:pt x="118" y="141"/>
                    </a:lnTo>
                    <a:lnTo>
                      <a:pt x="114" y="141"/>
                    </a:lnTo>
                    <a:lnTo>
                      <a:pt x="113" y="143"/>
                    </a:lnTo>
                    <a:lnTo>
                      <a:pt x="109" y="149"/>
                    </a:lnTo>
                    <a:lnTo>
                      <a:pt x="105" y="157"/>
                    </a:lnTo>
                    <a:lnTo>
                      <a:pt x="102" y="163"/>
                    </a:lnTo>
                    <a:lnTo>
                      <a:pt x="97" y="179"/>
                    </a:lnTo>
                    <a:lnTo>
                      <a:pt x="93" y="190"/>
                    </a:lnTo>
                    <a:lnTo>
                      <a:pt x="90" y="200"/>
                    </a:lnTo>
                    <a:lnTo>
                      <a:pt x="87" y="211"/>
                    </a:lnTo>
                    <a:lnTo>
                      <a:pt x="81" y="226"/>
                    </a:lnTo>
                    <a:lnTo>
                      <a:pt x="73" y="247"/>
                    </a:lnTo>
                    <a:lnTo>
                      <a:pt x="64" y="271"/>
                    </a:lnTo>
                    <a:lnTo>
                      <a:pt x="52" y="292"/>
                    </a:lnTo>
                    <a:lnTo>
                      <a:pt x="45" y="302"/>
                    </a:lnTo>
                    <a:lnTo>
                      <a:pt x="37" y="310"/>
                    </a:lnTo>
                    <a:lnTo>
                      <a:pt x="28" y="313"/>
                    </a:lnTo>
                    <a:lnTo>
                      <a:pt x="17" y="311"/>
                    </a:lnTo>
                    <a:lnTo>
                      <a:pt x="7" y="305"/>
                    </a:lnTo>
                    <a:lnTo>
                      <a:pt x="1" y="296"/>
                    </a:lnTo>
                    <a:lnTo>
                      <a:pt x="0" y="284"/>
                    </a:lnTo>
                    <a:lnTo>
                      <a:pt x="3" y="271"/>
                    </a:lnTo>
                    <a:lnTo>
                      <a:pt x="7" y="255"/>
                    </a:lnTo>
                    <a:lnTo>
                      <a:pt x="17" y="226"/>
                    </a:lnTo>
                    <a:lnTo>
                      <a:pt x="25" y="204"/>
                    </a:lnTo>
                    <a:lnTo>
                      <a:pt x="34" y="179"/>
                    </a:lnTo>
                    <a:lnTo>
                      <a:pt x="43" y="150"/>
                    </a:lnTo>
                    <a:lnTo>
                      <a:pt x="51" y="124"/>
                    </a:lnTo>
                    <a:lnTo>
                      <a:pt x="56" y="111"/>
                    </a:lnTo>
                    <a:lnTo>
                      <a:pt x="70" y="72"/>
                    </a:lnTo>
                    <a:lnTo>
                      <a:pt x="72" y="61"/>
                    </a:lnTo>
                    <a:lnTo>
                      <a:pt x="76" y="51"/>
                    </a:lnTo>
                    <a:lnTo>
                      <a:pt x="81" y="35"/>
                    </a:lnTo>
                    <a:lnTo>
                      <a:pt x="89" y="19"/>
                    </a:lnTo>
                    <a:lnTo>
                      <a:pt x="101" y="8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079776" y="2141827"/>
            <a:ext cx="1331263" cy="286507"/>
            <a:chOff x="4079776" y="2141827"/>
            <a:chExt cx="1331263" cy="286507"/>
          </a:xfrm>
        </p:grpSpPr>
        <p:grpSp>
          <p:nvGrpSpPr>
            <p:cNvPr id="250" name="组合 249"/>
            <p:cNvGrpSpPr/>
            <p:nvPr/>
          </p:nvGrpSpPr>
          <p:grpSpPr>
            <a:xfrm>
              <a:off x="4345589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278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9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1" name="组合 250"/>
            <p:cNvGrpSpPr/>
            <p:nvPr/>
          </p:nvGrpSpPr>
          <p:grpSpPr>
            <a:xfrm>
              <a:off x="4478496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76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7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4611402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74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5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3" name="组合 252"/>
            <p:cNvGrpSpPr/>
            <p:nvPr/>
          </p:nvGrpSpPr>
          <p:grpSpPr>
            <a:xfrm>
              <a:off x="4744308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72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3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4" name="组合 253"/>
            <p:cNvGrpSpPr/>
            <p:nvPr/>
          </p:nvGrpSpPr>
          <p:grpSpPr>
            <a:xfrm>
              <a:off x="4877214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70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1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5" name="组合 254"/>
            <p:cNvGrpSpPr/>
            <p:nvPr/>
          </p:nvGrpSpPr>
          <p:grpSpPr>
            <a:xfrm>
              <a:off x="5010121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68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9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5143027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66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7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7" name="组合 256"/>
            <p:cNvGrpSpPr/>
            <p:nvPr/>
          </p:nvGrpSpPr>
          <p:grpSpPr>
            <a:xfrm>
              <a:off x="5275935" y="2141827"/>
              <a:ext cx="135104" cy="286507"/>
              <a:chOff x="1233622" y="2330794"/>
              <a:chExt cx="507559" cy="1076346"/>
            </a:xfrm>
            <a:solidFill>
              <a:srgbClr val="404040">
                <a:alpha val="28000"/>
              </a:srgbClr>
            </a:solidFill>
          </p:grpSpPr>
          <p:sp>
            <p:nvSpPr>
              <p:cNvPr id="264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5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8" name="组合 257"/>
            <p:cNvGrpSpPr/>
            <p:nvPr/>
          </p:nvGrpSpPr>
          <p:grpSpPr>
            <a:xfrm>
              <a:off x="4079776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262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3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259" name="组合 258"/>
            <p:cNvGrpSpPr/>
            <p:nvPr/>
          </p:nvGrpSpPr>
          <p:grpSpPr>
            <a:xfrm>
              <a:off x="4212683" y="2141827"/>
              <a:ext cx="135104" cy="286507"/>
              <a:chOff x="1233622" y="2330794"/>
              <a:chExt cx="507559" cy="1076346"/>
            </a:xfrm>
            <a:solidFill>
              <a:srgbClr val="404040"/>
            </a:solidFill>
          </p:grpSpPr>
          <p:sp>
            <p:nvSpPr>
              <p:cNvPr id="260" name="Freeform 429"/>
              <p:cNvSpPr/>
              <p:nvPr/>
            </p:nvSpPr>
            <p:spPr bwMode="auto">
              <a:xfrm flipH="1">
                <a:off x="1374062" y="2330794"/>
                <a:ext cx="208198" cy="205773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110" y="5"/>
                  </a:cxn>
                  <a:cxn ang="0">
                    <a:pos x="132" y="18"/>
                  </a:cxn>
                  <a:cxn ang="0">
                    <a:pos x="152" y="38"/>
                  </a:cxn>
                  <a:cxn ang="0">
                    <a:pos x="164" y="60"/>
                  </a:cxn>
                  <a:cxn ang="0">
                    <a:pos x="169" y="86"/>
                  </a:cxn>
                  <a:cxn ang="0">
                    <a:pos x="165" y="107"/>
                  </a:cxn>
                  <a:cxn ang="0">
                    <a:pos x="156" y="127"/>
                  </a:cxn>
                  <a:cxn ang="0">
                    <a:pos x="141" y="144"/>
                  </a:cxn>
                  <a:cxn ang="0">
                    <a:pos x="124" y="157"/>
                  </a:cxn>
                  <a:cxn ang="0">
                    <a:pos x="103" y="166"/>
                  </a:cxn>
                  <a:cxn ang="0">
                    <a:pos x="82" y="169"/>
                  </a:cxn>
                  <a:cxn ang="0">
                    <a:pos x="57" y="165"/>
                  </a:cxn>
                  <a:cxn ang="0">
                    <a:pos x="35" y="152"/>
                  </a:cxn>
                  <a:cxn ang="0">
                    <a:pos x="17" y="135"/>
                  </a:cxn>
                  <a:cxn ang="0">
                    <a:pos x="4" y="112"/>
                  </a:cxn>
                  <a:cxn ang="0">
                    <a:pos x="0" y="87"/>
                  </a:cxn>
                  <a:cxn ang="0">
                    <a:pos x="4" y="66"/>
                  </a:cxn>
                  <a:cxn ang="0">
                    <a:pos x="13" y="46"/>
                  </a:cxn>
                  <a:cxn ang="0">
                    <a:pos x="26" y="27"/>
                  </a:cxn>
                  <a:cxn ang="0">
                    <a:pos x="43" y="13"/>
                  </a:cxn>
                  <a:cxn ang="0">
                    <a:pos x="64" y="4"/>
                  </a:cxn>
                  <a:cxn ang="0">
                    <a:pos x="85" y="0"/>
                  </a:cxn>
                </a:cxnLst>
                <a:rect l="0" t="0" r="r" b="b"/>
                <a:pathLst>
                  <a:path w="169" h="169">
                    <a:moveTo>
                      <a:pt x="85" y="0"/>
                    </a:moveTo>
                    <a:lnTo>
                      <a:pt x="110" y="5"/>
                    </a:lnTo>
                    <a:lnTo>
                      <a:pt x="132" y="18"/>
                    </a:lnTo>
                    <a:lnTo>
                      <a:pt x="152" y="38"/>
                    </a:lnTo>
                    <a:lnTo>
                      <a:pt x="164" y="60"/>
                    </a:lnTo>
                    <a:lnTo>
                      <a:pt x="169" y="86"/>
                    </a:lnTo>
                    <a:lnTo>
                      <a:pt x="165" y="107"/>
                    </a:lnTo>
                    <a:lnTo>
                      <a:pt x="156" y="127"/>
                    </a:lnTo>
                    <a:lnTo>
                      <a:pt x="141" y="144"/>
                    </a:lnTo>
                    <a:lnTo>
                      <a:pt x="124" y="157"/>
                    </a:lnTo>
                    <a:lnTo>
                      <a:pt x="103" y="166"/>
                    </a:lnTo>
                    <a:lnTo>
                      <a:pt x="82" y="169"/>
                    </a:lnTo>
                    <a:lnTo>
                      <a:pt x="57" y="165"/>
                    </a:lnTo>
                    <a:lnTo>
                      <a:pt x="35" y="152"/>
                    </a:lnTo>
                    <a:lnTo>
                      <a:pt x="17" y="135"/>
                    </a:lnTo>
                    <a:lnTo>
                      <a:pt x="4" y="112"/>
                    </a:lnTo>
                    <a:lnTo>
                      <a:pt x="0" y="87"/>
                    </a:lnTo>
                    <a:lnTo>
                      <a:pt x="4" y="66"/>
                    </a:lnTo>
                    <a:lnTo>
                      <a:pt x="13" y="46"/>
                    </a:lnTo>
                    <a:lnTo>
                      <a:pt x="26" y="27"/>
                    </a:lnTo>
                    <a:lnTo>
                      <a:pt x="43" y="13"/>
                    </a:lnTo>
                    <a:lnTo>
                      <a:pt x="64" y="4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1" name="Freeform 430"/>
              <p:cNvSpPr/>
              <p:nvPr/>
            </p:nvSpPr>
            <p:spPr bwMode="auto">
              <a:xfrm flipH="1">
                <a:off x="1233622" y="2552394"/>
                <a:ext cx="507559" cy="854746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31" y="26"/>
                  </a:cxn>
                  <a:cxn ang="0">
                    <a:pos x="346" y="66"/>
                  </a:cxn>
                  <a:cxn ang="0">
                    <a:pos x="358" y="106"/>
                  </a:cxn>
                  <a:cxn ang="0">
                    <a:pos x="382" y="178"/>
                  </a:cxn>
                  <a:cxn ang="0">
                    <a:pos x="408" y="258"/>
                  </a:cxn>
                  <a:cxn ang="0">
                    <a:pos x="408" y="305"/>
                  </a:cxn>
                  <a:cxn ang="0">
                    <a:pos x="379" y="318"/>
                  </a:cxn>
                  <a:cxn ang="0">
                    <a:pos x="353" y="289"/>
                  </a:cxn>
                  <a:cxn ang="0">
                    <a:pos x="337" y="243"/>
                  </a:cxn>
                  <a:cxn ang="0">
                    <a:pos x="325" y="207"/>
                  </a:cxn>
                  <a:cxn ang="0">
                    <a:pos x="311" y="166"/>
                  </a:cxn>
                  <a:cxn ang="0">
                    <a:pos x="306" y="145"/>
                  </a:cxn>
                  <a:cxn ang="0">
                    <a:pos x="299" y="157"/>
                  </a:cxn>
                  <a:cxn ang="0">
                    <a:pos x="315" y="213"/>
                  </a:cxn>
                  <a:cxn ang="0">
                    <a:pos x="336" y="285"/>
                  </a:cxn>
                  <a:cxn ang="0">
                    <a:pos x="361" y="376"/>
                  </a:cxn>
                  <a:cxn ang="0">
                    <a:pos x="369" y="403"/>
                  </a:cxn>
                  <a:cxn ang="0">
                    <a:pos x="282" y="666"/>
                  </a:cxn>
                  <a:cxn ang="0">
                    <a:pos x="269" y="692"/>
                  </a:cxn>
                  <a:cxn ang="0">
                    <a:pos x="234" y="698"/>
                  </a:cxn>
                  <a:cxn ang="0">
                    <a:pos x="211" y="675"/>
                  </a:cxn>
                  <a:cxn ang="0">
                    <a:pos x="207" y="406"/>
                  </a:cxn>
                  <a:cxn ang="0">
                    <a:pos x="198" y="417"/>
                  </a:cxn>
                  <a:cxn ang="0">
                    <a:pos x="193" y="683"/>
                  </a:cxn>
                  <a:cxn ang="0">
                    <a:pos x="160" y="702"/>
                  </a:cxn>
                  <a:cxn ang="0">
                    <a:pos x="129" y="683"/>
                  </a:cxn>
                  <a:cxn ang="0">
                    <a:pos x="123" y="403"/>
                  </a:cxn>
                  <a:cxn ang="0">
                    <a:pos x="42" y="390"/>
                  </a:cxn>
                  <a:cxn ang="0">
                    <a:pos x="61" y="334"/>
                  </a:cxn>
                  <a:cxn ang="0">
                    <a:pos x="86" y="259"/>
                  </a:cxn>
                  <a:cxn ang="0">
                    <a:pos x="105" y="194"/>
                  </a:cxn>
                  <a:cxn ang="0">
                    <a:pos x="117" y="158"/>
                  </a:cxn>
                  <a:cxn ang="0">
                    <a:pos x="116" y="148"/>
                  </a:cxn>
                  <a:cxn ang="0">
                    <a:pos x="105" y="163"/>
                  </a:cxn>
                  <a:cxn ang="0">
                    <a:pos x="91" y="207"/>
                  </a:cxn>
                  <a:cxn ang="0">
                    <a:pos x="70" y="266"/>
                  </a:cxn>
                  <a:cxn ang="0">
                    <a:pos x="42" y="311"/>
                  </a:cxn>
                  <a:cxn ang="0">
                    <a:pos x="7" y="311"/>
                  </a:cxn>
                  <a:cxn ang="0">
                    <a:pos x="3" y="277"/>
                  </a:cxn>
                  <a:cxn ang="0">
                    <a:pos x="24" y="214"/>
                  </a:cxn>
                  <a:cxn ang="0">
                    <a:pos x="48" y="145"/>
                  </a:cxn>
                  <a:cxn ang="0">
                    <a:pos x="70" y="78"/>
                  </a:cxn>
                  <a:cxn ang="0">
                    <a:pos x="82" y="42"/>
                  </a:cxn>
                  <a:cxn ang="0">
                    <a:pos x="116" y="5"/>
                  </a:cxn>
                </a:cxnLst>
                <a:rect l="0" t="0" r="r" b="b"/>
                <a:pathLst>
                  <a:path w="412" h="702">
                    <a:moveTo>
                      <a:pt x="146" y="0"/>
                    </a:moveTo>
                    <a:lnTo>
                      <a:pt x="290" y="0"/>
                    </a:lnTo>
                    <a:lnTo>
                      <a:pt x="300" y="2"/>
                    </a:lnTo>
                    <a:lnTo>
                      <a:pt x="312" y="6"/>
                    </a:lnTo>
                    <a:lnTo>
                      <a:pt x="321" y="14"/>
                    </a:lnTo>
                    <a:lnTo>
                      <a:pt x="331" y="26"/>
                    </a:lnTo>
                    <a:lnTo>
                      <a:pt x="337" y="42"/>
                    </a:lnTo>
                    <a:lnTo>
                      <a:pt x="341" y="53"/>
                    </a:lnTo>
                    <a:lnTo>
                      <a:pt x="346" y="66"/>
                    </a:lnTo>
                    <a:lnTo>
                      <a:pt x="349" y="72"/>
                    </a:lnTo>
                    <a:lnTo>
                      <a:pt x="351" y="80"/>
                    </a:lnTo>
                    <a:lnTo>
                      <a:pt x="358" y="106"/>
                    </a:lnTo>
                    <a:lnTo>
                      <a:pt x="369" y="137"/>
                    </a:lnTo>
                    <a:lnTo>
                      <a:pt x="375" y="156"/>
                    </a:lnTo>
                    <a:lnTo>
                      <a:pt x="382" y="178"/>
                    </a:lnTo>
                    <a:lnTo>
                      <a:pt x="389" y="203"/>
                    </a:lnTo>
                    <a:lnTo>
                      <a:pt x="400" y="233"/>
                    </a:lnTo>
                    <a:lnTo>
                      <a:pt x="408" y="258"/>
                    </a:lnTo>
                    <a:lnTo>
                      <a:pt x="412" y="277"/>
                    </a:lnTo>
                    <a:lnTo>
                      <a:pt x="412" y="293"/>
                    </a:lnTo>
                    <a:lnTo>
                      <a:pt x="408" y="305"/>
                    </a:lnTo>
                    <a:lnTo>
                      <a:pt x="401" y="313"/>
                    </a:lnTo>
                    <a:lnTo>
                      <a:pt x="392" y="317"/>
                    </a:lnTo>
                    <a:lnTo>
                      <a:pt x="379" y="318"/>
                    </a:lnTo>
                    <a:lnTo>
                      <a:pt x="369" y="314"/>
                    </a:lnTo>
                    <a:lnTo>
                      <a:pt x="361" y="304"/>
                    </a:lnTo>
                    <a:lnTo>
                      <a:pt x="353" y="289"/>
                    </a:lnTo>
                    <a:lnTo>
                      <a:pt x="346" y="272"/>
                    </a:lnTo>
                    <a:lnTo>
                      <a:pt x="341" y="256"/>
                    </a:lnTo>
                    <a:lnTo>
                      <a:pt x="337" y="243"/>
                    </a:lnTo>
                    <a:lnTo>
                      <a:pt x="332" y="228"/>
                    </a:lnTo>
                    <a:lnTo>
                      <a:pt x="328" y="217"/>
                    </a:lnTo>
                    <a:lnTo>
                      <a:pt x="325" y="207"/>
                    </a:lnTo>
                    <a:lnTo>
                      <a:pt x="321" y="196"/>
                    </a:lnTo>
                    <a:lnTo>
                      <a:pt x="316" y="180"/>
                    </a:lnTo>
                    <a:lnTo>
                      <a:pt x="311" y="166"/>
                    </a:lnTo>
                    <a:lnTo>
                      <a:pt x="308" y="156"/>
                    </a:lnTo>
                    <a:lnTo>
                      <a:pt x="307" y="149"/>
                    </a:lnTo>
                    <a:lnTo>
                      <a:pt x="306" y="145"/>
                    </a:lnTo>
                    <a:lnTo>
                      <a:pt x="300" y="145"/>
                    </a:lnTo>
                    <a:lnTo>
                      <a:pt x="298" y="149"/>
                    </a:lnTo>
                    <a:lnTo>
                      <a:pt x="299" y="157"/>
                    </a:lnTo>
                    <a:lnTo>
                      <a:pt x="303" y="169"/>
                    </a:lnTo>
                    <a:lnTo>
                      <a:pt x="310" y="195"/>
                    </a:lnTo>
                    <a:lnTo>
                      <a:pt x="315" y="213"/>
                    </a:lnTo>
                    <a:lnTo>
                      <a:pt x="321" y="235"/>
                    </a:lnTo>
                    <a:lnTo>
                      <a:pt x="328" y="260"/>
                    </a:lnTo>
                    <a:lnTo>
                      <a:pt x="336" y="285"/>
                    </a:lnTo>
                    <a:lnTo>
                      <a:pt x="349" y="335"/>
                    </a:lnTo>
                    <a:lnTo>
                      <a:pt x="355" y="357"/>
                    </a:lnTo>
                    <a:lnTo>
                      <a:pt x="361" y="376"/>
                    </a:lnTo>
                    <a:lnTo>
                      <a:pt x="365" y="390"/>
                    </a:lnTo>
                    <a:lnTo>
                      <a:pt x="367" y="399"/>
                    </a:lnTo>
                    <a:lnTo>
                      <a:pt x="369" y="403"/>
                    </a:lnTo>
                    <a:lnTo>
                      <a:pt x="283" y="403"/>
                    </a:lnTo>
                    <a:lnTo>
                      <a:pt x="283" y="658"/>
                    </a:lnTo>
                    <a:lnTo>
                      <a:pt x="282" y="666"/>
                    </a:lnTo>
                    <a:lnTo>
                      <a:pt x="281" y="675"/>
                    </a:lnTo>
                    <a:lnTo>
                      <a:pt x="275" y="685"/>
                    </a:lnTo>
                    <a:lnTo>
                      <a:pt x="269" y="692"/>
                    </a:lnTo>
                    <a:lnTo>
                      <a:pt x="260" y="698"/>
                    </a:lnTo>
                    <a:lnTo>
                      <a:pt x="247" y="700"/>
                    </a:lnTo>
                    <a:lnTo>
                      <a:pt x="234" y="698"/>
                    </a:lnTo>
                    <a:lnTo>
                      <a:pt x="223" y="692"/>
                    </a:lnTo>
                    <a:lnTo>
                      <a:pt x="217" y="685"/>
                    </a:lnTo>
                    <a:lnTo>
                      <a:pt x="211" y="675"/>
                    </a:lnTo>
                    <a:lnTo>
                      <a:pt x="209" y="666"/>
                    </a:lnTo>
                    <a:lnTo>
                      <a:pt x="209" y="411"/>
                    </a:lnTo>
                    <a:lnTo>
                      <a:pt x="207" y="406"/>
                    </a:lnTo>
                    <a:lnTo>
                      <a:pt x="205" y="403"/>
                    </a:lnTo>
                    <a:lnTo>
                      <a:pt x="201" y="407"/>
                    </a:lnTo>
                    <a:lnTo>
                      <a:pt x="198" y="417"/>
                    </a:lnTo>
                    <a:lnTo>
                      <a:pt x="198" y="658"/>
                    </a:lnTo>
                    <a:lnTo>
                      <a:pt x="197" y="671"/>
                    </a:lnTo>
                    <a:lnTo>
                      <a:pt x="193" y="683"/>
                    </a:lnTo>
                    <a:lnTo>
                      <a:pt x="186" y="692"/>
                    </a:lnTo>
                    <a:lnTo>
                      <a:pt x="175" y="699"/>
                    </a:lnTo>
                    <a:lnTo>
                      <a:pt x="160" y="702"/>
                    </a:lnTo>
                    <a:lnTo>
                      <a:pt x="146" y="699"/>
                    </a:lnTo>
                    <a:lnTo>
                      <a:pt x="135" y="692"/>
                    </a:lnTo>
                    <a:lnTo>
                      <a:pt x="129" y="683"/>
                    </a:lnTo>
                    <a:lnTo>
                      <a:pt x="125" y="671"/>
                    </a:lnTo>
                    <a:lnTo>
                      <a:pt x="123" y="658"/>
                    </a:lnTo>
                    <a:lnTo>
                      <a:pt x="123" y="403"/>
                    </a:lnTo>
                    <a:lnTo>
                      <a:pt x="38" y="403"/>
                    </a:lnTo>
                    <a:lnTo>
                      <a:pt x="40" y="399"/>
                    </a:lnTo>
                    <a:lnTo>
                      <a:pt x="42" y="390"/>
                    </a:lnTo>
                    <a:lnTo>
                      <a:pt x="48" y="376"/>
                    </a:lnTo>
                    <a:lnTo>
                      <a:pt x="54" y="356"/>
                    </a:lnTo>
                    <a:lnTo>
                      <a:pt x="61" y="334"/>
                    </a:lnTo>
                    <a:lnTo>
                      <a:pt x="68" y="310"/>
                    </a:lnTo>
                    <a:lnTo>
                      <a:pt x="76" y="284"/>
                    </a:lnTo>
                    <a:lnTo>
                      <a:pt x="86" y="259"/>
                    </a:lnTo>
                    <a:lnTo>
                      <a:pt x="92" y="235"/>
                    </a:lnTo>
                    <a:lnTo>
                      <a:pt x="100" y="213"/>
                    </a:lnTo>
                    <a:lnTo>
                      <a:pt x="105" y="194"/>
                    </a:lnTo>
                    <a:lnTo>
                      <a:pt x="110" y="179"/>
                    </a:lnTo>
                    <a:lnTo>
                      <a:pt x="113" y="169"/>
                    </a:lnTo>
                    <a:lnTo>
                      <a:pt x="117" y="158"/>
                    </a:lnTo>
                    <a:lnTo>
                      <a:pt x="120" y="152"/>
                    </a:lnTo>
                    <a:lnTo>
                      <a:pt x="117" y="148"/>
                    </a:lnTo>
                    <a:lnTo>
                      <a:pt x="116" y="148"/>
                    </a:lnTo>
                    <a:lnTo>
                      <a:pt x="112" y="150"/>
                    </a:lnTo>
                    <a:lnTo>
                      <a:pt x="108" y="157"/>
                    </a:lnTo>
                    <a:lnTo>
                      <a:pt x="105" y="163"/>
                    </a:lnTo>
                    <a:lnTo>
                      <a:pt x="103" y="169"/>
                    </a:lnTo>
                    <a:lnTo>
                      <a:pt x="93" y="196"/>
                    </a:lnTo>
                    <a:lnTo>
                      <a:pt x="91" y="207"/>
                    </a:lnTo>
                    <a:lnTo>
                      <a:pt x="87" y="217"/>
                    </a:lnTo>
                    <a:lnTo>
                      <a:pt x="76" y="249"/>
                    </a:lnTo>
                    <a:lnTo>
                      <a:pt x="70" y="266"/>
                    </a:lnTo>
                    <a:lnTo>
                      <a:pt x="62" y="284"/>
                    </a:lnTo>
                    <a:lnTo>
                      <a:pt x="53" y="300"/>
                    </a:lnTo>
                    <a:lnTo>
                      <a:pt x="42" y="311"/>
                    </a:lnTo>
                    <a:lnTo>
                      <a:pt x="30" y="318"/>
                    </a:lnTo>
                    <a:lnTo>
                      <a:pt x="17" y="318"/>
                    </a:lnTo>
                    <a:lnTo>
                      <a:pt x="7" y="311"/>
                    </a:lnTo>
                    <a:lnTo>
                      <a:pt x="2" y="302"/>
                    </a:lnTo>
                    <a:lnTo>
                      <a:pt x="0" y="290"/>
                    </a:lnTo>
                    <a:lnTo>
                      <a:pt x="3" y="277"/>
                    </a:lnTo>
                    <a:lnTo>
                      <a:pt x="7" y="262"/>
                    </a:lnTo>
                    <a:lnTo>
                      <a:pt x="17" y="233"/>
                    </a:lnTo>
                    <a:lnTo>
                      <a:pt x="24" y="214"/>
                    </a:lnTo>
                    <a:lnTo>
                      <a:pt x="30" y="194"/>
                    </a:lnTo>
                    <a:lnTo>
                      <a:pt x="40" y="170"/>
                    </a:lnTo>
                    <a:lnTo>
                      <a:pt x="48" y="145"/>
                    </a:lnTo>
                    <a:lnTo>
                      <a:pt x="54" y="124"/>
                    </a:lnTo>
                    <a:lnTo>
                      <a:pt x="61" y="106"/>
                    </a:lnTo>
                    <a:lnTo>
                      <a:pt x="70" y="78"/>
                    </a:lnTo>
                    <a:lnTo>
                      <a:pt x="72" y="68"/>
                    </a:lnTo>
                    <a:lnTo>
                      <a:pt x="76" y="57"/>
                    </a:lnTo>
                    <a:lnTo>
                      <a:pt x="82" y="42"/>
                    </a:lnTo>
                    <a:lnTo>
                      <a:pt x="91" y="26"/>
                    </a:lnTo>
                    <a:lnTo>
                      <a:pt x="101" y="13"/>
                    </a:lnTo>
                    <a:lnTo>
                      <a:pt x="116" y="5"/>
                    </a:lnTo>
                    <a:lnTo>
                      <a:pt x="131" y="1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190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80" name="Freeform 52"/>
          <p:cNvSpPr>
            <a:spLocks noEditPoints="1" noChangeArrowheads="1"/>
          </p:cNvSpPr>
          <p:nvPr/>
        </p:nvSpPr>
        <p:spPr bwMode="auto">
          <a:xfrm>
            <a:off x="2909417" y="1379423"/>
            <a:ext cx="1193156" cy="1477272"/>
          </a:xfrm>
          <a:custGeom>
            <a:avLst/>
            <a:gdLst>
              <a:gd name="T0" fmla="*/ 2147483647 w 85"/>
              <a:gd name="T1" fmla="*/ 2147483647 h 106"/>
              <a:gd name="T2" fmla="*/ 2147483647 w 85"/>
              <a:gd name="T3" fmla="*/ 2147483647 h 106"/>
              <a:gd name="T4" fmla="*/ 2147483647 w 85"/>
              <a:gd name="T5" fmla="*/ 2147483647 h 106"/>
              <a:gd name="T6" fmla="*/ 2147483647 w 85"/>
              <a:gd name="T7" fmla="*/ 2147483647 h 106"/>
              <a:gd name="T8" fmla="*/ 0 w 85"/>
              <a:gd name="T9" fmla="*/ 2147483647 h 106"/>
              <a:gd name="T10" fmla="*/ 2147483647 w 85"/>
              <a:gd name="T11" fmla="*/ 2147483647 h 106"/>
              <a:gd name="T12" fmla="*/ 2147483647 w 85"/>
              <a:gd name="T13" fmla="*/ 2147483647 h 106"/>
              <a:gd name="T14" fmla="*/ 2147483647 w 85"/>
              <a:gd name="T15" fmla="*/ 2147483647 h 106"/>
              <a:gd name="T16" fmla="*/ 2147483647 w 85"/>
              <a:gd name="T17" fmla="*/ 2147483647 h 106"/>
              <a:gd name="T18" fmla="*/ 2147483647 w 85"/>
              <a:gd name="T19" fmla="*/ 2147483647 h 106"/>
              <a:gd name="T20" fmla="*/ 2147483647 w 85"/>
              <a:gd name="T21" fmla="*/ 2147483647 h 106"/>
              <a:gd name="T22" fmla="*/ 2147483647 w 85"/>
              <a:gd name="T23" fmla="*/ 2147483647 h 106"/>
              <a:gd name="T24" fmla="*/ 2147483647 w 85"/>
              <a:gd name="T25" fmla="*/ 2147483647 h 106"/>
              <a:gd name="T26" fmla="*/ 2147483647 w 85"/>
              <a:gd name="T27" fmla="*/ 2147483647 h 106"/>
              <a:gd name="T28" fmla="*/ 2147483647 w 85"/>
              <a:gd name="T29" fmla="*/ 2147483647 h 106"/>
              <a:gd name="T30" fmla="*/ 2147483647 w 85"/>
              <a:gd name="T31" fmla="*/ 2147483647 h 106"/>
              <a:gd name="T32" fmla="*/ 2147483647 w 85"/>
              <a:gd name="T33" fmla="*/ 2147483647 h 106"/>
              <a:gd name="T34" fmla="*/ 2147483647 w 85"/>
              <a:gd name="T35" fmla="*/ 2147483647 h 106"/>
              <a:gd name="T36" fmla="*/ 2147483647 w 85"/>
              <a:gd name="T37" fmla="*/ 2147483647 h 106"/>
              <a:gd name="T38" fmla="*/ 2147483647 w 85"/>
              <a:gd name="T39" fmla="*/ 2147483647 h 106"/>
              <a:gd name="T40" fmla="*/ 2147483647 w 85"/>
              <a:gd name="T41" fmla="*/ 2147483647 h 106"/>
              <a:gd name="T42" fmla="*/ 2147483647 w 85"/>
              <a:gd name="T43" fmla="*/ 2147483647 h 106"/>
              <a:gd name="T44" fmla="*/ 2147483647 w 85"/>
              <a:gd name="T45" fmla="*/ 2147483647 h 106"/>
              <a:gd name="T46" fmla="*/ 2147483647 w 85"/>
              <a:gd name="T47" fmla="*/ 2147483647 h 106"/>
              <a:gd name="T48" fmla="*/ 2147483647 w 85"/>
              <a:gd name="T49" fmla="*/ 2147483647 h 106"/>
              <a:gd name="T50" fmla="*/ 2147483647 w 85"/>
              <a:gd name="T51" fmla="*/ 2147483647 h 106"/>
              <a:gd name="T52" fmla="*/ 2147483647 w 85"/>
              <a:gd name="T53" fmla="*/ 2147483647 h 106"/>
              <a:gd name="T54" fmla="*/ 2147483647 w 85"/>
              <a:gd name="T55" fmla="*/ 2147483647 h 106"/>
              <a:gd name="T56" fmla="*/ 2147483647 w 85"/>
              <a:gd name="T57" fmla="*/ 2147483647 h 106"/>
              <a:gd name="T58" fmla="*/ 2147483647 w 85"/>
              <a:gd name="T59" fmla="*/ 2147483647 h 106"/>
              <a:gd name="T60" fmla="*/ 2147483647 w 85"/>
              <a:gd name="T61" fmla="*/ 2147483647 h 106"/>
              <a:gd name="T62" fmla="*/ 2147483647 w 85"/>
              <a:gd name="T63" fmla="*/ 2147483647 h 106"/>
              <a:gd name="T64" fmla="*/ 2147483647 w 85"/>
              <a:gd name="T65" fmla="*/ 2147483647 h 106"/>
              <a:gd name="T66" fmla="*/ 2147483647 w 85"/>
              <a:gd name="T67" fmla="*/ 2147483647 h 106"/>
              <a:gd name="T68" fmla="*/ 2147483647 w 85"/>
              <a:gd name="T69" fmla="*/ 2147483647 h 10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5"/>
              <a:gd name="T106" fmla="*/ 0 h 106"/>
              <a:gd name="T107" fmla="*/ 85 w 85"/>
              <a:gd name="T108" fmla="*/ 106 h 10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5" h="106">
                <a:moveTo>
                  <a:pt x="44" y="54"/>
                </a:moveTo>
                <a:cubicBezTo>
                  <a:pt x="41" y="56"/>
                  <a:pt x="38" y="59"/>
                  <a:pt x="36" y="62"/>
                </a:cubicBezTo>
                <a:cubicBezTo>
                  <a:pt x="36" y="77"/>
                  <a:pt x="35" y="91"/>
                  <a:pt x="36" y="105"/>
                </a:cubicBezTo>
                <a:cubicBezTo>
                  <a:pt x="32" y="105"/>
                  <a:pt x="30" y="105"/>
                  <a:pt x="27" y="105"/>
                </a:cubicBezTo>
                <a:cubicBezTo>
                  <a:pt x="26" y="93"/>
                  <a:pt x="24" y="81"/>
                  <a:pt x="23" y="69"/>
                </a:cubicBezTo>
                <a:cubicBezTo>
                  <a:pt x="22" y="69"/>
                  <a:pt x="23" y="69"/>
                  <a:pt x="21" y="69"/>
                </a:cubicBezTo>
                <a:cubicBezTo>
                  <a:pt x="20" y="81"/>
                  <a:pt x="18" y="93"/>
                  <a:pt x="17" y="105"/>
                </a:cubicBezTo>
                <a:cubicBezTo>
                  <a:pt x="13" y="105"/>
                  <a:pt x="12" y="105"/>
                  <a:pt x="8" y="105"/>
                </a:cubicBezTo>
                <a:cubicBezTo>
                  <a:pt x="9" y="91"/>
                  <a:pt x="7" y="77"/>
                  <a:pt x="8" y="62"/>
                </a:cubicBezTo>
                <a:cubicBezTo>
                  <a:pt x="5" y="60"/>
                  <a:pt x="3" y="58"/>
                  <a:pt x="0" y="56"/>
                </a:cubicBezTo>
                <a:cubicBezTo>
                  <a:pt x="1" y="46"/>
                  <a:pt x="3" y="36"/>
                  <a:pt x="6" y="26"/>
                </a:cubicBezTo>
                <a:cubicBezTo>
                  <a:pt x="8" y="26"/>
                  <a:pt x="11" y="26"/>
                  <a:pt x="13" y="26"/>
                </a:cubicBezTo>
                <a:cubicBezTo>
                  <a:pt x="19" y="36"/>
                  <a:pt x="19" y="36"/>
                  <a:pt x="19" y="36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5"/>
                  <a:pt x="20" y="25"/>
                  <a:pt x="20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7"/>
                  <a:pt x="24" y="27"/>
                  <a:pt x="24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4" y="26"/>
                  <a:pt x="36" y="26"/>
                </a:cubicBezTo>
                <a:cubicBezTo>
                  <a:pt x="40" y="35"/>
                  <a:pt x="42" y="44"/>
                  <a:pt x="44" y="54"/>
                </a:cubicBezTo>
                <a:close/>
                <a:moveTo>
                  <a:pt x="55" y="21"/>
                </a:moveTo>
                <a:cubicBezTo>
                  <a:pt x="55" y="21"/>
                  <a:pt x="56" y="23"/>
                  <a:pt x="57" y="23"/>
                </a:cubicBezTo>
                <a:cubicBezTo>
                  <a:pt x="59" y="24"/>
                  <a:pt x="62" y="23"/>
                  <a:pt x="62" y="23"/>
                </a:cubicBezTo>
                <a:cubicBezTo>
                  <a:pt x="61" y="22"/>
                  <a:pt x="60" y="21"/>
                  <a:pt x="60" y="20"/>
                </a:cubicBezTo>
                <a:cubicBezTo>
                  <a:pt x="59" y="17"/>
                  <a:pt x="59" y="14"/>
                  <a:pt x="59" y="12"/>
                </a:cubicBezTo>
                <a:cubicBezTo>
                  <a:pt x="62" y="17"/>
                  <a:pt x="67" y="12"/>
                  <a:pt x="71" y="12"/>
                </a:cubicBezTo>
                <a:cubicBezTo>
                  <a:pt x="71" y="14"/>
                  <a:pt x="71" y="17"/>
                  <a:pt x="70" y="20"/>
                </a:cubicBezTo>
                <a:cubicBezTo>
                  <a:pt x="70" y="21"/>
                  <a:pt x="69" y="22"/>
                  <a:pt x="68" y="23"/>
                </a:cubicBezTo>
                <a:cubicBezTo>
                  <a:pt x="69" y="24"/>
                  <a:pt x="72" y="24"/>
                  <a:pt x="74" y="23"/>
                </a:cubicBezTo>
                <a:cubicBezTo>
                  <a:pt x="75" y="22"/>
                  <a:pt x="75" y="14"/>
                  <a:pt x="75" y="13"/>
                </a:cubicBezTo>
                <a:cubicBezTo>
                  <a:pt x="74" y="10"/>
                  <a:pt x="74" y="7"/>
                  <a:pt x="72" y="6"/>
                </a:cubicBezTo>
                <a:cubicBezTo>
                  <a:pt x="68" y="3"/>
                  <a:pt x="62" y="3"/>
                  <a:pt x="58" y="6"/>
                </a:cubicBezTo>
                <a:cubicBezTo>
                  <a:pt x="56" y="8"/>
                  <a:pt x="54" y="16"/>
                  <a:pt x="55" y="21"/>
                </a:cubicBezTo>
                <a:close/>
                <a:moveTo>
                  <a:pt x="55" y="55"/>
                </a:moveTo>
                <a:cubicBezTo>
                  <a:pt x="52" y="68"/>
                  <a:pt x="52" y="68"/>
                  <a:pt x="52" y="68"/>
                </a:cubicBezTo>
                <a:cubicBezTo>
                  <a:pt x="55" y="86"/>
                  <a:pt x="55" y="86"/>
                  <a:pt x="55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5" y="86"/>
                  <a:pt x="65" y="86"/>
                  <a:pt x="65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5" y="86"/>
                  <a:pt x="75" y="86"/>
                  <a:pt x="75" y="86"/>
                </a:cubicBezTo>
                <a:cubicBezTo>
                  <a:pt x="78" y="86"/>
                  <a:pt x="78" y="86"/>
                  <a:pt x="78" y="86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54"/>
                  <a:pt x="76" y="54"/>
                  <a:pt x="76" y="54"/>
                </a:cubicBezTo>
                <a:cubicBezTo>
                  <a:pt x="81" y="61"/>
                  <a:pt x="81" y="61"/>
                  <a:pt x="81" y="61"/>
                </a:cubicBezTo>
                <a:cubicBezTo>
                  <a:pt x="85" y="59"/>
                  <a:pt x="85" y="59"/>
                  <a:pt x="85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1" y="30"/>
                  <a:pt x="69" y="32"/>
                  <a:pt x="65" y="32"/>
                </a:cubicBezTo>
                <a:cubicBezTo>
                  <a:pt x="62" y="32"/>
                  <a:pt x="59" y="30"/>
                  <a:pt x="58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4"/>
                  <a:pt x="51" y="64"/>
                  <a:pt x="51" y="64"/>
                </a:cubicBezTo>
                <a:cubicBezTo>
                  <a:pt x="55" y="55"/>
                  <a:pt x="55" y="55"/>
                  <a:pt x="55" y="55"/>
                </a:cubicBezTo>
                <a:close/>
                <a:moveTo>
                  <a:pt x="15" y="16"/>
                </a:moveTo>
                <a:cubicBezTo>
                  <a:pt x="14" y="13"/>
                  <a:pt x="14" y="11"/>
                  <a:pt x="15" y="8"/>
                </a:cubicBezTo>
                <a:cubicBezTo>
                  <a:pt x="19" y="13"/>
                  <a:pt x="24" y="9"/>
                  <a:pt x="28" y="8"/>
                </a:cubicBezTo>
                <a:cubicBezTo>
                  <a:pt x="28" y="11"/>
                  <a:pt x="28" y="13"/>
                  <a:pt x="28" y="16"/>
                </a:cubicBezTo>
                <a:cubicBezTo>
                  <a:pt x="31" y="14"/>
                  <a:pt x="31" y="7"/>
                  <a:pt x="30" y="4"/>
                </a:cubicBezTo>
                <a:cubicBezTo>
                  <a:pt x="27" y="0"/>
                  <a:pt x="17" y="0"/>
                  <a:pt x="14" y="4"/>
                </a:cubicBezTo>
                <a:cubicBezTo>
                  <a:pt x="13" y="5"/>
                  <a:pt x="11" y="14"/>
                  <a:pt x="15" y="16"/>
                </a:cubicBezTo>
                <a:close/>
              </a:path>
            </a:pathLst>
          </a:custGeom>
          <a:solidFill>
            <a:srgbClr val="F3663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1" name="TextBox 36"/>
          <p:cNvSpPr txBox="1"/>
          <p:nvPr/>
        </p:nvSpPr>
        <p:spPr>
          <a:xfrm>
            <a:off x="842897" y="2184051"/>
            <a:ext cx="861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70.89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TextBox 35"/>
          <p:cNvSpPr txBox="1"/>
          <p:nvPr/>
        </p:nvSpPr>
        <p:spPr>
          <a:xfrm>
            <a:off x="5197334" y="2184051"/>
            <a:ext cx="97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29.11</a:t>
            </a:r>
            <a:r>
              <a:rPr kumimoji="0" lang="en-US" altLang="zh-CN" sz="1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3.2.2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学历和职业情况分析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Straight Connector 79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CxnSpPr/>
          <p:nvPr/>
        </p:nvCxnSpPr>
        <p:spPr>
          <a:xfrm>
            <a:off x="5015880" y="908720"/>
            <a:ext cx="0" cy="4822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"/>
          <p:cNvGrpSpPr/>
          <p:nvPr/>
        </p:nvGrpSpPr>
        <p:grpSpPr>
          <a:xfrm>
            <a:off x="6327188" y="1265015"/>
            <a:ext cx="4100698" cy="476250"/>
            <a:chOff x="12858750" y="6146800"/>
            <a:chExt cx="7626350" cy="1270000"/>
          </a:xfrm>
          <a:solidFill>
            <a:srgbClr val="76717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AutoShape 16"/>
            <p:cNvSpPr/>
            <p:nvPr/>
          </p:nvSpPr>
          <p:spPr bwMode="auto">
            <a:xfrm>
              <a:off x="13157200" y="6146800"/>
              <a:ext cx="7327900" cy="1270000"/>
            </a:xfrm>
            <a:prstGeom prst="roundRect">
              <a:avLst>
                <a:gd name="adj" fmla="val 0"/>
              </a:avLst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" name="Group 18"/>
            <p:cNvGrpSpPr/>
            <p:nvPr/>
          </p:nvGrpSpPr>
          <p:grpSpPr bwMode="auto">
            <a:xfrm>
              <a:off x="12858750" y="6357938"/>
              <a:ext cx="419100" cy="838200"/>
              <a:chOff x="0" y="0"/>
              <a:chExt cx="264" cy="528"/>
            </a:xfrm>
            <a:grpFill/>
          </p:grpSpPr>
          <p:sp>
            <p:nvSpPr>
              <p:cNvPr id="10" name="AutoShape 19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AutoShape 20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267 w 21600"/>
                  <a:gd name="T1" fmla="*/ 6452 h 21600"/>
                  <a:gd name="T2" fmla="*/ 15769 w 21600"/>
                  <a:gd name="T3" fmla="*/ 11183 h 21600"/>
                  <a:gd name="T4" fmla="*/ 21543 w 21600"/>
                  <a:gd name="T5" fmla="*/ 21600 h 21600"/>
                  <a:gd name="T6" fmla="*/ 21600 w 21600"/>
                  <a:gd name="T7" fmla="*/ 0 h 21600"/>
                  <a:gd name="T8" fmla="*/ 0 w 21600"/>
                  <a:gd name="T9" fmla="*/ 0 h 21600"/>
                  <a:gd name="T10" fmla="*/ 267 w 21600"/>
                  <a:gd name="T11" fmla="*/ 6452 h 21600"/>
                  <a:gd name="T12" fmla="*/ 267 w 21600"/>
                  <a:gd name="T13" fmla="*/ 645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34864" y="1258985"/>
            <a:ext cx="3104952" cy="476250"/>
            <a:chOff x="1476375" y="3276600"/>
            <a:chExt cx="2859286" cy="4762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6"/>
            <p:cNvGrpSpPr/>
            <p:nvPr/>
          </p:nvGrpSpPr>
          <p:grpSpPr bwMode="auto">
            <a:xfrm flipH="1">
              <a:off x="1476375" y="3276600"/>
              <a:ext cx="2747963" cy="476250"/>
              <a:chOff x="0" y="0"/>
              <a:chExt cx="4616" cy="800"/>
            </a:xfrm>
          </p:grpSpPr>
          <p:sp>
            <p:nvSpPr>
              <p:cNvPr id="22" name="AutoShape 27"/>
              <p:cNvSpPr/>
              <p:nvPr/>
            </p:nvSpPr>
            <p:spPr bwMode="auto">
              <a:xfrm>
                <a:off x="0" y="0"/>
                <a:ext cx="4616" cy="800"/>
              </a:xfrm>
              <a:prstGeom prst="roundRect">
                <a:avLst>
                  <a:gd name="adj" fmla="val 0"/>
                </a:avLst>
              </a:prstGeom>
              <a:solidFill>
                <a:srgbClr val="F3663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 sz="1400"/>
              </a:p>
            </p:txBody>
          </p:sp>
          <p:sp>
            <p:nvSpPr>
              <p:cNvPr id="23" name="Rectangle 28"/>
              <p:cNvSpPr/>
              <p:nvPr/>
            </p:nvSpPr>
            <p:spPr bwMode="auto">
              <a:xfrm flipH="1">
                <a:off x="0" y="116"/>
                <a:ext cx="4600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zh-CN" altLang="en-US" sz="1600" b="1" dirty="0" smtClean="0">
                    <a:solidFill>
                      <a:srgbClr val="FFFEFE"/>
                    </a:solidFill>
                    <a:latin typeface="+mj-ea"/>
                    <a:ea typeface="+mj-ea"/>
                    <a:cs typeface="MS PGothic" panose="020B0600070205080204" charset="-128"/>
                    <a:sym typeface="Source Sans Pro Light" charset="0"/>
                  </a:rPr>
                  <a:t>学历分析</a:t>
                </a:r>
                <a:endParaRPr lang="en-US" sz="1600" b="1" dirty="0">
                  <a:solidFill>
                    <a:srgbClr val="FFFEFE"/>
                  </a:solidFill>
                  <a:latin typeface="+mj-ea"/>
                  <a:ea typeface="+mj-ea"/>
                  <a:cs typeface="MS PGothic" panose="020B0600070205080204" charset="-128"/>
                  <a:sym typeface="Source Sans Pro Bold" charset="0"/>
                </a:endParaRPr>
              </a:p>
            </p:txBody>
          </p:sp>
        </p:grpSp>
        <p:grpSp>
          <p:nvGrpSpPr>
            <p:cNvPr id="25" name="Group 29"/>
            <p:cNvGrpSpPr/>
            <p:nvPr/>
          </p:nvGrpSpPr>
          <p:grpSpPr bwMode="auto">
            <a:xfrm flipH="1">
              <a:off x="4178498" y="3355777"/>
              <a:ext cx="157163" cy="314325"/>
              <a:chOff x="0" y="0"/>
              <a:chExt cx="264" cy="528"/>
            </a:xfrm>
            <a:solidFill>
              <a:schemeClr val="accent2"/>
            </a:solidFill>
          </p:grpSpPr>
          <p:sp>
            <p:nvSpPr>
              <p:cNvPr id="28" name="AutoShape 30"/>
              <p:cNvSpPr/>
              <p:nvPr/>
            </p:nvSpPr>
            <p:spPr bwMode="auto">
              <a:xfrm rot="5400000">
                <a:off x="-1" y="1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AutoShape 31"/>
              <p:cNvSpPr/>
              <p:nvPr/>
            </p:nvSpPr>
            <p:spPr bwMode="auto">
              <a:xfrm rot="5400000" flipH="1">
                <a:off x="-1" y="262"/>
                <a:ext cx="266" cy="264"/>
              </a:xfrm>
              <a:custGeom>
                <a:avLst/>
                <a:gdLst>
                  <a:gd name="T0" fmla="*/ 3 w 21600"/>
                  <a:gd name="T1" fmla="*/ 79 h 21600"/>
                  <a:gd name="T2" fmla="*/ 194 w 21600"/>
                  <a:gd name="T3" fmla="*/ 137 h 21600"/>
                  <a:gd name="T4" fmla="*/ 265 w 21600"/>
                  <a:gd name="T5" fmla="*/ 264 h 21600"/>
                  <a:gd name="T6" fmla="*/ 266 w 21600"/>
                  <a:gd name="T7" fmla="*/ 0 h 21600"/>
                  <a:gd name="T8" fmla="*/ 0 w 21600"/>
                  <a:gd name="T9" fmla="*/ 0 h 21600"/>
                  <a:gd name="T10" fmla="*/ 3 w 21600"/>
                  <a:gd name="T11" fmla="*/ 79 h 21600"/>
                  <a:gd name="T12" fmla="*/ 3 w 21600"/>
                  <a:gd name="T13" fmla="*/ 7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67" y="6452"/>
                    </a:moveTo>
                    <a:cubicBezTo>
                      <a:pt x="267" y="6452"/>
                      <a:pt x="12019" y="6732"/>
                      <a:pt x="15769" y="11183"/>
                    </a:cubicBezTo>
                    <a:cubicBezTo>
                      <a:pt x="19820" y="15994"/>
                      <a:pt x="21543" y="21600"/>
                      <a:pt x="21543" y="21600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267" y="6452"/>
                    </a:lnTo>
                    <a:close/>
                    <a:moveTo>
                      <a:pt x="267" y="6452"/>
                    </a:moveTo>
                  </a:path>
                </a:pathLst>
              </a:custGeom>
              <a:grpFill/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334864" y="1916685"/>
            <a:ext cx="2093679" cy="783087"/>
          </a:xfrm>
          <a:prstGeom prst="rect">
            <a:avLst/>
          </a:prstGeom>
          <a:solidFill>
            <a:srgbClr val="76717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580530" y="1979065"/>
            <a:ext cx="1973751" cy="590611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来访人群中以低学历为主，占比达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50.28%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45998" y="1890113"/>
            <a:ext cx="3081888" cy="815689"/>
          </a:xfrm>
          <a:prstGeom prst="rect">
            <a:avLst/>
          </a:prstGeom>
          <a:solidFill>
            <a:srgbClr val="F3663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378520" y="2107171"/>
            <a:ext cx="3049366" cy="313612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公司职员占比近七成。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39" name="图表 38"/>
          <p:cNvGraphicFramePr/>
          <p:nvPr/>
        </p:nvGraphicFramePr>
        <p:xfrm>
          <a:off x="1199456" y="3171224"/>
          <a:ext cx="3240360" cy="2185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5201467" y="3431638"/>
          <a:ext cx="6007101" cy="2157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Rectangle 28"/>
          <p:cNvSpPr/>
          <p:nvPr/>
        </p:nvSpPr>
        <p:spPr bwMode="auto">
          <a:xfrm>
            <a:off x="6439106" y="1345340"/>
            <a:ext cx="3988779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1600" b="1" dirty="0" smtClean="0">
                <a:solidFill>
                  <a:srgbClr val="FFFEFE"/>
                </a:solidFill>
                <a:latin typeface="+mj-ea"/>
                <a:ea typeface="+mj-ea"/>
                <a:cs typeface="MS PGothic" panose="020B0600070205080204" charset="-128"/>
                <a:sym typeface="Source Sans Pro Light" charset="0"/>
              </a:rPr>
              <a:t>职业情况分析</a:t>
            </a:r>
            <a:endParaRPr lang="en-US" sz="1600" b="1" dirty="0">
              <a:solidFill>
                <a:srgbClr val="FFFEFE"/>
              </a:solidFill>
              <a:latin typeface="+mj-ea"/>
              <a:ea typeface="+mj-ea"/>
              <a:cs typeface="MS PGothic" panose="020B0600070205080204" charset="-128"/>
              <a:sym typeface="Source Sans Pro Bold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/>
          <a:srcRect r="27042"/>
          <a:stretch>
            <a:fillRect/>
          </a:stretch>
        </p:blipFill>
        <p:spPr>
          <a:xfrm>
            <a:off x="3545406" y="1916685"/>
            <a:ext cx="783087" cy="783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/>
          <a:srcRect r="17341" b="14612"/>
          <a:stretch>
            <a:fillRect/>
          </a:stretch>
        </p:blipFill>
        <p:spPr>
          <a:xfrm>
            <a:off x="6439107" y="1890113"/>
            <a:ext cx="784800" cy="815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文本框 54"/>
          <p:cNvSpPr txBox="1"/>
          <p:nvPr/>
        </p:nvSpPr>
        <p:spPr>
          <a:xfrm>
            <a:off x="696486" y="5467323"/>
            <a:ext cx="4127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高学历：本科及以上；中学历：专科及自考；低学历：高中及以下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276338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681" y="1052734"/>
            <a:ext cx="5911597" cy="460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3.2.3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房产和车辆分析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3" name="图表 32"/>
          <p:cNvGraphicFramePr/>
          <p:nvPr/>
        </p:nvGraphicFramePr>
        <p:xfrm>
          <a:off x="-2681" y="1052735"/>
          <a:ext cx="5916688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" name="矩形 33"/>
          <p:cNvSpPr/>
          <p:nvPr/>
        </p:nvSpPr>
        <p:spPr>
          <a:xfrm>
            <a:off x="874007" y="1282548"/>
            <a:ext cx="503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居住小区价格段占比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-2681" y="5980947"/>
            <a:ext cx="12190616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来访人群中，有房占比仅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3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.83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，居住在均价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50000-80000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元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/㎡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小区的人群占比较高，有车占比为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14.27%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6256308" y="1052735"/>
          <a:ext cx="5931627" cy="46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矩形 41"/>
          <p:cNvSpPr/>
          <p:nvPr/>
        </p:nvSpPr>
        <p:spPr>
          <a:xfrm>
            <a:off x="6276338" y="1282548"/>
            <a:ext cx="5253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私家车品牌占比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1052735"/>
            <a:ext cx="3485957" cy="2085156"/>
            <a:chOff x="0" y="2386423"/>
            <a:chExt cx="3485957" cy="2085156"/>
          </a:xfrm>
        </p:grpSpPr>
        <p:sp>
          <p:nvSpPr>
            <p:cNvPr id="44" name="任意多边形 43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五边形 44"/>
            <p:cNvSpPr/>
            <p:nvPr/>
          </p:nvSpPr>
          <p:spPr>
            <a:xfrm>
              <a:off x="0" y="2386423"/>
              <a:ext cx="17035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"/>
            <p:cNvSpPr/>
            <p:nvPr/>
          </p:nvSpPr>
          <p:spPr>
            <a:xfrm>
              <a:off x="254596" y="2616236"/>
              <a:ext cx="437417" cy="377624"/>
            </a:xfrm>
            <a:custGeom>
              <a:avLst/>
              <a:gdLst>
                <a:gd name="connsiteX0" fmla="*/ 304396 w 608861"/>
                <a:gd name="connsiteY0" fmla="*/ 135849 h 566171"/>
                <a:gd name="connsiteX1" fmla="*/ 316518 w 608861"/>
                <a:gd name="connsiteY1" fmla="*/ 140889 h 566171"/>
                <a:gd name="connsiteX2" fmla="*/ 519511 w 608861"/>
                <a:gd name="connsiteY2" fmla="*/ 343496 h 566171"/>
                <a:gd name="connsiteX3" fmla="*/ 524489 w 608861"/>
                <a:gd name="connsiteY3" fmla="*/ 355647 h 566171"/>
                <a:gd name="connsiteX4" fmla="*/ 524489 w 608861"/>
                <a:gd name="connsiteY4" fmla="*/ 503391 h 566171"/>
                <a:gd name="connsiteX5" fmla="*/ 461619 w 608861"/>
                <a:gd name="connsiteY5" fmla="*/ 566171 h 566171"/>
                <a:gd name="connsiteX6" fmla="*/ 361136 w 608861"/>
                <a:gd name="connsiteY6" fmla="*/ 566171 h 566171"/>
                <a:gd name="connsiteX7" fmla="*/ 361136 w 608861"/>
                <a:gd name="connsiteY7" fmla="*/ 410787 h 566171"/>
                <a:gd name="connsiteX8" fmla="*/ 247655 w 608861"/>
                <a:gd name="connsiteY8" fmla="*/ 410787 h 566171"/>
                <a:gd name="connsiteX9" fmla="*/ 247655 w 608861"/>
                <a:gd name="connsiteY9" fmla="*/ 566171 h 566171"/>
                <a:gd name="connsiteX10" fmla="*/ 147173 w 608861"/>
                <a:gd name="connsiteY10" fmla="*/ 566171 h 566171"/>
                <a:gd name="connsiteX11" fmla="*/ 84302 w 608861"/>
                <a:gd name="connsiteY11" fmla="*/ 503391 h 566171"/>
                <a:gd name="connsiteX12" fmla="*/ 84302 w 608861"/>
                <a:gd name="connsiteY12" fmla="*/ 355647 h 566171"/>
                <a:gd name="connsiteX13" fmla="*/ 89280 w 608861"/>
                <a:gd name="connsiteY13" fmla="*/ 343496 h 566171"/>
                <a:gd name="connsiteX14" fmla="*/ 292273 w 608861"/>
                <a:gd name="connsiteY14" fmla="*/ 140889 h 566171"/>
                <a:gd name="connsiteX15" fmla="*/ 304396 w 608861"/>
                <a:gd name="connsiteY15" fmla="*/ 135849 h 566171"/>
                <a:gd name="connsiteX16" fmla="*/ 304396 w 608861"/>
                <a:gd name="connsiteY16" fmla="*/ 0 h 566171"/>
                <a:gd name="connsiteX17" fmla="*/ 367898 w 608861"/>
                <a:gd name="connsiteY17" fmla="*/ 25358 h 566171"/>
                <a:gd name="connsiteX18" fmla="*/ 436574 w 608861"/>
                <a:gd name="connsiteY18" fmla="*/ 94022 h 566171"/>
                <a:gd name="connsiteX19" fmla="*/ 436574 w 608861"/>
                <a:gd name="connsiteY19" fmla="*/ 57204 h 566171"/>
                <a:gd name="connsiteX20" fmla="*/ 471510 w 608861"/>
                <a:gd name="connsiteY20" fmla="*/ 22412 h 566171"/>
                <a:gd name="connsiteX21" fmla="*/ 506355 w 608861"/>
                <a:gd name="connsiteY21" fmla="*/ 57204 h 566171"/>
                <a:gd name="connsiteX22" fmla="*/ 506355 w 608861"/>
                <a:gd name="connsiteY22" fmla="*/ 163698 h 566171"/>
                <a:gd name="connsiteX23" fmla="*/ 598629 w 608861"/>
                <a:gd name="connsiteY23" fmla="*/ 255833 h 566171"/>
                <a:gd name="connsiteX24" fmla="*/ 598629 w 608861"/>
                <a:gd name="connsiteY24" fmla="*/ 305076 h 566171"/>
                <a:gd name="connsiteX25" fmla="*/ 574017 w 608861"/>
                <a:gd name="connsiteY25" fmla="*/ 315293 h 566171"/>
                <a:gd name="connsiteX26" fmla="*/ 549312 w 608861"/>
                <a:gd name="connsiteY26" fmla="*/ 305076 h 566171"/>
                <a:gd name="connsiteX27" fmla="*/ 318581 w 608861"/>
                <a:gd name="connsiteY27" fmla="*/ 74693 h 566171"/>
                <a:gd name="connsiteX28" fmla="*/ 290281 w 608861"/>
                <a:gd name="connsiteY28" fmla="*/ 74693 h 566171"/>
                <a:gd name="connsiteX29" fmla="*/ 59549 w 608861"/>
                <a:gd name="connsiteY29" fmla="*/ 305076 h 566171"/>
                <a:gd name="connsiteX30" fmla="*/ 10232 w 608861"/>
                <a:gd name="connsiteY30" fmla="*/ 305076 h 566171"/>
                <a:gd name="connsiteX31" fmla="*/ 10232 w 608861"/>
                <a:gd name="connsiteY31" fmla="*/ 255833 h 566171"/>
                <a:gd name="connsiteX32" fmla="*/ 240963 w 608861"/>
                <a:gd name="connsiteY32" fmla="*/ 25450 h 566171"/>
                <a:gd name="connsiteX33" fmla="*/ 304396 w 608861"/>
                <a:gd name="connsiteY33" fmla="*/ 0 h 56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861" h="566171">
                  <a:moveTo>
                    <a:pt x="304396" y="135849"/>
                  </a:moveTo>
                  <a:cubicBezTo>
                    <a:pt x="308775" y="135849"/>
                    <a:pt x="313154" y="137529"/>
                    <a:pt x="316518" y="140889"/>
                  </a:cubicBezTo>
                  <a:lnTo>
                    <a:pt x="519511" y="343496"/>
                  </a:lnTo>
                  <a:cubicBezTo>
                    <a:pt x="522738" y="346718"/>
                    <a:pt x="524489" y="351045"/>
                    <a:pt x="524489" y="355647"/>
                  </a:cubicBezTo>
                  <a:lnTo>
                    <a:pt x="524489" y="503391"/>
                  </a:lnTo>
                  <a:cubicBezTo>
                    <a:pt x="524489" y="538095"/>
                    <a:pt x="496373" y="566171"/>
                    <a:pt x="461619" y="566171"/>
                  </a:cubicBezTo>
                  <a:lnTo>
                    <a:pt x="361136" y="566171"/>
                  </a:lnTo>
                  <a:lnTo>
                    <a:pt x="361136" y="410787"/>
                  </a:lnTo>
                  <a:lnTo>
                    <a:pt x="247655" y="410787"/>
                  </a:lnTo>
                  <a:lnTo>
                    <a:pt x="247655" y="566171"/>
                  </a:lnTo>
                  <a:lnTo>
                    <a:pt x="147173" y="566171"/>
                  </a:lnTo>
                  <a:cubicBezTo>
                    <a:pt x="112419" y="566171"/>
                    <a:pt x="84302" y="538095"/>
                    <a:pt x="84302" y="503391"/>
                  </a:cubicBezTo>
                  <a:lnTo>
                    <a:pt x="84302" y="355647"/>
                  </a:lnTo>
                  <a:cubicBezTo>
                    <a:pt x="84302" y="351045"/>
                    <a:pt x="86146" y="346718"/>
                    <a:pt x="89280" y="343496"/>
                  </a:cubicBezTo>
                  <a:lnTo>
                    <a:pt x="292273" y="140889"/>
                  </a:lnTo>
                  <a:cubicBezTo>
                    <a:pt x="295638" y="137529"/>
                    <a:pt x="300017" y="135849"/>
                    <a:pt x="304396" y="135849"/>
                  </a:cubicBezTo>
                  <a:close/>
                  <a:moveTo>
                    <a:pt x="304396" y="0"/>
                  </a:moveTo>
                  <a:cubicBezTo>
                    <a:pt x="327638" y="-23"/>
                    <a:pt x="350890" y="8422"/>
                    <a:pt x="367898" y="25358"/>
                  </a:cubicBezTo>
                  <a:lnTo>
                    <a:pt x="436574" y="94022"/>
                  </a:lnTo>
                  <a:lnTo>
                    <a:pt x="436574" y="57204"/>
                  </a:lnTo>
                  <a:cubicBezTo>
                    <a:pt x="436574" y="37967"/>
                    <a:pt x="452244" y="22412"/>
                    <a:pt x="471510" y="22412"/>
                  </a:cubicBezTo>
                  <a:cubicBezTo>
                    <a:pt x="490776" y="22412"/>
                    <a:pt x="506355" y="37967"/>
                    <a:pt x="506355" y="57204"/>
                  </a:cubicBezTo>
                  <a:lnTo>
                    <a:pt x="506355" y="163698"/>
                  </a:lnTo>
                  <a:lnTo>
                    <a:pt x="598629" y="255833"/>
                  </a:lnTo>
                  <a:cubicBezTo>
                    <a:pt x="612272" y="269455"/>
                    <a:pt x="612272" y="291453"/>
                    <a:pt x="598629" y="305076"/>
                  </a:cubicBezTo>
                  <a:cubicBezTo>
                    <a:pt x="591808" y="311887"/>
                    <a:pt x="582958" y="315293"/>
                    <a:pt x="574017" y="315293"/>
                  </a:cubicBezTo>
                  <a:cubicBezTo>
                    <a:pt x="565075" y="315293"/>
                    <a:pt x="556133" y="311887"/>
                    <a:pt x="549312" y="305076"/>
                  </a:cubicBezTo>
                  <a:lnTo>
                    <a:pt x="318581" y="74693"/>
                  </a:lnTo>
                  <a:cubicBezTo>
                    <a:pt x="311022" y="67237"/>
                    <a:pt x="297840" y="67237"/>
                    <a:pt x="290281" y="74693"/>
                  </a:cubicBezTo>
                  <a:lnTo>
                    <a:pt x="59549" y="305076"/>
                  </a:lnTo>
                  <a:cubicBezTo>
                    <a:pt x="45998" y="318698"/>
                    <a:pt x="23875" y="318698"/>
                    <a:pt x="10232" y="305076"/>
                  </a:cubicBezTo>
                  <a:cubicBezTo>
                    <a:pt x="-3411" y="291453"/>
                    <a:pt x="-3411" y="269455"/>
                    <a:pt x="10232" y="255833"/>
                  </a:cubicBezTo>
                  <a:lnTo>
                    <a:pt x="240963" y="25450"/>
                  </a:lnTo>
                  <a:cubicBezTo>
                    <a:pt x="257925" y="8514"/>
                    <a:pt x="281155" y="23"/>
                    <a:pt x="304396" y="0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704425" y="1052736"/>
            <a:ext cx="3487575" cy="2084955"/>
            <a:chOff x="8704425" y="2386423"/>
            <a:chExt cx="3487575" cy="2084955"/>
          </a:xfrm>
        </p:grpSpPr>
        <p:sp>
          <p:nvSpPr>
            <p:cNvPr id="48" name="任意多边形 47"/>
            <p:cNvSpPr/>
            <p:nvPr/>
          </p:nvSpPr>
          <p:spPr>
            <a:xfrm rot="4125928" flipH="1">
              <a:off x="9561414" y="2017573"/>
              <a:ext cx="1596816" cy="33107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五边形 48"/>
            <p:cNvSpPr/>
            <p:nvPr/>
          </p:nvSpPr>
          <p:spPr>
            <a:xfrm flipH="1">
              <a:off x="10707988" y="2386423"/>
              <a:ext cx="1484012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sedan-car-front_48688"/>
            <p:cNvSpPr>
              <a:spLocks noChangeAspect="1"/>
            </p:cNvSpPr>
            <p:nvPr/>
          </p:nvSpPr>
          <p:spPr bwMode="auto">
            <a:xfrm>
              <a:off x="11449994" y="2616235"/>
              <a:ext cx="427663" cy="345610"/>
            </a:xfrm>
            <a:custGeom>
              <a:avLst/>
              <a:gdLst>
                <a:gd name="T0" fmla="*/ 611 w 653"/>
                <a:gd name="T1" fmla="*/ 135 h 427"/>
                <a:gd name="T2" fmla="*/ 628 w 653"/>
                <a:gd name="T3" fmla="*/ 76 h 427"/>
                <a:gd name="T4" fmla="*/ 553 w 653"/>
                <a:gd name="T5" fmla="*/ 78 h 427"/>
                <a:gd name="T6" fmla="*/ 442 w 653"/>
                <a:gd name="T7" fmla="*/ 0 h 427"/>
                <a:gd name="T8" fmla="*/ 327 w 653"/>
                <a:gd name="T9" fmla="*/ 0 h 427"/>
                <a:gd name="T10" fmla="*/ 160 w 653"/>
                <a:gd name="T11" fmla="*/ 21 h 427"/>
                <a:gd name="T12" fmla="*/ 74 w 653"/>
                <a:gd name="T13" fmla="*/ 50 h 427"/>
                <a:gd name="T14" fmla="*/ 65 w 653"/>
                <a:gd name="T15" fmla="*/ 113 h 427"/>
                <a:gd name="T16" fmla="*/ 40 w 653"/>
                <a:gd name="T17" fmla="*/ 136 h 427"/>
                <a:gd name="T18" fmla="*/ 0 w 653"/>
                <a:gd name="T19" fmla="*/ 308 h 427"/>
                <a:gd name="T20" fmla="*/ 21 w 653"/>
                <a:gd name="T21" fmla="*/ 393 h 427"/>
                <a:gd name="T22" fmla="*/ 99 w 653"/>
                <a:gd name="T23" fmla="*/ 427 h 427"/>
                <a:gd name="T24" fmla="*/ 135 w 653"/>
                <a:gd name="T25" fmla="*/ 385 h 427"/>
                <a:gd name="T26" fmla="*/ 327 w 653"/>
                <a:gd name="T27" fmla="*/ 385 h 427"/>
                <a:gd name="T28" fmla="*/ 519 w 653"/>
                <a:gd name="T29" fmla="*/ 393 h 427"/>
                <a:gd name="T30" fmla="*/ 597 w 653"/>
                <a:gd name="T31" fmla="*/ 427 h 427"/>
                <a:gd name="T32" fmla="*/ 632 w 653"/>
                <a:gd name="T33" fmla="*/ 361 h 427"/>
                <a:gd name="T34" fmla="*/ 653 w 653"/>
                <a:gd name="T35" fmla="*/ 224 h 427"/>
                <a:gd name="T36" fmla="*/ 182 w 653"/>
                <a:gd name="T37" fmla="*/ 46 h 427"/>
                <a:gd name="T38" fmla="*/ 327 w 653"/>
                <a:gd name="T39" fmla="*/ 34 h 427"/>
                <a:gd name="T40" fmla="*/ 442 w 653"/>
                <a:gd name="T41" fmla="*/ 34 h 427"/>
                <a:gd name="T42" fmla="*/ 549 w 653"/>
                <a:gd name="T43" fmla="*/ 121 h 427"/>
                <a:gd name="T44" fmla="*/ 327 w 653"/>
                <a:gd name="T45" fmla="*/ 121 h 427"/>
                <a:gd name="T46" fmla="*/ 182 w 653"/>
                <a:gd name="T47" fmla="*/ 46 h 427"/>
                <a:gd name="T48" fmla="*/ 63 w 653"/>
                <a:gd name="T49" fmla="*/ 174 h 427"/>
                <a:gd name="T50" fmla="*/ 63 w 653"/>
                <a:gd name="T51" fmla="*/ 249 h 427"/>
                <a:gd name="T52" fmla="*/ 135 w 653"/>
                <a:gd name="T53" fmla="*/ 348 h 427"/>
                <a:gd name="T54" fmla="*/ 121 w 653"/>
                <a:gd name="T55" fmla="*/ 348 h 427"/>
                <a:gd name="T56" fmla="*/ 55 w 653"/>
                <a:gd name="T57" fmla="*/ 336 h 427"/>
                <a:gd name="T58" fmla="*/ 45 w 653"/>
                <a:gd name="T59" fmla="*/ 322 h 427"/>
                <a:gd name="T60" fmla="*/ 120 w 653"/>
                <a:gd name="T61" fmla="*/ 295 h 427"/>
                <a:gd name="T62" fmla="*/ 135 w 653"/>
                <a:gd name="T63" fmla="*/ 348 h 427"/>
                <a:gd name="T64" fmla="*/ 427 w 653"/>
                <a:gd name="T65" fmla="*/ 348 h 427"/>
                <a:gd name="T66" fmla="*/ 327 w 653"/>
                <a:gd name="T67" fmla="*/ 348 h 427"/>
                <a:gd name="T68" fmla="*/ 189 w 653"/>
                <a:gd name="T69" fmla="*/ 310 h 427"/>
                <a:gd name="T70" fmla="*/ 327 w 653"/>
                <a:gd name="T71" fmla="*/ 310 h 427"/>
                <a:gd name="T72" fmla="*/ 427 w 653"/>
                <a:gd name="T73" fmla="*/ 348 h 427"/>
                <a:gd name="T74" fmla="*/ 327 w 653"/>
                <a:gd name="T75" fmla="*/ 284 h 427"/>
                <a:gd name="T76" fmla="*/ 218 w 653"/>
                <a:gd name="T77" fmla="*/ 284 h 427"/>
                <a:gd name="T78" fmla="*/ 327 w 653"/>
                <a:gd name="T79" fmla="*/ 222 h 427"/>
                <a:gd name="T80" fmla="*/ 476 w 653"/>
                <a:gd name="T81" fmla="*/ 222 h 427"/>
                <a:gd name="T82" fmla="*/ 609 w 653"/>
                <a:gd name="T83" fmla="*/ 322 h 427"/>
                <a:gd name="T84" fmla="*/ 598 w 653"/>
                <a:gd name="T85" fmla="*/ 336 h 427"/>
                <a:gd name="T86" fmla="*/ 532 w 653"/>
                <a:gd name="T87" fmla="*/ 348 h 427"/>
                <a:gd name="T88" fmla="*/ 519 w 653"/>
                <a:gd name="T89" fmla="*/ 348 h 427"/>
                <a:gd name="T90" fmla="*/ 534 w 653"/>
                <a:gd name="T91" fmla="*/ 295 h 427"/>
                <a:gd name="T92" fmla="*/ 609 w 653"/>
                <a:gd name="T93" fmla="*/ 322 h 427"/>
                <a:gd name="T94" fmla="*/ 506 w 653"/>
                <a:gd name="T95" fmla="*/ 233 h 427"/>
                <a:gd name="T96" fmla="*/ 627 w 653"/>
                <a:gd name="T97" fmla="*/ 21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3" h="427">
                  <a:moveTo>
                    <a:pt x="613" y="136"/>
                  </a:moveTo>
                  <a:cubicBezTo>
                    <a:pt x="612" y="136"/>
                    <a:pt x="612" y="135"/>
                    <a:pt x="611" y="135"/>
                  </a:cubicBezTo>
                  <a:lnTo>
                    <a:pt x="589" y="113"/>
                  </a:lnTo>
                  <a:cubicBezTo>
                    <a:pt x="608" y="108"/>
                    <a:pt x="628" y="93"/>
                    <a:pt x="628" y="76"/>
                  </a:cubicBezTo>
                  <a:cubicBezTo>
                    <a:pt x="628" y="57"/>
                    <a:pt x="602" y="50"/>
                    <a:pt x="579" y="50"/>
                  </a:cubicBezTo>
                  <a:cubicBezTo>
                    <a:pt x="556" y="50"/>
                    <a:pt x="553" y="67"/>
                    <a:pt x="553" y="78"/>
                  </a:cubicBezTo>
                  <a:lnTo>
                    <a:pt x="493" y="21"/>
                  </a:lnTo>
                  <a:cubicBezTo>
                    <a:pt x="481" y="9"/>
                    <a:pt x="459" y="0"/>
                    <a:pt x="442" y="0"/>
                  </a:cubicBezTo>
                  <a:lnTo>
                    <a:pt x="327" y="0"/>
                  </a:lnTo>
                  <a:lnTo>
                    <a:pt x="327" y="0"/>
                  </a:lnTo>
                  <a:lnTo>
                    <a:pt x="212" y="0"/>
                  </a:lnTo>
                  <a:cubicBezTo>
                    <a:pt x="195" y="0"/>
                    <a:pt x="172" y="9"/>
                    <a:pt x="160" y="21"/>
                  </a:cubicBezTo>
                  <a:lnTo>
                    <a:pt x="101" y="78"/>
                  </a:lnTo>
                  <a:cubicBezTo>
                    <a:pt x="100" y="67"/>
                    <a:pt x="98" y="50"/>
                    <a:pt x="74" y="50"/>
                  </a:cubicBezTo>
                  <a:cubicBezTo>
                    <a:pt x="52" y="50"/>
                    <a:pt x="25" y="57"/>
                    <a:pt x="25" y="76"/>
                  </a:cubicBezTo>
                  <a:cubicBezTo>
                    <a:pt x="25" y="93"/>
                    <a:pt x="46" y="108"/>
                    <a:pt x="65" y="113"/>
                  </a:cubicBezTo>
                  <a:lnTo>
                    <a:pt x="42" y="135"/>
                  </a:lnTo>
                  <a:cubicBezTo>
                    <a:pt x="41" y="135"/>
                    <a:pt x="41" y="136"/>
                    <a:pt x="40" y="136"/>
                  </a:cubicBezTo>
                  <a:cubicBezTo>
                    <a:pt x="16" y="157"/>
                    <a:pt x="0" y="196"/>
                    <a:pt x="0" y="224"/>
                  </a:cubicBezTo>
                  <a:lnTo>
                    <a:pt x="0" y="308"/>
                  </a:lnTo>
                  <a:cubicBezTo>
                    <a:pt x="0" y="328"/>
                    <a:pt x="8" y="347"/>
                    <a:pt x="21" y="361"/>
                  </a:cubicBezTo>
                  <a:lnTo>
                    <a:pt x="21" y="393"/>
                  </a:lnTo>
                  <a:cubicBezTo>
                    <a:pt x="21" y="412"/>
                    <a:pt x="37" y="427"/>
                    <a:pt x="56" y="427"/>
                  </a:cubicBezTo>
                  <a:lnTo>
                    <a:pt x="99" y="427"/>
                  </a:lnTo>
                  <a:cubicBezTo>
                    <a:pt x="119" y="427"/>
                    <a:pt x="135" y="412"/>
                    <a:pt x="135" y="393"/>
                  </a:cubicBezTo>
                  <a:lnTo>
                    <a:pt x="135" y="385"/>
                  </a:lnTo>
                  <a:lnTo>
                    <a:pt x="327" y="385"/>
                  </a:lnTo>
                  <a:lnTo>
                    <a:pt x="327" y="385"/>
                  </a:lnTo>
                  <a:lnTo>
                    <a:pt x="519" y="385"/>
                  </a:lnTo>
                  <a:lnTo>
                    <a:pt x="519" y="393"/>
                  </a:lnTo>
                  <a:cubicBezTo>
                    <a:pt x="519" y="412"/>
                    <a:pt x="534" y="427"/>
                    <a:pt x="554" y="427"/>
                  </a:cubicBezTo>
                  <a:lnTo>
                    <a:pt x="597" y="427"/>
                  </a:lnTo>
                  <a:cubicBezTo>
                    <a:pt x="616" y="427"/>
                    <a:pt x="632" y="412"/>
                    <a:pt x="632" y="393"/>
                  </a:cubicBezTo>
                  <a:lnTo>
                    <a:pt x="632" y="361"/>
                  </a:lnTo>
                  <a:cubicBezTo>
                    <a:pt x="645" y="347"/>
                    <a:pt x="653" y="328"/>
                    <a:pt x="653" y="308"/>
                  </a:cubicBezTo>
                  <a:lnTo>
                    <a:pt x="653" y="224"/>
                  </a:lnTo>
                  <a:cubicBezTo>
                    <a:pt x="653" y="196"/>
                    <a:pt x="637" y="157"/>
                    <a:pt x="613" y="136"/>
                  </a:cubicBezTo>
                  <a:close/>
                  <a:moveTo>
                    <a:pt x="182" y="46"/>
                  </a:moveTo>
                  <a:cubicBezTo>
                    <a:pt x="190" y="39"/>
                    <a:pt x="204" y="34"/>
                    <a:pt x="212" y="34"/>
                  </a:cubicBezTo>
                  <a:lnTo>
                    <a:pt x="327" y="34"/>
                  </a:lnTo>
                  <a:lnTo>
                    <a:pt x="327" y="34"/>
                  </a:lnTo>
                  <a:lnTo>
                    <a:pt x="442" y="34"/>
                  </a:lnTo>
                  <a:cubicBezTo>
                    <a:pt x="449" y="34"/>
                    <a:pt x="463" y="39"/>
                    <a:pt x="472" y="46"/>
                  </a:cubicBezTo>
                  <a:lnTo>
                    <a:pt x="549" y="121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104" y="121"/>
                  </a:lnTo>
                  <a:lnTo>
                    <a:pt x="182" y="46"/>
                  </a:lnTo>
                  <a:close/>
                  <a:moveTo>
                    <a:pt x="27" y="212"/>
                  </a:moveTo>
                  <a:cubicBezTo>
                    <a:pt x="27" y="191"/>
                    <a:pt x="43" y="174"/>
                    <a:pt x="63" y="174"/>
                  </a:cubicBezTo>
                  <a:cubicBezTo>
                    <a:pt x="83" y="174"/>
                    <a:pt x="148" y="212"/>
                    <a:pt x="148" y="233"/>
                  </a:cubicBezTo>
                  <a:cubicBezTo>
                    <a:pt x="148" y="254"/>
                    <a:pt x="83" y="249"/>
                    <a:pt x="63" y="249"/>
                  </a:cubicBezTo>
                  <a:cubicBezTo>
                    <a:pt x="43" y="249"/>
                    <a:pt x="27" y="232"/>
                    <a:pt x="27" y="212"/>
                  </a:cubicBezTo>
                  <a:close/>
                  <a:moveTo>
                    <a:pt x="135" y="348"/>
                  </a:moveTo>
                  <a:lnTo>
                    <a:pt x="128" y="348"/>
                  </a:lnTo>
                  <a:lnTo>
                    <a:pt x="121" y="348"/>
                  </a:lnTo>
                  <a:lnTo>
                    <a:pt x="80" y="348"/>
                  </a:lnTo>
                  <a:cubicBezTo>
                    <a:pt x="69" y="345"/>
                    <a:pt x="61" y="340"/>
                    <a:pt x="55" y="336"/>
                  </a:cubicBezTo>
                  <a:cubicBezTo>
                    <a:pt x="52" y="334"/>
                    <a:pt x="50" y="331"/>
                    <a:pt x="49" y="329"/>
                  </a:cubicBezTo>
                  <a:cubicBezTo>
                    <a:pt x="47" y="327"/>
                    <a:pt x="46" y="325"/>
                    <a:pt x="45" y="322"/>
                  </a:cubicBezTo>
                  <a:cubicBezTo>
                    <a:pt x="40" y="308"/>
                    <a:pt x="50" y="295"/>
                    <a:pt x="50" y="295"/>
                  </a:cubicBezTo>
                  <a:lnTo>
                    <a:pt x="120" y="295"/>
                  </a:lnTo>
                  <a:lnTo>
                    <a:pt x="166" y="348"/>
                  </a:lnTo>
                  <a:lnTo>
                    <a:pt x="135" y="348"/>
                  </a:lnTo>
                  <a:lnTo>
                    <a:pt x="135" y="348"/>
                  </a:lnTo>
                  <a:close/>
                  <a:moveTo>
                    <a:pt x="427" y="348"/>
                  </a:moveTo>
                  <a:lnTo>
                    <a:pt x="327" y="348"/>
                  </a:lnTo>
                  <a:lnTo>
                    <a:pt x="327" y="348"/>
                  </a:lnTo>
                  <a:lnTo>
                    <a:pt x="227" y="348"/>
                  </a:lnTo>
                  <a:cubicBezTo>
                    <a:pt x="206" y="348"/>
                    <a:pt x="189" y="331"/>
                    <a:pt x="189" y="310"/>
                  </a:cubicBezTo>
                  <a:lnTo>
                    <a:pt x="327" y="310"/>
                  </a:lnTo>
                  <a:lnTo>
                    <a:pt x="327" y="310"/>
                  </a:lnTo>
                  <a:lnTo>
                    <a:pt x="464" y="310"/>
                  </a:lnTo>
                  <a:cubicBezTo>
                    <a:pt x="464" y="331"/>
                    <a:pt x="447" y="348"/>
                    <a:pt x="427" y="348"/>
                  </a:cubicBezTo>
                  <a:close/>
                  <a:moveTo>
                    <a:pt x="435" y="284"/>
                  </a:moveTo>
                  <a:lnTo>
                    <a:pt x="327" y="284"/>
                  </a:lnTo>
                  <a:lnTo>
                    <a:pt x="327" y="284"/>
                  </a:lnTo>
                  <a:lnTo>
                    <a:pt x="218" y="284"/>
                  </a:lnTo>
                  <a:cubicBezTo>
                    <a:pt x="195" y="284"/>
                    <a:pt x="177" y="257"/>
                    <a:pt x="177" y="222"/>
                  </a:cubicBezTo>
                  <a:lnTo>
                    <a:pt x="327" y="222"/>
                  </a:lnTo>
                  <a:lnTo>
                    <a:pt x="327" y="222"/>
                  </a:lnTo>
                  <a:lnTo>
                    <a:pt x="476" y="222"/>
                  </a:lnTo>
                  <a:cubicBezTo>
                    <a:pt x="476" y="257"/>
                    <a:pt x="458" y="284"/>
                    <a:pt x="435" y="284"/>
                  </a:cubicBezTo>
                  <a:close/>
                  <a:moveTo>
                    <a:pt x="609" y="322"/>
                  </a:moveTo>
                  <a:cubicBezTo>
                    <a:pt x="608" y="325"/>
                    <a:pt x="606" y="327"/>
                    <a:pt x="605" y="329"/>
                  </a:cubicBezTo>
                  <a:cubicBezTo>
                    <a:pt x="603" y="331"/>
                    <a:pt x="601" y="334"/>
                    <a:pt x="598" y="336"/>
                  </a:cubicBezTo>
                  <a:cubicBezTo>
                    <a:pt x="592" y="340"/>
                    <a:pt x="584" y="345"/>
                    <a:pt x="573" y="348"/>
                  </a:cubicBezTo>
                  <a:lnTo>
                    <a:pt x="532" y="348"/>
                  </a:lnTo>
                  <a:lnTo>
                    <a:pt x="525" y="348"/>
                  </a:lnTo>
                  <a:lnTo>
                    <a:pt x="519" y="348"/>
                  </a:lnTo>
                  <a:lnTo>
                    <a:pt x="487" y="348"/>
                  </a:lnTo>
                  <a:lnTo>
                    <a:pt x="534" y="295"/>
                  </a:lnTo>
                  <a:lnTo>
                    <a:pt x="603" y="295"/>
                  </a:lnTo>
                  <a:cubicBezTo>
                    <a:pt x="603" y="295"/>
                    <a:pt x="614" y="308"/>
                    <a:pt x="609" y="322"/>
                  </a:cubicBezTo>
                  <a:close/>
                  <a:moveTo>
                    <a:pt x="591" y="249"/>
                  </a:moveTo>
                  <a:cubicBezTo>
                    <a:pt x="571" y="249"/>
                    <a:pt x="506" y="254"/>
                    <a:pt x="506" y="233"/>
                  </a:cubicBezTo>
                  <a:cubicBezTo>
                    <a:pt x="506" y="212"/>
                    <a:pt x="571" y="174"/>
                    <a:pt x="591" y="174"/>
                  </a:cubicBezTo>
                  <a:cubicBezTo>
                    <a:pt x="611" y="174"/>
                    <a:pt x="627" y="191"/>
                    <a:pt x="627" y="212"/>
                  </a:cubicBezTo>
                  <a:cubicBezTo>
                    <a:pt x="627" y="232"/>
                    <a:pt x="611" y="249"/>
                    <a:pt x="591" y="249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  <a:effectLst/>
          </p:spPr>
        </p:sp>
      </p:grpSp>
      <p:sp>
        <p:nvSpPr>
          <p:cNvPr id="56" name="TextBox 6"/>
          <p:cNvSpPr txBox="1"/>
          <p:nvPr/>
        </p:nvSpPr>
        <p:spPr>
          <a:xfrm>
            <a:off x="139240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有房占比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.83%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TextBox 6"/>
          <p:cNvSpPr txBox="1"/>
          <p:nvPr/>
        </p:nvSpPr>
        <p:spPr>
          <a:xfrm>
            <a:off x="10707988" y="1746533"/>
            <a:ext cx="1425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有车占比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14.27%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3.2.4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手机操作系统和品牌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07368" y="939839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84632" y="896672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</a:t>
            </a:r>
            <a:endParaRPr lang="zh-CN" altLang="en-US"/>
          </a:p>
        </p:txBody>
      </p:sp>
      <p:graphicFrame>
        <p:nvGraphicFramePr>
          <p:cNvPr id="40" name="图表 39"/>
          <p:cNvGraphicFramePr/>
          <p:nvPr/>
        </p:nvGraphicFramePr>
        <p:xfrm>
          <a:off x="6672064" y="1484784"/>
          <a:ext cx="4927136" cy="377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" name="TextBox 51"/>
          <p:cNvSpPr txBox="1"/>
          <p:nvPr/>
        </p:nvSpPr>
        <p:spPr>
          <a:xfrm>
            <a:off x="8184649" y="1270631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手机品牌占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65"/>
          <p:cNvSpPr txBox="1"/>
          <p:nvPr/>
        </p:nvSpPr>
        <p:spPr>
          <a:xfrm>
            <a:off x="6384631" y="5255543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苹果</a:t>
            </a:r>
            <a:r>
              <a:rPr lang="zh-CN" altLang="en-US" sz="1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品牌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排列第一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9430" y="2122458"/>
            <a:ext cx="4608498" cy="432048"/>
            <a:chOff x="767408" y="2132856"/>
            <a:chExt cx="2194564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Rounded Rectangle 30"/>
            <p:cNvSpPr/>
            <p:nvPr/>
          </p:nvSpPr>
          <p:spPr>
            <a:xfrm>
              <a:off x="767408" y="2132856"/>
              <a:ext cx="2194564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Rounded Rectangle 31"/>
            <p:cNvSpPr/>
            <p:nvPr/>
          </p:nvSpPr>
          <p:spPr>
            <a:xfrm>
              <a:off x="7674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51"/>
          <p:cNvSpPr txBox="1"/>
          <p:nvPr/>
        </p:nvSpPr>
        <p:spPr>
          <a:xfrm>
            <a:off x="2207685" y="1270631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手机系统占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>
            <a:off x="839736" y="3725509"/>
            <a:ext cx="4608191" cy="432048"/>
            <a:chOff x="-55643" y="2132856"/>
            <a:chExt cx="2194651" cy="2057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Rounded Rectangle 30"/>
            <p:cNvSpPr/>
            <p:nvPr/>
          </p:nvSpPr>
          <p:spPr>
            <a:xfrm>
              <a:off x="-55643" y="2132856"/>
              <a:ext cx="2194651" cy="205740"/>
            </a:xfrm>
            <a:prstGeom prst="round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Roboto" panose="02000000000000000000" pitchFamily="2" charset="0"/>
                </a:rPr>
                <a:t>SOCIAL BOX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47" name="Rounded Rectangle 31"/>
            <p:cNvSpPr/>
            <p:nvPr/>
          </p:nvSpPr>
          <p:spPr>
            <a:xfrm>
              <a:off x="1796108" y="2132857"/>
              <a:ext cx="342900" cy="205740"/>
            </a:xfrm>
            <a:prstGeom prst="roundRect">
              <a:avLst/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3" descr="E:\公司工作\大数据标签ppt\PPT老\tubiao\安卓.png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</a:blip>
          <a:srcRect l="24664" t="22166" r="25034" b="29445"/>
          <a:stretch>
            <a:fillRect/>
          </a:stretch>
        </p:blipFill>
        <p:spPr bwMode="auto">
          <a:xfrm>
            <a:off x="905928" y="3668808"/>
            <a:ext cx="509552" cy="504352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1793285" y="4434555"/>
            <a:ext cx="172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安卓手机占比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36"/>
          <p:cNvSpPr txBox="1"/>
          <p:nvPr/>
        </p:nvSpPr>
        <p:spPr>
          <a:xfrm>
            <a:off x="2921912" y="4287227"/>
            <a:ext cx="172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79.91</a:t>
            </a:r>
            <a:r>
              <a:rPr lang="en-US" altLang="zh-CN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48"/>
          <p:cNvSpPr txBox="1"/>
          <p:nvPr/>
        </p:nvSpPr>
        <p:spPr>
          <a:xfrm>
            <a:off x="2921912" y="2654097"/>
            <a:ext cx="171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20.09</a:t>
            </a:r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93285" y="2831070"/>
            <a:ext cx="213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苹果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手机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占比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407368" y="5255543"/>
            <a:ext cx="5369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安卓系统占比更高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805264"/>
            <a:ext cx="540060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使用安卓系统手机的占比绝大多数，为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79.91%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805264"/>
            <a:ext cx="54000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苹果品牌占第一，达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20.08%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；其次是华为品牌占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18.1%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559505" y="2169985"/>
            <a:ext cx="1008104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 descr="E:\公司工作\大数据标签ppt\PPT老\tubiao\苹果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865548" y="1990299"/>
            <a:ext cx="667839" cy="687141"/>
          </a:xfrm>
          <a:prstGeom prst="rect">
            <a:avLst/>
          </a:prstGeom>
          <a:noFill/>
        </p:spPr>
      </p:pic>
      <p:sp>
        <p:nvSpPr>
          <p:cNvPr id="28" name="圆角矩形 27"/>
          <p:cNvSpPr/>
          <p:nvPr/>
        </p:nvSpPr>
        <p:spPr>
          <a:xfrm>
            <a:off x="1559504" y="3770520"/>
            <a:ext cx="2952320" cy="342024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3.2.5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手机操作系统和价格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07368" y="939839"/>
            <a:ext cx="5400600" cy="4849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84632" y="896672"/>
            <a:ext cx="5400000" cy="4892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</a:t>
            </a:r>
            <a:endParaRPr lang="zh-CN" altLang="en-US"/>
          </a:p>
        </p:txBody>
      </p:sp>
      <p:sp>
        <p:nvSpPr>
          <p:cNvPr id="41" name="TextBox 51"/>
          <p:cNvSpPr txBox="1"/>
          <p:nvPr/>
        </p:nvSpPr>
        <p:spPr>
          <a:xfrm>
            <a:off x="8184649" y="1272502"/>
            <a:ext cx="17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手机价格占比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1991603" y="1268760"/>
            <a:ext cx="2232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手机操作系统占比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7368" y="5805264"/>
            <a:ext cx="540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喜欢使用苹果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X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、苹果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7plus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以及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OPPO R9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拍照手机系列的占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比    较多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84631" y="5805264"/>
            <a:ext cx="540000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手机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/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平板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价格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1000-3000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元的排第一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,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  <a:p>
            <a:pPr marL="342900" indent="-342900"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3000-5000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元以下的排第二。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407368" y="2276872"/>
          <a:ext cx="5400600" cy="324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6528048" y="2445202"/>
          <a:ext cx="5355154" cy="2495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17805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3.2.6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收入和消费情况分析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0523" y="1268760"/>
            <a:ext cx="5575796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图表 29"/>
          <p:cNvGraphicFramePr/>
          <p:nvPr/>
        </p:nvGraphicFramePr>
        <p:xfrm>
          <a:off x="6448544" y="2143779"/>
          <a:ext cx="2887534" cy="208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1" name="直接连接符 30"/>
          <p:cNvCxnSpPr/>
          <p:nvPr/>
        </p:nvCxnSpPr>
        <p:spPr>
          <a:xfrm>
            <a:off x="8308590" y="2554127"/>
            <a:ext cx="1185988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33" name="文本框 49"/>
          <p:cNvSpPr txBox="1"/>
          <p:nvPr/>
        </p:nvSpPr>
        <p:spPr>
          <a:xfrm>
            <a:off x="3661387" y="3335959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b="1" kern="0" dirty="0">
                <a:solidFill>
                  <a:srgbClr val="F36639"/>
                </a:solidFill>
                <a:latin typeface="+mn-ea"/>
              </a:rPr>
              <a:t>一般</a:t>
            </a:r>
            <a:r>
              <a:rPr lang="zh-CN" altLang="en-US" sz="1600" b="1" kern="0" dirty="0" smtClean="0">
                <a:solidFill>
                  <a:srgbClr val="F36639"/>
                </a:solidFill>
                <a:latin typeface="+mn-ea"/>
              </a:rPr>
              <a:t>收入</a:t>
            </a:r>
            <a:r>
              <a:rPr lang="zh-CN" altLang="en-US" sz="1600" b="1" kern="0" dirty="0">
                <a:solidFill>
                  <a:srgbClr val="F36639"/>
                </a:solidFill>
                <a:latin typeface="+mn-ea"/>
              </a:rPr>
              <a:t>客户</a:t>
            </a:r>
            <a:endParaRPr lang="zh-CN" altLang="en-US" sz="1600" b="1" kern="0" dirty="0">
              <a:solidFill>
                <a:srgbClr val="F36639"/>
              </a:solidFill>
              <a:latin typeface="+mn-ea"/>
            </a:endParaRPr>
          </a:p>
        </p:txBody>
      </p:sp>
      <p:sp>
        <p:nvSpPr>
          <p:cNvPr id="34" name="文本框 50"/>
          <p:cNvSpPr txBox="1"/>
          <p:nvPr/>
        </p:nvSpPr>
        <p:spPr>
          <a:xfrm>
            <a:off x="3555142" y="2503625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rgbClr val="767171"/>
                </a:solidFill>
                <a:latin typeface="+mn-ea"/>
              </a:rPr>
              <a:t>高</a:t>
            </a:r>
            <a:r>
              <a:rPr lang="zh-CN" altLang="en-US" sz="1600" b="1" kern="0" noProof="0" dirty="0" smtClean="0">
                <a:solidFill>
                  <a:srgbClr val="767171"/>
                </a:solidFill>
                <a:latin typeface="+mn-ea"/>
              </a:rPr>
              <a:t>收入客户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文本框 51"/>
          <p:cNvSpPr txBox="1"/>
          <p:nvPr/>
        </p:nvSpPr>
        <p:spPr>
          <a:xfrm>
            <a:off x="3519081" y="2172526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smtClean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+mn-ea"/>
              </a:rPr>
              <a:t>23.36%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文本框 52"/>
          <p:cNvSpPr txBox="1"/>
          <p:nvPr/>
        </p:nvSpPr>
        <p:spPr>
          <a:xfrm>
            <a:off x="3661387" y="2986440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smtClean="0">
                <a:solidFill>
                  <a:srgbClr val="F36639"/>
                </a:solidFill>
                <a:latin typeface="+mn-ea"/>
              </a:rPr>
              <a:t>76.64%</a:t>
            </a:r>
            <a:endParaRPr lang="zh-CN" altLang="en-US" sz="1600" b="1" kern="0" dirty="0">
              <a:solidFill>
                <a:srgbClr val="F36639"/>
              </a:solidFill>
              <a:latin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383229" y="2345513"/>
            <a:ext cx="1029283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43" name="直接连接符 42"/>
          <p:cNvCxnSpPr/>
          <p:nvPr/>
        </p:nvCxnSpPr>
        <p:spPr>
          <a:xfrm flipV="1">
            <a:off x="2864619" y="3186495"/>
            <a:ext cx="583970" cy="423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44" name="文本框 49"/>
          <p:cNvSpPr txBox="1"/>
          <p:nvPr/>
        </p:nvSpPr>
        <p:spPr>
          <a:xfrm>
            <a:off x="9565578" y="3517004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767171"/>
                </a:solidFill>
              </a:rPr>
              <a:t>一般消费客户</a:t>
            </a:r>
            <a:endParaRPr lang="zh-CN" altLang="en-US" dirty="0">
              <a:solidFill>
                <a:srgbClr val="767171"/>
              </a:solidFill>
            </a:endParaRPr>
          </a:p>
        </p:txBody>
      </p:sp>
      <p:sp>
        <p:nvSpPr>
          <p:cNvPr id="45" name="文本框 50"/>
          <p:cNvSpPr txBox="1"/>
          <p:nvPr/>
        </p:nvSpPr>
        <p:spPr>
          <a:xfrm>
            <a:off x="9577535" y="2678877"/>
            <a:ext cx="18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zh-CN" altLang="en-US" sz="1600" dirty="0">
                <a:solidFill>
                  <a:srgbClr val="F36639"/>
                </a:solidFill>
              </a:rPr>
              <a:t>高消费客户</a:t>
            </a:r>
            <a:endParaRPr lang="zh-CN" altLang="en-US" sz="1600" dirty="0">
              <a:solidFill>
                <a:srgbClr val="F36639"/>
              </a:solidFill>
            </a:endParaRPr>
          </a:p>
        </p:txBody>
      </p:sp>
      <p:sp>
        <p:nvSpPr>
          <p:cNvPr id="46" name="文本框 51"/>
          <p:cNvSpPr txBox="1"/>
          <p:nvPr/>
        </p:nvSpPr>
        <p:spPr>
          <a:xfrm>
            <a:off x="9577535" y="2328767"/>
            <a:ext cx="185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kern="0">
                <a:solidFill>
                  <a:srgbClr val="FFC000"/>
                </a:solidFill>
                <a:latin typeface="+mn-ea"/>
              </a:defRPr>
            </a:lvl1pPr>
          </a:lstStyle>
          <a:p>
            <a:r>
              <a:rPr lang="en-US" altLang="zh-CN" sz="1600" dirty="0" smtClean="0">
                <a:solidFill>
                  <a:srgbClr val="F36639"/>
                </a:solidFill>
              </a:rPr>
              <a:t>54.07%</a:t>
            </a:r>
            <a:endParaRPr lang="zh-CN" altLang="en-US" sz="1600" dirty="0">
              <a:solidFill>
                <a:srgbClr val="F36639"/>
              </a:solidFill>
            </a:endParaRPr>
          </a:p>
        </p:txBody>
      </p:sp>
      <p:sp>
        <p:nvSpPr>
          <p:cNvPr id="47" name="文本框 52"/>
          <p:cNvSpPr txBox="1"/>
          <p:nvPr/>
        </p:nvSpPr>
        <p:spPr>
          <a:xfrm>
            <a:off x="9577535" y="3129497"/>
            <a:ext cx="176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767171"/>
                </a:solidFill>
              </a:rPr>
              <a:t>45.93%</a:t>
            </a:r>
            <a:endParaRPr lang="zh-CN" altLang="en-US" dirty="0">
              <a:solidFill>
                <a:srgbClr val="76717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7189436" y="3316452"/>
            <a:ext cx="2146642" cy="262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49" name="矩形 48"/>
          <p:cNvSpPr/>
          <p:nvPr/>
        </p:nvSpPr>
        <p:spPr>
          <a:xfrm>
            <a:off x="410522" y="4578406"/>
            <a:ext cx="5575797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800" y="4831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对于一线城市：中低收入对应月收入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万以下，中高收入对应月收入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万以上。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00" y="5206166"/>
            <a:ext cx="6096000" cy="7576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人社局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年上海职工月度平均工资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为低收入人群；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7,132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元至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13,000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为中等收入人群；大于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13,000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元为高收入人群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78053" y="4570234"/>
            <a:ext cx="5575796" cy="1578176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178053" y="4733503"/>
            <a:ext cx="557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对于一线城市：中低消费对应月消费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7K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高消费对应月消费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7k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不包括房租消费）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717953" y="2013420"/>
          <a:ext cx="2487839" cy="220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4299666"/>
            <a:ext cx="12192002" cy="208166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1.1.3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业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设置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b="8388"/>
          <a:stretch>
            <a:fillRect/>
          </a:stretch>
        </p:blipFill>
        <p:spPr>
          <a:xfrm>
            <a:off x="3409453" y="4509120"/>
            <a:ext cx="2542531" cy="17165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44" y="4509120"/>
            <a:ext cx="2528779" cy="17165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r="2912" b="4183"/>
          <a:stretch>
            <a:fillRect/>
          </a:stretch>
        </p:blipFill>
        <p:spPr>
          <a:xfrm>
            <a:off x="839416" y="4509120"/>
            <a:ext cx="2484276" cy="1716568"/>
          </a:xfrm>
          <a:prstGeom prst="rect">
            <a:avLst/>
          </a:prstGeom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284" y="4509120"/>
            <a:ext cx="2484276" cy="1716568"/>
          </a:xfrm>
          <a:prstGeom prst="rect">
            <a:avLst/>
          </a:prstGeom>
        </p:spPr>
      </p:pic>
      <p:sp>
        <p:nvSpPr>
          <p:cNvPr id="1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rot="17474072">
            <a:off x="10398006" y="420899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7474072">
            <a:off x="8314399" y="420899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7474072">
            <a:off x="6176516" y="412753"/>
            <a:ext cx="2588393" cy="6241099"/>
          </a:xfrm>
          <a:custGeom>
            <a:avLst/>
            <a:gdLst>
              <a:gd name="connsiteX0" fmla="*/ 3132766 w 3132766"/>
              <a:gd name="connsiteY0" fmla="*/ 0 h 7553685"/>
              <a:gd name="connsiteX1" fmla="*/ 3132766 w 3132766"/>
              <a:gd name="connsiteY1" fmla="*/ 5648689 h 7553685"/>
              <a:gd name="connsiteX2" fmla="*/ 0 w 3132766"/>
              <a:gd name="connsiteY2" fmla="*/ 7553685 h 7553685"/>
              <a:gd name="connsiteX3" fmla="*/ 0 w 3132766"/>
              <a:gd name="connsiteY3" fmla="*/ 1177471 h 7553685"/>
              <a:gd name="connsiteX4" fmla="*/ 3030282 w 3132766"/>
              <a:gd name="connsiteY4" fmla="*/ 0 h 755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766" h="7553685">
                <a:moveTo>
                  <a:pt x="3132766" y="0"/>
                </a:moveTo>
                <a:lnTo>
                  <a:pt x="3132766" y="5648689"/>
                </a:lnTo>
                <a:lnTo>
                  <a:pt x="0" y="7553685"/>
                </a:lnTo>
                <a:lnTo>
                  <a:pt x="0" y="1177471"/>
                </a:lnTo>
                <a:lnTo>
                  <a:pt x="3030282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rot="16200000">
            <a:off x="3637452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 rot="16200000">
            <a:off x="5730201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 rot="16200000">
            <a:off x="7822950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 rot="16200000">
            <a:off x="4702135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rgbClr val="F3663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 rot="16200000">
            <a:off x="6794883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 rot="16200000">
            <a:off x="8887631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rgbClr val="F3663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54192" y="14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26288" y="1461304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32216" y="1461304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 rot="16200000">
            <a:off x="1544703" y="1752858"/>
            <a:ext cx="2774386" cy="1662175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 rot="16200000">
            <a:off x="2609385" y="989127"/>
            <a:ext cx="645022" cy="1344464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561441" y="14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27%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3"/>
          <p:cNvSpPr txBox="1"/>
          <p:nvPr/>
        </p:nvSpPr>
        <p:spPr>
          <a:xfrm>
            <a:off x="1921710" y="2461489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餐饮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3"/>
          <p:cNvSpPr txBox="1"/>
          <p:nvPr/>
        </p:nvSpPr>
        <p:spPr>
          <a:xfrm>
            <a:off x="3927802" y="2461489"/>
            <a:ext cx="2151311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零售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 Placeholder 3"/>
          <p:cNvSpPr txBox="1"/>
          <p:nvPr/>
        </p:nvSpPr>
        <p:spPr>
          <a:xfrm>
            <a:off x="6140848" y="2477562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儿童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3"/>
          <p:cNvSpPr txBox="1"/>
          <p:nvPr/>
        </p:nvSpPr>
        <p:spPr>
          <a:xfrm>
            <a:off x="8210856" y="2477562"/>
            <a:ext cx="1989600" cy="303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54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体验娱乐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基本属性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0009" y="3092510"/>
            <a:ext cx="24308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客群属性解读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3955853" y="2799446"/>
            <a:ext cx="641735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来访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客户以</a:t>
            </a:r>
            <a:r>
              <a:rPr kumimoji="1"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26-35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岁，已婚人群为主，已婚人士占比近</a:t>
            </a:r>
            <a:r>
              <a:rPr kumimoji="1"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成；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目前多数到访客户名下无房产，车辆中高档次，喜欢使用苹果手机；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项目目前人群消费画像为：中低收入，中高消费人群。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3501" y="4150425"/>
            <a:ext cx="1904998" cy="1222791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7888" y="4203665"/>
            <a:ext cx="2070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来源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省份和城市分析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活跃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城市分析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居住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地、工作地、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商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场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看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房情况分析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42098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来源城市和区域分析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623392" y="1017329"/>
            <a:ext cx="5140602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8" name="图表 27"/>
          <p:cNvGraphicFramePr/>
          <p:nvPr/>
        </p:nvGraphicFramePr>
        <p:xfrm>
          <a:off x="609873" y="1909493"/>
          <a:ext cx="4914511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623390" y="1017329"/>
            <a:ext cx="1800598" cy="1077043"/>
            <a:chOff x="-2" y="2386423"/>
            <a:chExt cx="3485959" cy="2085156"/>
          </a:xfrm>
        </p:grpSpPr>
        <p:sp>
          <p:nvSpPr>
            <p:cNvPr id="35" name="任意多边形 34"/>
            <p:cNvSpPr/>
            <p:nvPr/>
          </p:nvSpPr>
          <p:spPr>
            <a:xfrm rot="17474072">
              <a:off x="1031602" y="2017224"/>
              <a:ext cx="1596816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五边形 35"/>
            <p:cNvSpPr/>
            <p:nvPr/>
          </p:nvSpPr>
          <p:spPr>
            <a:xfrm>
              <a:off x="-2" y="2386423"/>
              <a:ext cx="3099423" cy="1426490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9595502" y="997653"/>
            <a:ext cx="1796339" cy="1077142"/>
            <a:chOff x="4" y="2386423"/>
            <a:chExt cx="3486628" cy="2085346"/>
          </a:xfrm>
        </p:grpSpPr>
        <p:sp>
          <p:nvSpPr>
            <p:cNvPr id="39" name="任意多边形 38"/>
            <p:cNvSpPr/>
            <p:nvPr/>
          </p:nvSpPr>
          <p:spPr>
            <a:xfrm rot="17474072">
              <a:off x="1029414" y="2014552"/>
              <a:ext cx="1602541" cy="3311894"/>
            </a:xfrm>
            <a:custGeom>
              <a:avLst/>
              <a:gdLst>
                <a:gd name="connsiteX0" fmla="*/ 4517118 w 4697699"/>
                <a:gd name="connsiteY0" fmla="*/ 0 h 9743316"/>
                <a:gd name="connsiteX1" fmla="*/ 4697699 w 4697699"/>
                <a:gd name="connsiteY1" fmla="*/ 464734 h 9743316"/>
                <a:gd name="connsiteX2" fmla="*/ 4697699 w 4697699"/>
                <a:gd name="connsiteY2" fmla="*/ 7286108 h 9743316"/>
                <a:gd name="connsiteX3" fmla="*/ 0 w 4697699"/>
                <a:gd name="connsiteY3" fmla="*/ 9743316 h 9743316"/>
                <a:gd name="connsiteX4" fmla="*/ 0 w 4697699"/>
                <a:gd name="connsiteY4" fmla="*/ 0 h 97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7699" h="9743316">
                  <a:moveTo>
                    <a:pt x="4517118" y="0"/>
                  </a:moveTo>
                  <a:lnTo>
                    <a:pt x="4697699" y="464734"/>
                  </a:lnTo>
                  <a:lnTo>
                    <a:pt x="4697699" y="7286108"/>
                  </a:lnTo>
                  <a:lnTo>
                    <a:pt x="0" y="97433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2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五边形 50"/>
            <p:cNvSpPr/>
            <p:nvPr/>
          </p:nvSpPr>
          <p:spPr>
            <a:xfrm>
              <a:off x="4" y="2386423"/>
              <a:ext cx="3011261" cy="1426491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3" name="图表 52"/>
          <p:cNvGraphicFramePr/>
          <p:nvPr/>
        </p:nvGraphicFramePr>
        <p:xfrm>
          <a:off x="6312503" y="1913897"/>
          <a:ext cx="4982113" cy="38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文本框 7"/>
          <p:cNvSpPr txBox="1"/>
          <p:nvPr/>
        </p:nvSpPr>
        <p:spPr>
          <a:xfrm>
            <a:off x="0" y="6055449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来访爱琴海项目的人群绝大多数来自上海市本地的客群，半数以上来自项目所在区域闵行区，其次是来自松江区、宝山区和嘉定区。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06426" y="1216463"/>
            <a:ext cx="121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来源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984432" y="121646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来源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 359"/>
          <p:cNvSpPr>
            <a:spLocks noEditPoints="1"/>
          </p:cNvSpPr>
          <p:nvPr/>
        </p:nvSpPr>
        <p:spPr bwMode="auto">
          <a:xfrm>
            <a:off x="71259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latin typeface="Calibri" panose="020F0502020204030204"/>
            </a:endParaRPr>
          </a:p>
        </p:txBody>
      </p:sp>
      <p:sp>
        <p:nvSpPr>
          <p:cNvPr id="62" name="Freeform 359"/>
          <p:cNvSpPr>
            <a:spLocks noEditPoints="1"/>
          </p:cNvSpPr>
          <p:nvPr/>
        </p:nvSpPr>
        <p:spPr bwMode="auto">
          <a:xfrm>
            <a:off x="11000781" y="1225725"/>
            <a:ext cx="293835" cy="300559"/>
          </a:xfrm>
          <a:custGeom>
            <a:avLst/>
            <a:gdLst>
              <a:gd name="T0" fmla="*/ 317 w 370"/>
              <a:gd name="T1" fmla="*/ 63 h 378"/>
              <a:gd name="T2" fmla="*/ 361 w 370"/>
              <a:gd name="T3" fmla="*/ 13 h 378"/>
              <a:gd name="T4" fmla="*/ 346 w 370"/>
              <a:gd name="T5" fmla="*/ 0 h 378"/>
              <a:gd name="T6" fmla="*/ 302 w 370"/>
              <a:gd name="T7" fmla="*/ 49 h 378"/>
              <a:gd name="T8" fmla="*/ 185 w 370"/>
              <a:gd name="T9" fmla="*/ 8 h 378"/>
              <a:gd name="T10" fmla="*/ 0 w 370"/>
              <a:gd name="T11" fmla="*/ 193 h 378"/>
              <a:gd name="T12" fmla="*/ 185 w 370"/>
              <a:gd name="T13" fmla="*/ 378 h 378"/>
              <a:gd name="T14" fmla="*/ 370 w 370"/>
              <a:gd name="T15" fmla="*/ 193 h 378"/>
              <a:gd name="T16" fmla="*/ 317 w 370"/>
              <a:gd name="T17" fmla="*/ 63 h 378"/>
              <a:gd name="T18" fmla="*/ 185 w 370"/>
              <a:gd name="T19" fmla="*/ 332 h 378"/>
              <a:gd name="T20" fmla="*/ 46 w 370"/>
              <a:gd name="T21" fmla="*/ 193 h 378"/>
              <a:gd name="T22" fmla="*/ 185 w 370"/>
              <a:gd name="T23" fmla="*/ 54 h 378"/>
              <a:gd name="T24" fmla="*/ 271 w 370"/>
              <a:gd name="T25" fmla="*/ 84 h 378"/>
              <a:gd name="T26" fmla="*/ 258 w 370"/>
              <a:gd name="T27" fmla="*/ 99 h 378"/>
              <a:gd name="T28" fmla="*/ 185 w 370"/>
              <a:gd name="T29" fmla="*/ 74 h 378"/>
              <a:gd name="T30" fmla="*/ 66 w 370"/>
              <a:gd name="T31" fmla="*/ 193 h 378"/>
              <a:gd name="T32" fmla="*/ 185 w 370"/>
              <a:gd name="T33" fmla="*/ 311 h 378"/>
              <a:gd name="T34" fmla="*/ 304 w 370"/>
              <a:gd name="T35" fmla="*/ 193 h 378"/>
              <a:gd name="T36" fmla="*/ 273 w 370"/>
              <a:gd name="T37" fmla="*/ 113 h 378"/>
              <a:gd name="T38" fmla="*/ 286 w 370"/>
              <a:gd name="T39" fmla="*/ 97 h 378"/>
              <a:gd name="T40" fmla="*/ 324 w 370"/>
              <a:gd name="T41" fmla="*/ 193 h 378"/>
              <a:gd name="T42" fmla="*/ 185 w 370"/>
              <a:gd name="T43" fmla="*/ 332 h 378"/>
              <a:gd name="T44" fmla="*/ 257 w 370"/>
              <a:gd name="T45" fmla="*/ 193 h 378"/>
              <a:gd name="T46" fmla="*/ 185 w 370"/>
              <a:gd name="T47" fmla="*/ 265 h 378"/>
              <a:gd name="T48" fmla="*/ 113 w 370"/>
              <a:gd name="T49" fmla="*/ 193 h 378"/>
              <a:gd name="T50" fmla="*/ 185 w 370"/>
              <a:gd name="T51" fmla="*/ 121 h 378"/>
              <a:gd name="T52" fmla="*/ 217 w 370"/>
              <a:gd name="T53" fmla="*/ 128 h 378"/>
              <a:gd name="T54" fmla="*/ 207 w 370"/>
              <a:gd name="T55" fmla="*/ 148 h 378"/>
              <a:gd name="T56" fmla="*/ 185 w 370"/>
              <a:gd name="T57" fmla="*/ 143 h 378"/>
              <a:gd name="T58" fmla="*/ 135 w 370"/>
              <a:gd name="T59" fmla="*/ 193 h 378"/>
              <a:gd name="T60" fmla="*/ 185 w 370"/>
              <a:gd name="T61" fmla="*/ 243 h 378"/>
              <a:gd name="T62" fmla="*/ 235 w 370"/>
              <a:gd name="T63" fmla="*/ 193 h 378"/>
              <a:gd name="T64" fmla="*/ 229 w 370"/>
              <a:gd name="T65" fmla="*/ 169 h 378"/>
              <a:gd name="T66" fmla="*/ 247 w 370"/>
              <a:gd name="T67" fmla="*/ 157 h 378"/>
              <a:gd name="T68" fmla="*/ 257 w 370"/>
              <a:gd name="T69" fmla="*/ 19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0" h="378">
                <a:moveTo>
                  <a:pt x="317" y="63"/>
                </a:moveTo>
                <a:cubicBezTo>
                  <a:pt x="361" y="13"/>
                  <a:pt x="361" y="13"/>
                  <a:pt x="361" y="13"/>
                </a:cubicBezTo>
                <a:cubicBezTo>
                  <a:pt x="346" y="0"/>
                  <a:pt x="346" y="0"/>
                  <a:pt x="346" y="0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70" y="23"/>
                  <a:pt x="229" y="8"/>
                  <a:pt x="185" y="8"/>
                </a:cubicBezTo>
                <a:cubicBezTo>
                  <a:pt x="83" y="8"/>
                  <a:pt x="0" y="91"/>
                  <a:pt x="0" y="193"/>
                </a:cubicBezTo>
                <a:cubicBezTo>
                  <a:pt x="0" y="295"/>
                  <a:pt x="83" y="378"/>
                  <a:pt x="185" y="378"/>
                </a:cubicBezTo>
                <a:cubicBezTo>
                  <a:pt x="287" y="378"/>
                  <a:pt x="370" y="295"/>
                  <a:pt x="370" y="193"/>
                </a:cubicBezTo>
                <a:cubicBezTo>
                  <a:pt x="370" y="142"/>
                  <a:pt x="350" y="96"/>
                  <a:pt x="317" y="63"/>
                </a:cubicBezTo>
                <a:close/>
                <a:moveTo>
                  <a:pt x="185" y="332"/>
                </a:moveTo>
                <a:cubicBezTo>
                  <a:pt x="108" y="332"/>
                  <a:pt x="46" y="269"/>
                  <a:pt x="46" y="193"/>
                </a:cubicBezTo>
                <a:cubicBezTo>
                  <a:pt x="46" y="116"/>
                  <a:pt x="108" y="54"/>
                  <a:pt x="185" y="54"/>
                </a:cubicBezTo>
                <a:cubicBezTo>
                  <a:pt x="218" y="54"/>
                  <a:pt x="248" y="65"/>
                  <a:pt x="271" y="84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38" y="83"/>
                  <a:pt x="212" y="74"/>
                  <a:pt x="185" y="74"/>
                </a:cubicBezTo>
                <a:cubicBezTo>
                  <a:pt x="120" y="74"/>
                  <a:pt x="66" y="127"/>
                  <a:pt x="66" y="193"/>
                </a:cubicBezTo>
                <a:cubicBezTo>
                  <a:pt x="66" y="258"/>
                  <a:pt x="120" y="311"/>
                  <a:pt x="185" y="311"/>
                </a:cubicBezTo>
                <a:cubicBezTo>
                  <a:pt x="251" y="311"/>
                  <a:pt x="304" y="258"/>
                  <a:pt x="304" y="193"/>
                </a:cubicBezTo>
                <a:cubicBezTo>
                  <a:pt x="304" y="162"/>
                  <a:pt x="292" y="134"/>
                  <a:pt x="273" y="113"/>
                </a:cubicBezTo>
                <a:cubicBezTo>
                  <a:pt x="286" y="97"/>
                  <a:pt x="286" y="97"/>
                  <a:pt x="286" y="97"/>
                </a:cubicBezTo>
                <a:cubicBezTo>
                  <a:pt x="310" y="122"/>
                  <a:pt x="324" y="156"/>
                  <a:pt x="324" y="193"/>
                </a:cubicBezTo>
                <a:cubicBezTo>
                  <a:pt x="324" y="269"/>
                  <a:pt x="262" y="332"/>
                  <a:pt x="185" y="332"/>
                </a:cubicBezTo>
                <a:close/>
                <a:moveTo>
                  <a:pt x="257" y="193"/>
                </a:moveTo>
                <a:cubicBezTo>
                  <a:pt x="257" y="232"/>
                  <a:pt x="225" y="265"/>
                  <a:pt x="185" y="265"/>
                </a:cubicBezTo>
                <a:cubicBezTo>
                  <a:pt x="145" y="265"/>
                  <a:pt x="113" y="232"/>
                  <a:pt x="113" y="193"/>
                </a:cubicBezTo>
                <a:cubicBezTo>
                  <a:pt x="113" y="153"/>
                  <a:pt x="145" y="121"/>
                  <a:pt x="185" y="121"/>
                </a:cubicBezTo>
                <a:cubicBezTo>
                  <a:pt x="197" y="121"/>
                  <a:pt x="207" y="124"/>
                  <a:pt x="217" y="12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0" y="145"/>
                  <a:pt x="193" y="143"/>
                  <a:pt x="185" y="143"/>
                </a:cubicBezTo>
                <a:cubicBezTo>
                  <a:pt x="158" y="143"/>
                  <a:pt x="135" y="165"/>
                  <a:pt x="135" y="193"/>
                </a:cubicBezTo>
                <a:cubicBezTo>
                  <a:pt x="135" y="220"/>
                  <a:pt x="158" y="243"/>
                  <a:pt x="185" y="243"/>
                </a:cubicBezTo>
                <a:cubicBezTo>
                  <a:pt x="212" y="243"/>
                  <a:pt x="235" y="220"/>
                  <a:pt x="235" y="193"/>
                </a:cubicBezTo>
                <a:cubicBezTo>
                  <a:pt x="235" y="184"/>
                  <a:pt x="233" y="176"/>
                  <a:pt x="229" y="169"/>
                </a:cubicBezTo>
                <a:cubicBezTo>
                  <a:pt x="247" y="157"/>
                  <a:pt x="247" y="157"/>
                  <a:pt x="247" y="157"/>
                </a:cubicBezTo>
                <a:cubicBezTo>
                  <a:pt x="253" y="167"/>
                  <a:pt x="257" y="180"/>
                  <a:pt x="257" y="193"/>
                </a:cubicBez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活跃城市分析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822224" y="916348"/>
            <a:ext cx="10569619" cy="487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7"/>
          <p:cNvSpPr txBox="1"/>
          <p:nvPr/>
        </p:nvSpPr>
        <p:spPr>
          <a:xfrm>
            <a:off x="0" y="6116045"/>
            <a:ext cx="12192000" cy="354328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来访人群，还会活跃于其他城市如苏州、上海、香港特别行政区等。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4776" y="260648"/>
            <a:ext cx="4599336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（过去一年中，除居住地以外，去过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次及以上的城市）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20839" y="1124745"/>
          <a:ext cx="10494861" cy="4664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09275" y="1331476"/>
            <a:ext cx="6475334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3.3.3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居住地分析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华漕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东亚商品房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漕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南华路办公楼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静安新城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海上新村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龙柏金汇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俊岭国际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航华小区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沪亭北路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790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龙悦小区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泗泾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万业梦立方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松江大学城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绿地蔷薇九里别墅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新桥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沿海丽水馨庭二期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顾村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泊仕郡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顾村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泰和新城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罗店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宝欣苑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富都园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共和新苑江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高景花园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徐泾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青浦新城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湖畔天下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嘉定镇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祥源名城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丰庄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金丰新村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江桥新城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城杰苑二期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江桥新城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恒嘉花园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南翔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华新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新丰公寓</a:t>
            </a:r>
            <a:endParaRPr lang="en-US" altLang="zh-CN" sz="1200" dirty="0"/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家角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盛世明珠苑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8" name="文本框 17"/>
          <p:cNvSpPr txBox="1"/>
          <p:nvPr/>
        </p:nvSpPr>
        <p:spPr>
          <a:xfrm>
            <a:off x="1200824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00824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松江区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0824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00824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青浦区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00824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矩形 2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98277" y="3555141"/>
            <a:ext cx="628947" cy="584428"/>
          </a:xfrm>
          <a:custGeom>
            <a:avLst/>
            <a:gdLst>
              <a:gd name="T0" fmla="*/ 442 w 703"/>
              <a:gd name="T1" fmla="*/ 566 h 653"/>
              <a:gd name="T2" fmla="*/ 459 w 703"/>
              <a:gd name="T3" fmla="*/ 550 h 653"/>
              <a:gd name="T4" fmla="*/ 459 w 703"/>
              <a:gd name="T5" fmla="*/ 311 h 653"/>
              <a:gd name="T6" fmla="*/ 442 w 703"/>
              <a:gd name="T7" fmla="*/ 295 h 653"/>
              <a:gd name="T8" fmla="*/ 261 w 703"/>
              <a:gd name="T9" fmla="*/ 295 h 653"/>
              <a:gd name="T10" fmla="*/ 245 w 703"/>
              <a:gd name="T11" fmla="*/ 311 h 653"/>
              <a:gd name="T12" fmla="*/ 245 w 703"/>
              <a:gd name="T13" fmla="*/ 550 h 653"/>
              <a:gd name="T14" fmla="*/ 261 w 703"/>
              <a:gd name="T15" fmla="*/ 566 h 653"/>
              <a:gd name="T16" fmla="*/ 442 w 703"/>
              <a:gd name="T17" fmla="*/ 566 h 653"/>
              <a:gd name="T18" fmla="*/ 277 w 703"/>
              <a:gd name="T19" fmla="*/ 327 h 653"/>
              <a:gd name="T20" fmla="*/ 277 w 703"/>
              <a:gd name="T21" fmla="*/ 327 h 653"/>
              <a:gd name="T22" fmla="*/ 426 w 703"/>
              <a:gd name="T23" fmla="*/ 327 h 653"/>
              <a:gd name="T24" fmla="*/ 426 w 703"/>
              <a:gd name="T25" fmla="*/ 534 h 653"/>
              <a:gd name="T26" fmla="*/ 277 w 703"/>
              <a:gd name="T27" fmla="*/ 534 h 653"/>
              <a:gd name="T28" fmla="*/ 277 w 703"/>
              <a:gd name="T29" fmla="*/ 327 h 653"/>
              <a:gd name="T30" fmla="*/ 573 w 703"/>
              <a:gd name="T31" fmla="*/ 337 h 653"/>
              <a:gd name="T32" fmla="*/ 573 w 703"/>
              <a:gd name="T33" fmla="*/ 337 h 653"/>
              <a:gd name="T34" fmla="*/ 546 w 703"/>
              <a:gd name="T35" fmla="*/ 363 h 653"/>
              <a:gd name="T36" fmla="*/ 546 w 703"/>
              <a:gd name="T37" fmla="*/ 599 h 653"/>
              <a:gd name="T38" fmla="*/ 157 w 703"/>
              <a:gd name="T39" fmla="*/ 599 h 653"/>
              <a:gd name="T40" fmla="*/ 157 w 703"/>
              <a:gd name="T41" fmla="*/ 363 h 653"/>
              <a:gd name="T42" fmla="*/ 130 w 703"/>
              <a:gd name="T43" fmla="*/ 337 h 653"/>
              <a:gd name="T44" fmla="*/ 103 w 703"/>
              <a:gd name="T45" fmla="*/ 363 h 653"/>
              <a:gd name="T46" fmla="*/ 103 w 703"/>
              <a:gd name="T47" fmla="*/ 626 h 653"/>
              <a:gd name="T48" fmla="*/ 130 w 703"/>
              <a:gd name="T49" fmla="*/ 653 h 653"/>
              <a:gd name="T50" fmla="*/ 573 w 703"/>
              <a:gd name="T51" fmla="*/ 653 h 653"/>
              <a:gd name="T52" fmla="*/ 600 w 703"/>
              <a:gd name="T53" fmla="*/ 626 h 653"/>
              <a:gd name="T54" fmla="*/ 600 w 703"/>
              <a:gd name="T55" fmla="*/ 363 h 653"/>
              <a:gd name="T56" fmla="*/ 573 w 703"/>
              <a:gd name="T57" fmla="*/ 337 h 653"/>
              <a:gd name="T58" fmla="*/ 693 w 703"/>
              <a:gd name="T59" fmla="*/ 333 h 653"/>
              <a:gd name="T60" fmla="*/ 693 w 703"/>
              <a:gd name="T61" fmla="*/ 333 h 653"/>
              <a:gd name="T62" fmla="*/ 371 w 703"/>
              <a:gd name="T63" fmla="*/ 11 h 653"/>
              <a:gd name="T64" fmla="*/ 332 w 703"/>
              <a:gd name="T65" fmla="*/ 11 h 653"/>
              <a:gd name="T66" fmla="*/ 10 w 703"/>
              <a:gd name="T67" fmla="*/ 333 h 653"/>
              <a:gd name="T68" fmla="*/ 10 w 703"/>
              <a:gd name="T69" fmla="*/ 371 h 653"/>
              <a:gd name="T70" fmla="*/ 48 w 703"/>
              <a:gd name="T71" fmla="*/ 371 h 653"/>
              <a:gd name="T72" fmla="*/ 352 w 703"/>
              <a:gd name="T73" fmla="*/ 68 h 653"/>
              <a:gd name="T74" fmla="*/ 655 w 703"/>
              <a:gd name="T75" fmla="*/ 371 h 653"/>
              <a:gd name="T76" fmla="*/ 693 w 703"/>
              <a:gd name="T77" fmla="*/ 371 h 653"/>
              <a:gd name="T78" fmla="*/ 693 w 703"/>
              <a:gd name="T79" fmla="*/ 33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3" h="653">
                <a:moveTo>
                  <a:pt x="442" y="566"/>
                </a:moveTo>
                <a:cubicBezTo>
                  <a:pt x="451" y="566"/>
                  <a:pt x="459" y="558"/>
                  <a:pt x="459" y="550"/>
                </a:cubicBezTo>
                <a:cubicBezTo>
                  <a:pt x="459" y="311"/>
                  <a:pt x="459" y="311"/>
                  <a:pt x="459" y="311"/>
                </a:cubicBezTo>
                <a:cubicBezTo>
                  <a:pt x="459" y="302"/>
                  <a:pt x="451" y="295"/>
                  <a:pt x="44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52" y="295"/>
                  <a:pt x="245" y="302"/>
                  <a:pt x="245" y="311"/>
                </a:cubicBezTo>
                <a:cubicBezTo>
                  <a:pt x="245" y="550"/>
                  <a:pt x="245" y="550"/>
                  <a:pt x="245" y="550"/>
                </a:cubicBezTo>
                <a:cubicBezTo>
                  <a:pt x="245" y="558"/>
                  <a:pt x="252" y="566"/>
                  <a:pt x="261" y="566"/>
                </a:cubicBezTo>
                <a:cubicBezTo>
                  <a:pt x="442" y="566"/>
                  <a:pt x="442" y="566"/>
                  <a:pt x="442" y="566"/>
                </a:cubicBezTo>
                <a:close/>
                <a:moveTo>
                  <a:pt x="277" y="327"/>
                </a:moveTo>
                <a:cubicBezTo>
                  <a:pt x="277" y="327"/>
                  <a:pt x="277" y="327"/>
                  <a:pt x="277" y="327"/>
                </a:cubicBezTo>
                <a:cubicBezTo>
                  <a:pt x="426" y="327"/>
                  <a:pt x="426" y="327"/>
                  <a:pt x="426" y="327"/>
                </a:cubicBezTo>
                <a:cubicBezTo>
                  <a:pt x="426" y="534"/>
                  <a:pt x="426" y="534"/>
                  <a:pt x="426" y="534"/>
                </a:cubicBezTo>
                <a:cubicBezTo>
                  <a:pt x="277" y="534"/>
                  <a:pt x="277" y="534"/>
                  <a:pt x="277" y="534"/>
                </a:cubicBezTo>
                <a:cubicBezTo>
                  <a:pt x="277" y="327"/>
                  <a:pt x="277" y="327"/>
                  <a:pt x="277" y="327"/>
                </a:cubicBezTo>
                <a:close/>
                <a:moveTo>
                  <a:pt x="573" y="337"/>
                </a:moveTo>
                <a:cubicBezTo>
                  <a:pt x="573" y="337"/>
                  <a:pt x="573" y="337"/>
                  <a:pt x="573" y="337"/>
                </a:cubicBezTo>
                <a:cubicBezTo>
                  <a:pt x="558" y="337"/>
                  <a:pt x="546" y="349"/>
                  <a:pt x="546" y="363"/>
                </a:cubicBezTo>
                <a:cubicBezTo>
                  <a:pt x="546" y="599"/>
                  <a:pt x="546" y="599"/>
                  <a:pt x="546" y="599"/>
                </a:cubicBezTo>
                <a:cubicBezTo>
                  <a:pt x="157" y="599"/>
                  <a:pt x="157" y="599"/>
                  <a:pt x="157" y="599"/>
                </a:cubicBezTo>
                <a:cubicBezTo>
                  <a:pt x="157" y="363"/>
                  <a:pt x="157" y="363"/>
                  <a:pt x="157" y="363"/>
                </a:cubicBezTo>
                <a:cubicBezTo>
                  <a:pt x="157" y="349"/>
                  <a:pt x="145" y="337"/>
                  <a:pt x="130" y="337"/>
                </a:cubicBezTo>
                <a:cubicBezTo>
                  <a:pt x="116" y="337"/>
                  <a:pt x="103" y="349"/>
                  <a:pt x="103" y="363"/>
                </a:cubicBezTo>
                <a:cubicBezTo>
                  <a:pt x="103" y="626"/>
                  <a:pt x="103" y="626"/>
                  <a:pt x="103" y="626"/>
                </a:cubicBezTo>
                <a:cubicBezTo>
                  <a:pt x="103" y="641"/>
                  <a:pt x="116" y="653"/>
                  <a:pt x="130" y="653"/>
                </a:cubicBezTo>
                <a:cubicBezTo>
                  <a:pt x="573" y="653"/>
                  <a:pt x="573" y="653"/>
                  <a:pt x="573" y="653"/>
                </a:cubicBezTo>
                <a:cubicBezTo>
                  <a:pt x="588" y="653"/>
                  <a:pt x="600" y="641"/>
                  <a:pt x="600" y="626"/>
                </a:cubicBezTo>
                <a:cubicBezTo>
                  <a:pt x="600" y="363"/>
                  <a:pt x="600" y="363"/>
                  <a:pt x="600" y="363"/>
                </a:cubicBezTo>
                <a:cubicBezTo>
                  <a:pt x="600" y="349"/>
                  <a:pt x="588" y="337"/>
                  <a:pt x="573" y="337"/>
                </a:cubicBezTo>
                <a:close/>
                <a:moveTo>
                  <a:pt x="693" y="333"/>
                </a:moveTo>
                <a:cubicBezTo>
                  <a:pt x="693" y="333"/>
                  <a:pt x="693" y="333"/>
                  <a:pt x="693" y="333"/>
                </a:cubicBezTo>
                <a:cubicBezTo>
                  <a:pt x="371" y="11"/>
                  <a:pt x="371" y="11"/>
                  <a:pt x="371" y="11"/>
                </a:cubicBezTo>
                <a:cubicBezTo>
                  <a:pt x="360" y="0"/>
                  <a:pt x="343" y="0"/>
                  <a:pt x="332" y="11"/>
                </a:cubicBezTo>
                <a:cubicBezTo>
                  <a:pt x="10" y="333"/>
                  <a:pt x="10" y="333"/>
                  <a:pt x="10" y="333"/>
                </a:cubicBezTo>
                <a:cubicBezTo>
                  <a:pt x="0" y="343"/>
                  <a:pt x="0" y="360"/>
                  <a:pt x="10" y="371"/>
                </a:cubicBezTo>
                <a:cubicBezTo>
                  <a:pt x="21" y="381"/>
                  <a:pt x="38" y="381"/>
                  <a:pt x="48" y="371"/>
                </a:cubicBezTo>
                <a:cubicBezTo>
                  <a:pt x="352" y="68"/>
                  <a:pt x="352" y="68"/>
                  <a:pt x="352" y="68"/>
                </a:cubicBezTo>
                <a:cubicBezTo>
                  <a:pt x="655" y="371"/>
                  <a:pt x="655" y="371"/>
                  <a:pt x="655" y="371"/>
                </a:cubicBezTo>
                <a:cubicBezTo>
                  <a:pt x="665" y="381"/>
                  <a:pt x="682" y="381"/>
                  <a:pt x="693" y="371"/>
                </a:cubicBezTo>
                <a:cubicBezTo>
                  <a:pt x="703" y="360"/>
                  <a:pt x="703" y="343"/>
                  <a:pt x="693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矩形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05621" y="843063"/>
            <a:ext cx="440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矩形 3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35" name="文本框 34"/>
          <p:cNvSpPr txBox="1"/>
          <p:nvPr/>
        </p:nvSpPr>
        <p:spPr>
          <a:xfrm>
            <a:off x="1200824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00824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00824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00824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00824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航华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23592" y="1196752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程家桥路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虹桥衡园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丰利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佳信花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金汇丽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科朗润园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新村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广达新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佳宝三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伴亭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杜巷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小区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爱伦坡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九城湖滨国际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公寓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九亭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家园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爱博二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北翟路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1711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纪信路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76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景湖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别墅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大宅风范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汇丰沁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嘉莲华酒店式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公寓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金鹤新城水岸金桥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香馥湾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853819" y="4238232"/>
            <a:ext cx="53547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8529383" y="1752345"/>
            <a:ext cx="535471" cy="535104"/>
          </a:xfrm>
          <a:prstGeom prst="ellipse">
            <a:avLst/>
          </a:prstGeom>
          <a:solidFill>
            <a:srgbClr val="83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12264" y="4866883"/>
            <a:ext cx="53547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0"/>
          <p:cNvSpPr txBox="1"/>
          <p:nvPr/>
        </p:nvSpPr>
        <p:spPr>
          <a:xfrm>
            <a:off x="9434876" y="4005064"/>
            <a:ext cx="2382408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七宝</a:t>
            </a:r>
            <a:endParaRPr lang="zh-CN" altLang="en-US" dirty="0"/>
          </a:p>
        </p:txBody>
      </p:sp>
      <p:sp>
        <p:nvSpPr>
          <p:cNvPr id="46" name="TextBox 51"/>
          <p:cNvSpPr txBox="1"/>
          <p:nvPr/>
        </p:nvSpPr>
        <p:spPr>
          <a:xfrm>
            <a:off x="9434876" y="1834797"/>
            <a:ext cx="2382408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龙柏金汇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7773125" y="4320274"/>
            <a:ext cx="69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56.66%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32842" y="4934380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16.27%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06167" y="1819842"/>
            <a:ext cx="78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6.74%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828575" y="3136404"/>
            <a:ext cx="535471" cy="535104"/>
          </a:xfrm>
          <a:prstGeom prst="ellipse">
            <a:avLst/>
          </a:prstGeom>
          <a:solidFill>
            <a:srgbClr val="83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6749154" y="3203901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4.56%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906861" y="3817649"/>
            <a:ext cx="535471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826662" y="3885146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青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5.43%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530335" y="3635705"/>
            <a:ext cx="784775" cy="689370"/>
            <a:chOff x="7337725" y="4597380"/>
            <a:chExt cx="784237" cy="689370"/>
          </a:xfrm>
        </p:grpSpPr>
        <p:sp>
          <p:nvSpPr>
            <p:cNvPr id="56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57" name="文本框 56"/>
            <p:cNvSpPr txBox="1"/>
            <p:nvPr/>
          </p:nvSpPr>
          <p:spPr>
            <a:xfrm>
              <a:off x="7337725" y="4978973"/>
              <a:ext cx="784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/>
                <a:t>爱琴海</a:t>
              </a:r>
              <a:endParaRPr lang="zh-CN" altLang="en-US" sz="1400" b="1" dirty="0"/>
            </a:p>
          </p:txBody>
        </p:sp>
      </p:grpSp>
      <p:sp>
        <p:nvSpPr>
          <p:cNvPr id="58" name="矩形 57"/>
          <p:cNvSpPr/>
          <p:nvPr/>
        </p:nvSpPr>
        <p:spPr>
          <a:xfrm>
            <a:off x="9434876" y="4256358"/>
            <a:ext cx="2382408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9434876" y="2124905"/>
            <a:ext cx="2382408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09275" y="1331476"/>
            <a:ext cx="6475334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3.3.4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工作地分析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102"/>
          <p:cNvSpPr>
            <a:spLocks noEditPoints="1"/>
          </p:cNvSpPr>
          <p:nvPr/>
        </p:nvSpPr>
        <p:spPr bwMode="auto">
          <a:xfrm>
            <a:off x="214914" y="3504760"/>
            <a:ext cx="395672" cy="685190"/>
          </a:xfrm>
          <a:custGeom>
            <a:avLst/>
            <a:gdLst/>
            <a:ahLst/>
            <a:cxnLst>
              <a:cxn ang="0">
                <a:pos x="97" y="347"/>
              </a:cxn>
              <a:cxn ang="0">
                <a:pos x="98" y="420"/>
              </a:cxn>
              <a:cxn ang="0">
                <a:pos x="153" y="418"/>
              </a:cxn>
              <a:cxn ang="0">
                <a:pos x="150" y="346"/>
              </a:cxn>
              <a:cxn ang="0">
                <a:pos x="150" y="270"/>
              </a:cxn>
              <a:cxn ang="0">
                <a:pos x="149" y="314"/>
              </a:cxn>
              <a:cxn ang="0">
                <a:pos x="186" y="316"/>
              </a:cxn>
              <a:cxn ang="0">
                <a:pos x="188" y="272"/>
              </a:cxn>
              <a:cxn ang="0">
                <a:pos x="150" y="270"/>
              </a:cxn>
              <a:cxn ang="0">
                <a:pos x="61" y="268"/>
              </a:cxn>
              <a:cxn ang="0">
                <a:pos x="64" y="314"/>
              </a:cxn>
              <a:cxn ang="0">
                <a:pos x="99" y="312"/>
              </a:cxn>
              <a:cxn ang="0">
                <a:pos x="98" y="267"/>
              </a:cxn>
              <a:cxn ang="0">
                <a:pos x="150" y="194"/>
              </a:cxn>
              <a:cxn ang="0">
                <a:pos x="149" y="240"/>
              </a:cxn>
              <a:cxn ang="0">
                <a:pos x="187" y="241"/>
              </a:cxn>
              <a:cxn ang="0">
                <a:pos x="188" y="196"/>
              </a:cxn>
              <a:cxn ang="0">
                <a:pos x="150" y="194"/>
              </a:cxn>
              <a:cxn ang="0">
                <a:pos x="61" y="195"/>
              </a:cxn>
              <a:cxn ang="0">
                <a:pos x="64" y="238"/>
              </a:cxn>
              <a:cxn ang="0">
                <a:pos x="99" y="236"/>
              </a:cxn>
              <a:cxn ang="0">
                <a:pos x="97" y="193"/>
              </a:cxn>
              <a:cxn ang="0">
                <a:pos x="150" y="115"/>
              </a:cxn>
              <a:cxn ang="0">
                <a:pos x="149" y="160"/>
              </a:cxn>
              <a:cxn ang="0">
                <a:pos x="186" y="162"/>
              </a:cxn>
              <a:cxn ang="0">
                <a:pos x="188" y="118"/>
              </a:cxn>
              <a:cxn ang="0">
                <a:pos x="150" y="115"/>
              </a:cxn>
              <a:cxn ang="0">
                <a:pos x="61" y="115"/>
              </a:cxn>
              <a:cxn ang="0">
                <a:pos x="64" y="160"/>
              </a:cxn>
              <a:cxn ang="0">
                <a:pos x="99" y="157"/>
              </a:cxn>
              <a:cxn ang="0">
                <a:pos x="97" y="113"/>
              </a:cxn>
              <a:cxn ang="0">
                <a:pos x="238" y="0"/>
              </a:cxn>
              <a:cxn ang="0">
                <a:pos x="245" y="1"/>
              </a:cxn>
              <a:cxn ang="0">
                <a:pos x="246" y="422"/>
              </a:cxn>
              <a:cxn ang="0">
                <a:pos x="4" y="426"/>
              </a:cxn>
              <a:cxn ang="0">
                <a:pos x="0" y="64"/>
              </a:cxn>
              <a:cxn ang="0">
                <a:pos x="2" y="60"/>
              </a:cxn>
              <a:cxn ang="0">
                <a:pos x="238" y="0"/>
              </a:cxn>
            </a:cxnLst>
            <a:rect l="0" t="0" r="r" b="b"/>
            <a:pathLst>
              <a:path w="246" h="426">
                <a:moveTo>
                  <a:pt x="98" y="346"/>
                </a:moveTo>
                <a:lnTo>
                  <a:pt x="97" y="347"/>
                </a:lnTo>
                <a:lnTo>
                  <a:pt x="97" y="419"/>
                </a:lnTo>
                <a:lnTo>
                  <a:pt x="98" y="420"/>
                </a:lnTo>
                <a:lnTo>
                  <a:pt x="150" y="420"/>
                </a:lnTo>
                <a:lnTo>
                  <a:pt x="153" y="418"/>
                </a:lnTo>
                <a:lnTo>
                  <a:pt x="153" y="348"/>
                </a:lnTo>
                <a:lnTo>
                  <a:pt x="150" y="346"/>
                </a:lnTo>
                <a:lnTo>
                  <a:pt x="98" y="346"/>
                </a:lnTo>
                <a:close/>
                <a:moveTo>
                  <a:pt x="150" y="270"/>
                </a:moveTo>
                <a:lnTo>
                  <a:pt x="149" y="271"/>
                </a:lnTo>
                <a:lnTo>
                  <a:pt x="149" y="314"/>
                </a:lnTo>
                <a:lnTo>
                  <a:pt x="150" y="316"/>
                </a:lnTo>
                <a:lnTo>
                  <a:pt x="186" y="316"/>
                </a:lnTo>
                <a:lnTo>
                  <a:pt x="188" y="313"/>
                </a:lnTo>
                <a:lnTo>
                  <a:pt x="188" y="272"/>
                </a:lnTo>
                <a:lnTo>
                  <a:pt x="186" y="270"/>
                </a:lnTo>
                <a:lnTo>
                  <a:pt x="150" y="270"/>
                </a:lnTo>
                <a:close/>
                <a:moveTo>
                  <a:pt x="63" y="267"/>
                </a:moveTo>
                <a:lnTo>
                  <a:pt x="61" y="268"/>
                </a:lnTo>
                <a:lnTo>
                  <a:pt x="61" y="312"/>
                </a:lnTo>
                <a:lnTo>
                  <a:pt x="64" y="314"/>
                </a:lnTo>
                <a:lnTo>
                  <a:pt x="97" y="314"/>
                </a:lnTo>
                <a:lnTo>
                  <a:pt x="99" y="312"/>
                </a:lnTo>
                <a:lnTo>
                  <a:pt x="99" y="268"/>
                </a:lnTo>
                <a:lnTo>
                  <a:pt x="98" y="267"/>
                </a:lnTo>
                <a:lnTo>
                  <a:pt x="63" y="267"/>
                </a:lnTo>
                <a:close/>
                <a:moveTo>
                  <a:pt x="150" y="194"/>
                </a:moveTo>
                <a:lnTo>
                  <a:pt x="149" y="195"/>
                </a:lnTo>
                <a:lnTo>
                  <a:pt x="149" y="240"/>
                </a:lnTo>
                <a:lnTo>
                  <a:pt x="150" y="241"/>
                </a:lnTo>
                <a:lnTo>
                  <a:pt x="187" y="241"/>
                </a:lnTo>
                <a:lnTo>
                  <a:pt x="188" y="240"/>
                </a:lnTo>
                <a:lnTo>
                  <a:pt x="188" y="196"/>
                </a:lnTo>
                <a:lnTo>
                  <a:pt x="186" y="194"/>
                </a:lnTo>
                <a:lnTo>
                  <a:pt x="150" y="194"/>
                </a:lnTo>
                <a:close/>
                <a:moveTo>
                  <a:pt x="64" y="193"/>
                </a:moveTo>
                <a:lnTo>
                  <a:pt x="61" y="195"/>
                </a:lnTo>
                <a:lnTo>
                  <a:pt x="61" y="236"/>
                </a:lnTo>
                <a:lnTo>
                  <a:pt x="64" y="238"/>
                </a:lnTo>
                <a:lnTo>
                  <a:pt x="97" y="238"/>
                </a:lnTo>
                <a:lnTo>
                  <a:pt x="99" y="236"/>
                </a:lnTo>
                <a:lnTo>
                  <a:pt x="99" y="195"/>
                </a:lnTo>
                <a:lnTo>
                  <a:pt x="97" y="193"/>
                </a:lnTo>
                <a:lnTo>
                  <a:pt x="64" y="193"/>
                </a:lnTo>
                <a:close/>
                <a:moveTo>
                  <a:pt x="150" y="115"/>
                </a:moveTo>
                <a:lnTo>
                  <a:pt x="149" y="117"/>
                </a:lnTo>
                <a:lnTo>
                  <a:pt x="149" y="160"/>
                </a:lnTo>
                <a:lnTo>
                  <a:pt x="152" y="162"/>
                </a:lnTo>
                <a:lnTo>
                  <a:pt x="186" y="162"/>
                </a:lnTo>
                <a:lnTo>
                  <a:pt x="188" y="160"/>
                </a:lnTo>
                <a:lnTo>
                  <a:pt x="188" y="118"/>
                </a:lnTo>
                <a:lnTo>
                  <a:pt x="186" y="115"/>
                </a:lnTo>
                <a:lnTo>
                  <a:pt x="150" y="115"/>
                </a:lnTo>
                <a:close/>
                <a:moveTo>
                  <a:pt x="64" y="113"/>
                </a:moveTo>
                <a:lnTo>
                  <a:pt x="61" y="115"/>
                </a:lnTo>
                <a:lnTo>
                  <a:pt x="61" y="157"/>
                </a:lnTo>
                <a:lnTo>
                  <a:pt x="64" y="160"/>
                </a:lnTo>
                <a:lnTo>
                  <a:pt x="97" y="160"/>
                </a:lnTo>
                <a:lnTo>
                  <a:pt x="99" y="157"/>
                </a:lnTo>
                <a:lnTo>
                  <a:pt x="99" y="115"/>
                </a:lnTo>
                <a:lnTo>
                  <a:pt x="97" y="113"/>
                </a:lnTo>
                <a:lnTo>
                  <a:pt x="64" y="113"/>
                </a:lnTo>
                <a:close/>
                <a:moveTo>
                  <a:pt x="238" y="0"/>
                </a:moveTo>
                <a:lnTo>
                  <a:pt x="243" y="0"/>
                </a:lnTo>
                <a:lnTo>
                  <a:pt x="245" y="1"/>
                </a:lnTo>
                <a:lnTo>
                  <a:pt x="246" y="4"/>
                </a:lnTo>
                <a:lnTo>
                  <a:pt x="246" y="422"/>
                </a:lnTo>
                <a:lnTo>
                  <a:pt x="242" y="426"/>
                </a:lnTo>
                <a:lnTo>
                  <a:pt x="4" y="426"/>
                </a:lnTo>
                <a:lnTo>
                  <a:pt x="0" y="422"/>
                </a:lnTo>
                <a:lnTo>
                  <a:pt x="0" y="64"/>
                </a:lnTo>
                <a:lnTo>
                  <a:pt x="1" y="62"/>
                </a:lnTo>
                <a:lnTo>
                  <a:pt x="2" y="60"/>
                </a:lnTo>
                <a:lnTo>
                  <a:pt x="5" y="59"/>
                </a:lnTo>
                <a:lnTo>
                  <a:pt x="23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5" name="文本框 14"/>
          <p:cNvSpPr txBox="1"/>
          <p:nvPr/>
        </p:nvSpPr>
        <p:spPr>
          <a:xfrm>
            <a:off x="1223681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23681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金虹桥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23681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23681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莘庄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23681" y="570900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44712" y="1196752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宝纳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金百亿商务楼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曹家角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富群商务大厦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座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座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灿虹世纪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晨昕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泓毅大厦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福维克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华纳商务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财富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108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国韵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华商时代广场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华远通风制作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兰庭商务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大上海国际花园商务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合川大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虹桥国际商务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静安新城九歌综合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诺宝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东兰路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凤凰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掘金大厦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上海研祥科技大厦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859612" y="4128806"/>
            <a:ext cx="53547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300274" y="3630285"/>
            <a:ext cx="53547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107116" y="3061433"/>
            <a:ext cx="53547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50"/>
          <p:cNvSpPr txBox="1"/>
          <p:nvPr/>
        </p:nvSpPr>
        <p:spPr>
          <a:xfrm>
            <a:off x="9434876" y="4005064"/>
            <a:ext cx="2382408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金虹桥</a:t>
            </a:r>
            <a:endParaRPr lang="zh-CN" altLang="en-US" dirty="0"/>
          </a:p>
        </p:txBody>
      </p:sp>
      <p:sp>
        <p:nvSpPr>
          <p:cNvPr id="26" name="TextBox 51"/>
          <p:cNvSpPr txBox="1"/>
          <p:nvPr/>
        </p:nvSpPr>
        <p:spPr>
          <a:xfrm>
            <a:off x="9434876" y="1863984"/>
            <a:ext cx="2382408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龙柏金汇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778918" y="4210848"/>
            <a:ext cx="69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57.44%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27695" y="3128930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5.52%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77057" y="3697782"/>
            <a:ext cx="78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5.58%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568786" y="1691460"/>
            <a:ext cx="535471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488588" y="1758957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4.41%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877031" y="3765279"/>
            <a:ext cx="535471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796832" y="3832776"/>
            <a:ext cx="69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7.38%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791115" y="3495797"/>
            <a:ext cx="1085916" cy="700506"/>
            <a:chOff x="7374434" y="4597380"/>
            <a:chExt cx="1085172" cy="700506"/>
          </a:xfrm>
        </p:grpSpPr>
        <p:sp>
          <p:nvSpPr>
            <p:cNvPr id="35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36" name="文本框 35"/>
            <p:cNvSpPr txBox="1"/>
            <p:nvPr/>
          </p:nvSpPr>
          <p:spPr>
            <a:xfrm>
              <a:off x="7374434" y="4990109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9434876" y="4256358"/>
            <a:ext cx="2382408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434876" y="2124905"/>
            <a:ext cx="2382408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09274" y="1356454"/>
            <a:ext cx="6365535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3.3.5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商场分析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31318" y="3573474"/>
            <a:ext cx="562865" cy="547762"/>
          </a:xfrm>
          <a:custGeom>
            <a:avLst/>
            <a:gdLst>
              <a:gd name="T0" fmla="*/ 100 w 107"/>
              <a:gd name="T1" fmla="*/ 14 h 106"/>
              <a:gd name="T2" fmla="*/ 107 w 107"/>
              <a:gd name="T3" fmla="*/ 21 h 106"/>
              <a:gd name="T4" fmla="*/ 107 w 107"/>
              <a:gd name="T5" fmla="*/ 49 h 106"/>
              <a:gd name="T6" fmla="*/ 101 w 107"/>
              <a:gd name="T7" fmla="*/ 55 h 106"/>
              <a:gd name="T8" fmla="*/ 39 w 107"/>
              <a:gd name="T9" fmla="*/ 62 h 106"/>
              <a:gd name="T10" fmla="*/ 39 w 107"/>
              <a:gd name="T11" fmla="*/ 70 h 106"/>
              <a:gd name="T12" fmla="*/ 98 w 107"/>
              <a:gd name="T13" fmla="*/ 70 h 106"/>
              <a:gd name="T14" fmla="*/ 98 w 107"/>
              <a:gd name="T15" fmla="*/ 80 h 106"/>
              <a:gd name="T16" fmla="*/ 38 w 107"/>
              <a:gd name="T17" fmla="*/ 80 h 106"/>
              <a:gd name="T18" fmla="*/ 30 w 107"/>
              <a:gd name="T19" fmla="*/ 57 h 106"/>
              <a:gd name="T20" fmla="*/ 35 w 107"/>
              <a:gd name="T21" fmla="*/ 53 h 106"/>
              <a:gd name="T22" fmla="*/ 16 w 107"/>
              <a:gd name="T23" fmla="*/ 11 h 106"/>
              <a:gd name="T24" fmla="*/ 7 w 107"/>
              <a:gd name="T25" fmla="*/ 11 h 106"/>
              <a:gd name="T26" fmla="*/ 7 w 107"/>
              <a:gd name="T27" fmla="*/ 0 h 106"/>
              <a:gd name="T28" fmla="*/ 18 w 107"/>
              <a:gd name="T29" fmla="*/ 0 h 106"/>
              <a:gd name="T30" fmla="*/ 27 w 107"/>
              <a:gd name="T31" fmla="*/ 7 h 106"/>
              <a:gd name="T32" fmla="*/ 30 w 107"/>
              <a:gd name="T33" fmla="*/ 14 h 106"/>
              <a:gd name="T34" fmla="*/ 100 w 107"/>
              <a:gd name="T35" fmla="*/ 14 h 106"/>
              <a:gd name="T36" fmla="*/ 34 w 107"/>
              <a:gd name="T37" fmla="*/ 96 h 106"/>
              <a:gd name="T38" fmla="*/ 24 w 107"/>
              <a:gd name="T39" fmla="*/ 106 h 106"/>
              <a:gd name="T40" fmla="*/ 14 w 107"/>
              <a:gd name="T41" fmla="*/ 96 h 106"/>
              <a:gd name="T42" fmla="*/ 24 w 107"/>
              <a:gd name="T43" fmla="*/ 87 h 106"/>
              <a:gd name="T44" fmla="*/ 34 w 107"/>
              <a:gd name="T45" fmla="*/ 96 h 106"/>
              <a:gd name="T46" fmla="*/ 39 w 107"/>
              <a:gd name="T47" fmla="*/ 34 h 106"/>
              <a:gd name="T48" fmla="*/ 55 w 107"/>
              <a:gd name="T49" fmla="*/ 34 h 106"/>
              <a:gd name="T50" fmla="*/ 51 w 107"/>
              <a:gd name="T51" fmla="*/ 23 h 106"/>
              <a:gd name="T52" fmla="*/ 34 w 107"/>
              <a:gd name="T53" fmla="*/ 23 h 106"/>
              <a:gd name="T54" fmla="*/ 39 w 107"/>
              <a:gd name="T55" fmla="*/ 34 h 106"/>
              <a:gd name="T56" fmla="*/ 60 w 107"/>
              <a:gd name="T57" fmla="*/ 51 h 106"/>
              <a:gd name="T58" fmla="*/ 56 w 107"/>
              <a:gd name="T59" fmla="*/ 39 h 106"/>
              <a:gd name="T60" fmla="*/ 41 w 107"/>
              <a:gd name="T61" fmla="*/ 39 h 106"/>
              <a:gd name="T62" fmla="*/ 48 w 107"/>
              <a:gd name="T63" fmla="*/ 53 h 106"/>
              <a:gd name="T64" fmla="*/ 60 w 107"/>
              <a:gd name="T65" fmla="*/ 51 h 106"/>
              <a:gd name="T66" fmla="*/ 57 w 107"/>
              <a:gd name="T67" fmla="*/ 23 h 106"/>
              <a:gd name="T68" fmla="*/ 60 w 107"/>
              <a:gd name="T69" fmla="*/ 34 h 106"/>
              <a:gd name="T70" fmla="*/ 75 w 107"/>
              <a:gd name="T71" fmla="*/ 34 h 106"/>
              <a:gd name="T72" fmla="*/ 73 w 107"/>
              <a:gd name="T73" fmla="*/ 23 h 106"/>
              <a:gd name="T74" fmla="*/ 57 w 107"/>
              <a:gd name="T75" fmla="*/ 23 h 106"/>
              <a:gd name="T76" fmla="*/ 79 w 107"/>
              <a:gd name="T77" fmla="*/ 49 h 106"/>
              <a:gd name="T78" fmla="*/ 76 w 107"/>
              <a:gd name="T79" fmla="*/ 39 h 106"/>
              <a:gd name="T80" fmla="*/ 62 w 107"/>
              <a:gd name="T81" fmla="*/ 39 h 106"/>
              <a:gd name="T82" fmla="*/ 65 w 107"/>
              <a:gd name="T83" fmla="*/ 51 h 106"/>
              <a:gd name="T84" fmla="*/ 79 w 107"/>
              <a:gd name="T85" fmla="*/ 49 h 106"/>
              <a:gd name="T86" fmla="*/ 98 w 107"/>
              <a:gd name="T87" fmla="*/ 23 h 106"/>
              <a:gd name="T88" fmla="*/ 78 w 107"/>
              <a:gd name="T89" fmla="*/ 23 h 106"/>
              <a:gd name="T90" fmla="*/ 81 w 107"/>
              <a:gd name="T91" fmla="*/ 34 h 106"/>
              <a:gd name="T92" fmla="*/ 98 w 107"/>
              <a:gd name="T93" fmla="*/ 34 h 106"/>
              <a:gd name="T94" fmla="*/ 98 w 107"/>
              <a:gd name="T95" fmla="*/ 23 h 106"/>
              <a:gd name="T96" fmla="*/ 99 w 107"/>
              <a:gd name="T97" fmla="*/ 96 h 106"/>
              <a:gd name="T98" fmla="*/ 89 w 107"/>
              <a:gd name="T99" fmla="*/ 106 h 106"/>
              <a:gd name="T100" fmla="*/ 79 w 107"/>
              <a:gd name="T101" fmla="*/ 96 h 106"/>
              <a:gd name="T102" fmla="*/ 89 w 107"/>
              <a:gd name="T103" fmla="*/ 87 h 106"/>
              <a:gd name="T104" fmla="*/ 99 w 107"/>
              <a:gd name="T105" fmla="*/ 96 h 106"/>
              <a:gd name="T106" fmla="*/ 98 w 107"/>
              <a:gd name="T107" fmla="*/ 39 h 106"/>
              <a:gd name="T108" fmla="*/ 82 w 107"/>
              <a:gd name="T109" fmla="*/ 39 h 106"/>
              <a:gd name="T110" fmla="*/ 84 w 107"/>
              <a:gd name="T111" fmla="*/ 49 h 106"/>
              <a:gd name="T112" fmla="*/ 98 w 107"/>
              <a:gd name="T113" fmla="*/ 47 h 106"/>
              <a:gd name="T114" fmla="*/ 98 w 107"/>
              <a:gd name="T115" fmla="*/ 3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" h="106">
                <a:moveTo>
                  <a:pt x="100" y="14"/>
                </a:moveTo>
                <a:cubicBezTo>
                  <a:pt x="104" y="14"/>
                  <a:pt x="107" y="17"/>
                  <a:pt x="107" y="2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53"/>
                  <a:pt x="104" y="55"/>
                  <a:pt x="101" y="55"/>
                </a:cubicBezTo>
                <a:cubicBezTo>
                  <a:pt x="39" y="62"/>
                  <a:pt x="39" y="62"/>
                  <a:pt x="39" y="62"/>
                </a:cubicBezTo>
                <a:cubicBezTo>
                  <a:pt x="34" y="63"/>
                  <a:pt x="33" y="70"/>
                  <a:pt x="3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105" y="70"/>
                  <a:pt x="105" y="80"/>
                  <a:pt x="98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24" y="80"/>
                  <a:pt x="19" y="65"/>
                  <a:pt x="30" y="57"/>
                </a:cubicBezTo>
                <a:cubicBezTo>
                  <a:pt x="35" y="53"/>
                  <a:pt x="35" y="53"/>
                  <a:pt x="35" y="53"/>
                </a:cubicBezTo>
                <a:cubicBezTo>
                  <a:pt x="16" y="11"/>
                  <a:pt x="16" y="11"/>
                  <a:pt x="16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11"/>
                  <a:pt x="0" y="0"/>
                  <a:pt x="7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3" y="0"/>
                  <a:pt x="25" y="3"/>
                  <a:pt x="27" y="7"/>
                </a:cubicBezTo>
                <a:cubicBezTo>
                  <a:pt x="30" y="14"/>
                  <a:pt x="30" y="14"/>
                  <a:pt x="30" y="14"/>
                </a:cubicBezTo>
                <a:lnTo>
                  <a:pt x="100" y="14"/>
                </a:lnTo>
                <a:close/>
                <a:moveTo>
                  <a:pt x="34" y="96"/>
                </a:moveTo>
                <a:cubicBezTo>
                  <a:pt x="34" y="102"/>
                  <a:pt x="29" y="106"/>
                  <a:pt x="24" y="106"/>
                </a:cubicBezTo>
                <a:cubicBezTo>
                  <a:pt x="19" y="106"/>
                  <a:pt x="14" y="102"/>
                  <a:pt x="14" y="96"/>
                </a:cubicBezTo>
                <a:cubicBezTo>
                  <a:pt x="14" y="91"/>
                  <a:pt x="19" y="87"/>
                  <a:pt x="24" y="87"/>
                </a:cubicBezTo>
                <a:cubicBezTo>
                  <a:pt x="29" y="87"/>
                  <a:pt x="34" y="91"/>
                  <a:pt x="34" y="96"/>
                </a:cubicBezTo>
                <a:close/>
                <a:moveTo>
                  <a:pt x="39" y="34"/>
                </a:moveTo>
                <a:cubicBezTo>
                  <a:pt x="55" y="34"/>
                  <a:pt x="55" y="34"/>
                  <a:pt x="55" y="34"/>
                </a:cubicBezTo>
                <a:cubicBezTo>
                  <a:pt x="51" y="23"/>
                  <a:pt x="51" y="23"/>
                  <a:pt x="51" y="23"/>
                </a:cubicBezTo>
                <a:cubicBezTo>
                  <a:pt x="34" y="23"/>
                  <a:pt x="34" y="23"/>
                  <a:pt x="34" y="23"/>
                </a:cubicBezTo>
                <a:lnTo>
                  <a:pt x="39" y="34"/>
                </a:lnTo>
                <a:close/>
                <a:moveTo>
                  <a:pt x="60" y="51"/>
                </a:moveTo>
                <a:cubicBezTo>
                  <a:pt x="56" y="39"/>
                  <a:pt x="56" y="39"/>
                  <a:pt x="56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8" y="53"/>
                  <a:pt x="48" y="53"/>
                  <a:pt x="48" y="53"/>
                </a:cubicBezTo>
                <a:lnTo>
                  <a:pt x="60" y="51"/>
                </a:lnTo>
                <a:close/>
                <a:moveTo>
                  <a:pt x="57" y="23"/>
                </a:moveTo>
                <a:cubicBezTo>
                  <a:pt x="60" y="34"/>
                  <a:pt x="60" y="34"/>
                  <a:pt x="60" y="34"/>
                </a:cubicBezTo>
                <a:cubicBezTo>
                  <a:pt x="75" y="34"/>
                  <a:pt x="75" y="34"/>
                  <a:pt x="75" y="34"/>
                </a:cubicBezTo>
                <a:cubicBezTo>
                  <a:pt x="73" y="23"/>
                  <a:pt x="73" y="23"/>
                  <a:pt x="73" y="23"/>
                </a:cubicBezTo>
                <a:lnTo>
                  <a:pt x="57" y="23"/>
                </a:lnTo>
                <a:close/>
                <a:moveTo>
                  <a:pt x="79" y="49"/>
                </a:moveTo>
                <a:cubicBezTo>
                  <a:pt x="76" y="39"/>
                  <a:pt x="76" y="39"/>
                  <a:pt x="76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51"/>
                  <a:pt x="65" y="51"/>
                  <a:pt x="65" y="51"/>
                </a:cubicBezTo>
                <a:lnTo>
                  <a:pt x="79" y="49"/>
                </a:lnTo>
                <a:close/>
                <a:moveTo>
                  <a:pt x="98" y="23"/>
                </a:moveTo>
                <a:cubicBezTo>
                  <a:pt x="78" y="23"/>
                  <a:pt x="78" y="23"/>
                  <a:pt x="78" y="23"/>
                </a:cubicBezTo>
                <a:cubicBezTo>
                  <a:pt x="81" y="34"/>
                  <a:pt x="81" y="34"/>
                  <a:pt x="81" y="34"/>
                </a:cubicBezTo>
                <a:cubicBezTo>
                  <a:pt x="98" y="34"/>
                  <a:pt x="98" y="34"/>
                  <a:pt x="98" y="34"/>
                </a:cubicBezTo>
                <a:lnTo>
                  <a:pt x="98" y="23"/>
                </a:lnTo>
                <a:close/>
                <a:moveTo>
                  <a:pt x="99" y="96"/>
                </a:moveTo>
                <a:cubicBezTo>
                  <a:pt x="99" y="102"/>
                  <a:pt x="94" y="106"/>
                  <a:pt x="89" y="106"/>
                </a:cubicBezTo>
                <a:cubicBezTo>
                  <a:pt x="84" y="106"/>
                  <a:pt x="79" y="102"/>
                  <a:pt x="79" y="96"/>
                </a:cubicBezTo>
                <a:cubicBezTo>
                  <a:pt x="79" y="91"/>
                  <a:pt x="84" y="87"/>
                  <a:pt x="89" y="87"/>
                </a:cubicBezTo>
                <a:cubicBezTo>
                  <a:pt x="94" y="87"/>
                  <a:pt x="99" y="91"/>
                  <a:pt x="99" y="96"/>
                </a:cubicBezTo>
                <a:close/>
                <a:moveTo>
                  <a:pt x="98" y="39"/>
                </a:moveTo>
                <a:cubicBezTo>
                  <a:pt x="82" y="39"/>
                  <a:pt x="82" y="39"/>
                  <a:pt x="82" y="39"/>
                </a:cubicBezTo>
                <a:cubicBezTo>
                  <a:pt x="84" y="49"/>
                  <a:pt x="84" y="49"/>
                  <a:pt x="84" y="49"/>
                </a:cubicBezTo>
                <a:cubicBezTo>
                  <a:pt x="98" y="47"/>
                  <a:pt x="98" y="47"/>
                  <a:pt x="98" y="47"/>
                </a:cubicBezTo>
                <a:lnTo>
                  <a:pt x="98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5" name="文本框 14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南京东路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古北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人民广场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708010" y="5067236"/>
            <a:ext cx="52639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154708" y="4287477"/>
            <a:ext cx="52639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389083" y="3819870"/>
            <a:ext cx="526391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28685" y="5149278"/>
            <a:ext cx="68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21.09%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11008" y="3887367"/>
            <a:ext cx="6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11.19%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33581" y="4354974"/>
            <a:ext cx="768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徐汇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12.81%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691932" y="3431404"/>
            <a:ext cx="526391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613093" y="3498901"/>
            <a:ext cx="6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黄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6.33%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160582" y="3724843"/>
            <a:ext cx="526391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081743" y="3792340"/>
            <a:ext cx="6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6.56%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50"/>
          <p:cNvSpPr txBox="1"/>
          <p:nvPr/>
        </p:nvSpPr>
        <p:spPr>
          <a:xfrm>
            <a:off x="5596333" y="4429751"/>
            <a:ext cx="2342011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zh-CN" altLang="en-US" dirty="0"/>
              <a:t>南京东路</a:t>
            </a:r>
            <a:endParaRPr lang="zh-CN" altLang="en-US" dirty="0"/>
          </a:p>
        </p:txBody>
      </p:sp>
      <p:sp>
        <p:nvSpPr>
          <p:cNvPr id="32" name="TextBox 51"/>
          <p:cNvSpPr txBox="1"/>
          <p:nvPr/>
        </p:nvSpPr>
        <p:spPr>
          <a:xfrm>
            <a:off x="5596333" y="2259484"/>
            <a:ext cx="2342011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zh-CN" altLang="en-US" dirty="0"/>
              <a:t>徐家汇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596333" y="4681045"/>
            <a:ext cx="2342011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596333" y="2549592"/>
            <a:ext cx="2342011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390409" y="3838649"/>
            <a:ext cx="1085916" cy="700506"/>
            <a:chOff x="7374434" y="4597380"/>
            <a:chExt cx="1085172" cy="700506"/>
          </a:xfrm>
        </p:grpSpPr>
        <p:sp>
          <p:nvSpPr>
            <p:cNvPr id="39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0" name="文本框 39"/>
            <p:cNvSpPr txBox="1"/>
            <p:nvPr/>
          </p:nvSpPr>
          <p:spPr>
            <a:xfrm>
              <a:off x="7374434" y="4990109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52784" y="3403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456947" y="1218254"/>
            <a:ext cx="296346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百联徐汇商业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东方商厦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旗舰店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汇金百货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肇嘉浜路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罗城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上海真丝商厦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天平路店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恒基名人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购物中心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名人商业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上海时装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圣德娜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金汇四季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井亭天地生活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亲水花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虹桥购物中心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虹桥大通阳商厦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宝万科广场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汇宝购物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七宝宝龙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城市广场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凯德七宝购物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广场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缤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谷广场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衡辰商业广场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泓鑫时尚广场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-B2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天山商厦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新虹桥商厦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13711" y="1331476"/>
            <a:ext cx="6470898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3.3.6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娱乐场所分析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27"/>
          <p:cNvSpPr>
            <a:spLocks noEditPoints="1"/>
          </p:cNvSpPr>
          <p:nvPr/>
        </p:nvSpPr>
        <p:spPr bwMode="auto">
          <a:xfrm>
            <a:off x="122508" y="3639950"/>
            <a:ext cx="580484" cy="414810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+mn-ea"/>
            </a:endParaRPr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621" y="836713"/>
            <a:ext cx="4403654" cy="5820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56947" y="1218253"/>
            <a:ext cx="3106795" cy="3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古北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中山公园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金桥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56947" y="1218253"/>
            <a:ext cx="306584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摩维影院体验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上海京剧院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地上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停车场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上海星光映会影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上剧场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售票处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永华电影城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港汇恒隆广场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上海国际舞蹈中心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上海世纪友谊影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私人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火山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影剧院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实验剧场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东北农家小院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定西路店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可当代艺术中心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太湖花园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度假村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哈哈剧场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阳光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剧场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立方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康明农业休闲观光专业合作社小湾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基地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农家乐蔬菜鲜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果园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金色阳光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KTV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烈火游戏厅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大光明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电影院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乡音农家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奇幻动感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蟾京剧中心逸夫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舞台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上海百老汇影城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720439" y="4642549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64952" y="3492959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162302" y="332286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0"/>
          <p:cNvSpPr txBox="1"/>
          <p:nvPr/>
        </p:nvSpPr>
        <p:spPr>
          <a:xfrm>
            <a:off x="5557257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古北</a:t>
            </a:r>
            <a:endParaRPr lang="zh-CN" altLang="en-US" dirty="0"/>
          </a:p>
        </p:txBody>
      </p:sp>
      <p:sp>
        <p:nvSpPr>
          <p:cNvPr id="27" name="TextBox 51"/>
          <p:cNvSpPr txBox="1"/>
          <p:nvPr/>
        </p:nvSpPr>
        <p:spPr>
          <a:xfrm>
            <a:off x="5557257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徐家汇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639801" y="4724591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14.48%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82935" y="3390362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14.95%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41820" y="3560456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9.85%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573107" y="1398476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92963" y="1465973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普陀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7.84%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278989" y="3881461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198845" y="3948958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12.68%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57257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557257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8428284" y="3788030"/>
            <a:ext cx="1085916" cy="700506"/>
            <a:chOff x="7374434" y="4597380"/>
            <a:chExt cx="1085172" cy="700506"/>
          </a:xfrm>
        </p:grpSpPr>
        <p:sp>
          <p:nvSpPr>
            <p:cNvPr id="41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42" name="文本框 41"/>
            <p:cNvSpPr txBox="1"/>
            <p:nvPr/>
          </p:nvSpPr>
          <p:spPr>
            <a:xfrm>
              <a:off x="7374434" y="4990109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13711" y="1331476"/>
            <a:ext cx="6470898" cy="5024874"/>
          </a:xfrm>
          <a:prstGeom prst="rect">
            <a:avLst/>
          </a:prstGeom>
          <a:blipFill dpi="0" rotWithShape="1">
            <a:blip r:embed="rId1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3.3.7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餐饮分析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179" descr="e7d195523061f1c0b9c437df2358c0cda14f5041a22fabbfBE2BE37675DC7AB669ED1A17F222BC996230C869F9A73B775AB9A6F73BCC744AF1BB55A31F7D215610F6B48D481C98CFAE215B20EECA2E6E56618D55F9E734D0BCCE540F99EE8263D30F8C0FAAA7F48D7DB6A42CD9F9EA15D3161C53283B7EC85E563C0EBC82D9408BC043D9C5533B47CC39A51A5F50B57A"/>
          <p:cNvSpPr>
            <a:spLocks noEditPoints="1"/>
          </p:cNvSpPr>
          <p:nvPr/>
        </p:nvSpPr>
        <p:spPr bwMode="auto">
          <a:xfrm>
            <a:off x="168122" y="3540045"/>
            <a:ext cx="489257" cy="614621"/>
          </a:xfrm>
          <a:custGeom>
            <a:avLst/>
            <a:gdLst/>
            <a:ahLst/>
            <a:cxnLst>
              <a:cxn ang="0">
                <a:pos x="25" y="26"/>
              </a:cxn>
              <a:cxn ang="0">
                <a:pos x="20" y="33"/>
              </a:cxn>
              <a:cxn ang="0">
                <a:pos x="20" y="63"/>
              </a:cxn>
              <a:cxn ang="0">
                <a:pos x="15" y="68"/>
              </a:cxn>
              <a:cxn ang="0">
                <a:pos x="10" y="68"/>
              </a:cxn>
              <a:cxn ang="0">
                <a:pos x="5" y="63"/>
              </a:cxn>
              <a:cxn ang="0">
                <a:pos x="5" y="33"/>
              </a:cxn>
              <a:cxn ang="0">
                <a:pos x="0" y="26"/>
              </a:cxn>
              <a:cxn ang="0">
                <a:pos x="0" y="2"/>
              </a:cxn>
              <a:cxn ang="0">
                <a:pos x="3" y="0"/>
              </a:cxn>
              <a:cxn ang="0">
                <a:pos x="5" y="2"/>
              </a:cxn>
              <a:cxn ang="0">
                <a:pos x="5" y="18"/>
              </a:cxn>
              <a:cxn ang="0">
                <a:pos x="8" y="20"/>
              </a:cxn>
              <a:cxn ang="0">
                <a:pos x="10" y="18"/>
              </a:cxn>
              <a:cxn ang="0">
                <a:pos x="10" y="2"/>
              </a:cxn>
              <a:cxn ang="0">
                <a:pos x="13" y="0"/>
              </a:cxn>
              <a:cxn ang="0">
                <a:pos x="15" y="2"/>
              </a:cxn>
              <a:cxn ang="0">
                <a:pos x="15" y="18"/>
              </a:cxn>
              <a:cxn ang="0">
                <a:pos x="17" y="20"/>
              </a:cxn>
              <a:cxn ang="0">
                <a:pos x="20" y="18"/>
              </a:cxn>
              <a:cxn ang="0">
                <a:pos x="20" y="2"/>
              </a:cxn>
              <a:cxn ang="0">
                <a:pos x="22" y="0"/>
              </a:cxn>
              <a:cxn ang="0">
                <a:pos x="25" y="2"/>
              </a:cxn>
              <a:cxn ang="0">
                <a:pos x="25" y="26"/>
              </a:cxn>
              <a:cxn ang="0">
                <a:pos x="54" y="63"/>
              </a:cxn>
              <a:cxn ang="0">
                <a:pos x="49" y="68"/>
              </a:cxn>
              <a:cxn ang="0">
                <a:pos x="44" y="68"/>
              </a:cxn>
              <a:cxn ang="0">
                <a:pos x="39" y="63"/>
              </a:cxn>
              <a:cxn ang="0">
                <a:pos x="39" y="43"/>
              </a:cxn>
              <a:cxn ang="0">
                <a:pos x="31" y="43"/>
              </a:cxn>
              <a:cxn ang="0">
                <a:pos x="30" y="42"/>
              </a:cxn>
              <a:cxn ang="0">
                <a:pos x="30" y="12"/>
              </a:cxn>
              <a:cxn ang="0">
                <a:pos x="42" y="0"/>
              </a:cxn>
              <a:cxn ang="0">
                <a:pos x="51" y="0"/>
              </a:cxn>
              <a:cxn ang="0">
                <a:pos x="54" y="2"/>
              </a:cxn>
              <a:cxn ang="0">
                <a:pos x="54" y="63"/>
              </a:cxn>
            </a:cxnLst>
            <a:rect l="0" t="0" r="r" b="b"/>
            <a:pathLst>
              <a:path w="54" h="68">
                <a:moveTo>
                  <a:pt x="25" y="26"/>
                </a:moveTo>
                <a:cubicBezTo>
                  <a:pt x="25" y="29"/>
                  <a:pt x="23" y="32"/>
                  <a:pt x="20" y="3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6"/>
                  <a:pt x="18" y="68"/>
                  <a:pt x="15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7" y="68"/>
                  <a:pt x="5" y="66"/>
                  <a:pt x="5" y="63"/>
                </a:cubicBezTo>
                <a:cubicBezTo>
                  <a:pt x="5" y="33"/>
                  <a:pt x="5" y="33"/>
                  <a:pt x="5" y="33"/>
                </a:cubicBezTo>
                <a:cubicBezTo>
                  <a:pt x="2" y="32"/>
                  <a:pt x="0" y="29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6" y="20"/>
                  <a:pt x="8" y="20"/>
                </a:cubicBezTo>
                <a:cubicBezTo>
                  <a:pt x="9" y="20"/>
                  <a:pt x="10" y="19"/>
                  <a:pt x="10" y="18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7" y="20"/>
                </a:cubicBezTo>
                <a:cubicBezTo>
                  <a:pt x="19" y="20"/>
                  <a:pt x="20" y="19"/>
                  <a:pt x="20" y="18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4" y="0"/>
                  <a:pt x="25" y="1"/>
                  <a:pt x="25" y="2"/>
                </a:cubicBezTo>
                <a:lnTo>
                  <a:pt x="25" y="26"/>
                </a:lnTo>
                <a:close/>
                <a:moveTo>
                  <a:pt x="54" y="63"/>
                </a:moveTo>
                <a:cubicBezTo>
                  <a:pt x="54" y="66"/>
                  <a:pt x="52" y="68"/>
                  <a:pt x="49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2" y="68"/>
                  <a:pt x="39" y="66"/>
                  <a:pt x="39" y="63"/>
                </a:cubicBezTo>
                <a:cubicBezTo>
                  <a:pt x="39" y="43"/>
                  <a:pt x="39" y="43"/>
                  <a:pt x="39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30" y="43"/>
                  <a:pt x="30" y="4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5"/>
                  <a:pt x="35" y="0"/>
                  <a:pt x="4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2"/>
                </a:cubicBezTo>
                <a:lnTo>
                  <a:pt x="54" y="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65811" tIns="82905" rIns="165811" bIns="82905" numCol="1" anchor="t" anchorCtr="0" compatLnSpc="1"/>
          <a:lstStyle/>
          <a:p>
            <a:endParaRPr lang="en-US" sz="2400"/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5" name="文本框 14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中山公园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徐家汇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西藏北路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54466" y="903754"/>
            <a:ext cx="6430143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56947" y="1218253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大顺鱼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糕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宫老板炒面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福膳砂锅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徽州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农家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萨让海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友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干锅居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龙之梦店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花之林人文茶馆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华敏店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绅士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酒家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肖记水煮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鱼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周氏热气羊肉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火锅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Pleos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Wine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功德林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汇联商厦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韩伊拌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饭馆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杰克玫瑰威士忌烤肉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麻辣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百杜食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徽州土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菜馆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老四川麻辣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烫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司加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鲜而纯美食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红房子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苏州羊肉馆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湘西酒楼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虬江路店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鸢尾天空法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餐厅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粤来粤好菜馆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平型关路店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557257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龙柏金汇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8561104" y="482874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007651" y="3296214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544917" y="3537457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0"/>
          <p:cNvSpPr txBox="1"/>
          <p:nvPr/>
        </p:nvSpPr>
        <p:spPr>
          <a:xfrm>
            <a:off x="5557257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中山公园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480466" y="4910787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465550" y="3604954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8.66%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84519" y="3363711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长宁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11.74%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9255689" y="3814429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175545" y="388192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10.42%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673701" y="2862385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593557" y="2929882"/>
            <a:ext cx="693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普陀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452305" y="3808828"/>
            <a:ext cx="1085172" cy="723573"/>
            <a:chOff x="7387092" y="4597380"/>
            <a:chExt cx="1085172" cy="723573"/>
          </a:xfrm>
        </p:grpSpPr>
        <p:sp>
          <p:nvSpPr>
            <p:cNvPr id="35" name="location-pointer_619"/>
            <p:cNvSpPr>
              <a:spLocks noChangeAspect="1"/>
            </p:cNvSpPr>
            <p:nvPr/>
          </p:nvSpPr>
          <p:spPr bwMode="auto">
            <a:xfrm>
              <a:off x="7608168" y="4597380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36" name="文本框 35"/>
            <p:cNvSpPr txBox="1"/>
            <p:nvPr/>
          </p:nvSpPr>
          <p:spPr>
            <a:xfrm>
              <a:off x="7387092" y="5013176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557257" y="4256358"/>
            <a:ext cx="2380776" cy="1581239"/>
          </a:xfrm>
          <a:prstGeom prst="rect">
            <a:avLst/>
          </a:prstGeom>
          <a:blipFill dpi="0" rotWithShape="1">
            <a:blip r:embed="rId2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557257" y="2124905"/>
            <a:ext cx="2380776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13711" y="1331476"/>
            <a:ext cx="6470898" cy="5024874"/>
          </a:xfrm>
          <a:prstGeom prst="rect">
            <a:avLst/>
          </a:prstGeom>
          <a:blipFill dpi="0" rotWithShape="1">
            <a:blip r:embed="rId2">
              <a:alphaModFix amt="61000"/>
            </a:blip>
            <a:srcRect/>
            <a:stretch>
              <a:fillRect l="-15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3.3.8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汽车保养店分析  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/>
          <p:nvPr/>
        </p:nvSpPr>
        <p:spPr>
          <a:xfrm>
            <a:off x="1" y="836712"/>
            <a:ext cx="825499" cy="6021287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gas-pump_62676"/>
          <p:cNvSpPr>
            <a:spLocks noChangeAspect="1"/>
          </p:cNvSpPr>
          <p:nvPr/>
        </p:nvSpPr>
        <p:spPr bwMode="auto">
          <a:xfrm>
            <a:off x="187040" y="3154678"/>
            <a:ext cx="497992" cy="543018"/>
          </a:xfrm>
          <a:custGeom>
            <a:avLst/>
            <a:gdLst>
              <a:gd name="T0" fmla="*/ 5568 w 5880"/>
              <a:gd name="T1" fmla="*/ 3191 h 6422"/>
              <a:gd name="T2" fmla="*/ 5568 w 5880"/>
              <a:gd name="T3" fmla="*/ 2343 h 6422"/>
              <a:gd name="T4" fmla="*/ 5570 w 5880"/>
              <a:gd name="T5" fmla="*/ 2343 h 6422"/>
              <a:gd name="T6" fmla="*/ 5568 w 5880"/>
              <a:gd name="T7" fmla="*/ 2335 h 6422"/>
              <a:gd name="T8" fmla="*/ 5568 w 5880"/>
              <a:gd name="T9" fmla="*/ 2329 h 6422"/>
              <a:gd name="T10" fmla="*/ 5566 w 5880"/>
              <a:gd name="T11" fmla="*/ 2329 h 6422"/>
              <a:gd name="T12" fmla="*/ 5137 w 5880"/>
              <a:gd name="T13" fmla="*/ 611 h 6422"/>
              <a:gd name="T14" fmla="*/ 4920 w 5880"/>
              <a:gd name="T15" fmla="*/ 611 h 6422"/>
              <a:gd name="T16" fmla="*/ 4920 w 5880"/>
              <a:gd name="T17" fmla="*/ 1570 h 6422"/>
              <a:gd name="T18" fmla="*/ 4739 w 5880"/>
              <a:gd name="T19" fmla="*/ 2027 h 6422"/>
              <a:gd name="T20" fmla="*/ 4739 w 5880"/>
              <a:gd name="T21" fmla="*/ 2343 h 6422"/>
              <a:gd name="T22" fmla="*/ 5188 w 5880"/>
              <a:gd name="T23" fmla="*/ 2343 h 6422"/>
              <a:gd name="T24" fmla="*/ 5188 w 5880"/>
              <a:gd name="T25" fmla="*/ 3288 h 6422"/>
              <a:gd name="T26" fmla="*/ 5500 w 5880"/>
              <a:gd name="T27" fmla="*/ 3861 h 6422"/>
              <a:gd name="T28" fmla="*/ 5500 w 5880"/>
              <a:gd name="T29" fmla="*/ 5407 h 6422"/>
              <a:gd name="T30" fmla="*/ 5083 w 5880"/>
              <a:gd name="T31" fmla="*/ 5824 h 6422"/>
              <a:gd name="T32" fmla="*/ 4665 w 5880"/>
              <a:gd name="T33" fmla="*/ 5407 h 6422"/>
              <a:gd name="T34" fmla="*/ 4665 w 5880"/>
              <a:gd name="T35" fmla="*/ 3623 h 6422"/>
              <a:gd name="T36" fmla="*/ 4098 w 5880"/>
              <a:gd name="T37" fmla="*/ 3623 h 6422"/>
              <a:gd name="T38" fmla="*/ 4098 w 5880"/>
              <a:gd name="T39" fmla="*/ 0 h 6422"/>
              <a:gd name="T40" fmla="*/ 0 w 5880"/>
              <a:gd name="T41" fmla="*/ 0 h 6422"/>
              <a:gd name="T42" fmla="*/ 0 w 5880"/>
              <a:gd name="T43" fmla="*/ 6422 h 6422"/>
              <a:gd name="T44" fmla="*/ 4098 w 5880"/>
              <a:gd name="T45" fmla="*/ 6422 h 6422"/>
              <a:gd name="T46" fmla="*/ 4098 w 5880"/>
              <a:gd name="T47" fmla="*/ 4003 h 6422"/>
              <a:gd name="T48" fmla="*/ 4286 w 5880"/>
              <a:gd name="T49" fmla="*/ 4003 h 6422"/>
              <a:gd name="T50" fmla="*/ 4286 w 5880"/>
              <a:gd name="T51" fmla="*/ 5407 h 6422"/>
              <a:gd name="T52" fmla="*/ 5083 w 5880"/>
              <a:gd name="T53" fmla="*/ 6204 h 6422"/>
              <a:gd name="T54" fmla="*/ 5880 w 5880"/>
              <a:gd name="T55" fmla="*/ 5407 h 6422"/>
              <a:gd name="T56" fmla="*/ 5880 w 5880"/>
              <a:gd name="T57" fmla="*/ 3765 h 6422"/>
              <a:gd name="T58" fmla="*/ 5568 w 5880"/>
              <a:gd name="T59" fmla="*/ 3191 h 6422"/>
              <a:gd name="T60" fmla="*/ 3406 w 5880"/>
              <a:gd name="T61" fmla="*/ 2306 h 6422"/>
              <a:gd name="T62" fmla="*/ 691 w 5880"/>
              <a:gd name="T63" fmla="*/ 2306 h 6422"/>
              <a:gd name="T64" fmla="*/ 691 w 5880"/>
              <a:gd name="T65" fmla="*/ 661 h 6422"/>
              <a:gd name="T66" fmla="*/ 3406 w 5880"/>
              <a:gd name="T67" fmla="*/ 661 h 6422"/>
              <a:gd name="T68" fmla="*/ 3406 w 5880"/>
              <a:gd name="T69" fmla="*/ 2306 h 6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80" h="6422">
                <a:moveTo>
                  <a:pt x="5568" y="3191"/>
                </a:moveTo>
                <a:lnTo>
                  <a:pt x="5568" y="2343"/>
                </a:lnTo>
                <a:lnTo>
                  <a:pt x="5570" y="2343"/>
                </a:lnTo>
                <a:lnTo>
                  <a:pt x="5568" y="2335"/>
                </a:lnTo>
                <a:lnTo>
                  <a:pt x="5568" y="2329"/>
                </a:lnTo>
                <a:lnTo>
                  <a:pt x="5566" y="2329"/>
                </a:lnTo>
                <a:lnTo>
                  <a:pt x="5137" y="611"/>
                </a:lnTo>
                <a:lnTo>
                  <a:pt x="4920" y="611"/>
                </a:lnTo>
                <a:lnTo>
                  <a:pt x="4920" y="1570"/>
                </a:lnTo>
                <a:lnTo>
                  <a:pt x="4739" y="2027"/>
                </a:lnTo>
                <a:lnTo>
                  <a:pt x="4739" y="2343"/>
                </a:lnTo>
                <a:lnTo>
                  <a:pt x="5188" y="2343"/>
                </a:lnTo>
                <a:lnTo>
                  <a:pt x="5188" y="3288"/>
                </a:lnTo>
                <a:lnTo>
                  <a:pt x="5500" y="3861"/>
                </a:lnTo>
                <a:lnTo>
                  <a:pt x="5500" y="5407"/>
                </a:lnTo>
                <a:cubicBezTo>
                  <a:pt x="5500" y="5637"/>
                  <a:pt x="5313" y="5824"/>
                  <a:pt x="5083" y="5824"/>
                </a:cubicBezTo>
                <a:cubicBezTo>
                  <a:pt x="4853" y="5824"/>
                  <a:pt x="4665" y="5637"/>
                  <a:pt x="4665" y="5407"/>
                </a:cubicBezTo>
                <a:lnTo>
                  <a:pt x="4665" y="3623"/>
                </a:lnTo>
                <a:lnTo>
                  <a:pt x="4098" y="3623"/>
                </a:lnTo>
                <a:lnTo>
                  <a:pt x="4098" y="0"/>
                </a:lnTo>
                <a:lnTo>
                  <a:pt x="0" y="0"/>
                </a:lnTo>
                <a:lnTo>
                  <a:pt x="0" y="6422"/>
                </a:lnTo>
                <a:lnTo>
                  <a:pt x="4098" y="6422"/>
                </a:lnTo>
                <a:lnTo>
                  <a:pt x="4098" y="4003"/>
                </a:lnTo>
                <a:lnTo>
                  <a:pt x="4286" y="4003"/>
                </a:lnTo>
                <a:lnTo>
                  <a:pt x="4286" y="5407"/>
                </a:lnTo>
                <a:cubicBezTo>
                  <a:pt x="4286" y="5846"/>
                  <a:pt x="4643" y="6204"/>
                  <a:pt x="5083" y="6204"/>
                </a:cubicBezTo>
                <a:cubicBezTo>
                  <a:pt x="5522" y="6204"/>
                  <a:pt x="5880" y="5846"/>
                  <a:pt x="5880" y="5407"/>
                </a:cubicBezTo>
                <a:lnTo>
                  <a:pt x="5880" y="3765"/>
                </a:lnTo>
                <a:lnTo>
                  <a:pt x="5568" y="3191"/>
                </a:lnTo>
                <a:close/>
                <a:moveTo>
                  <a:pt x="3406" y="2306"/>
                </a:moveTo>
                <a:lnTo>
                  <a:pt x="691" y="2306"/>
                </a:lnTo>
                <a:lnTo>
                  <a:pt x="691" y="661"/>
                </a:lnTo>
                <a:lnTo>
                  <a:pt x="3406" y="661"/>
                </a:lnTo>
                <a:lnTo>
                  <a:pt x="3406" y="23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" name="矩形 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836713"/>
            <a:ext cx="4403021" cy="583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557069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3403956"/>
            <a:ext cx="4403021" cy="1084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6254" y="1250213"/>
            <a:ext cx="4403021" cy="1098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621" y="843063"/>
            <a:ext cx="44036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板块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/>
          <p:cNvSpPr/>
          <p:nvPr/>
        </p:nvSpPr>
        <p:spPr>
          <a:xfrm>
            <a:off x="1005938" y="1250213"/>
            <a:ext cx="1346530" cy="540683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 bwMode="auto">
          <a:xfrm>
            <a:off x="1005937" y="1273698"/>
            <a:ext cx="362282" cy="1032273"/>
          </a:xfrm>
          <a:custGeom>
            <a:avLst/>
            <a:gdLst>
              <a:gd name="connsiteX0" fmla="*/ 11835 w 362282"/>
              <a:gd name="connsiteY0" fmla="*/ 0 h 1032273"/>
              <a:gd name="connsiteX1" fmla="*/ 362282 w 362282"/>
              <a:gd name="connsiteY1" fmla="*/ 347773 h 1032273"/>
              <a:gd name="connsiteX2" fmla="*/ 249874 w 362282"/>
              <a:gd name="connsiteY2" fmla="*/ 629512 h 1032273"/>
              <a:gd name="connsiteX3" fmla="*/ 0 w 362282"/>
              <a:gd name="connsiteY3" fmla="*/ 1032273 h 1032273"/>
              <a:gd name="connsiteX4" fmla="*/ 0 w 362282"/>
              <a:gd name="connsiteY4" fmla="*/ 565002 h 1032273"/>
              <a:gd name="connsiteX5" fmla="*/ 10732 w 362282"/>
              <a:gd name="connsiteY5" fmla="*/ 566084 h 1032273"/>
              <a:gd name="connsiteX6" fmla="*/ 255098 w 362282"/>
              <a:gd name="connsiteY6" fmla="*/ 321718 h 1032273"/>
              <a:gd name="connsiteX7" fmla="*/ 10732 w 362282"/>
              <a:gd name="connsiteY7" fmla="*/ 77352 h 1032273"/>
              <a:gd name="connsiteX8" fmla="*/ 0 w 362282"/>
              <a:gd name="connsiteY8" fmla="*/ 78434 h 1032273"/>
              <a:gd name="connsiteX9" fmla="*/ 0 w 362282"/>
              <a:gd name="connsiteY9" fmla="*/ 1184 h 1032273"/>
              <a:gd name="connsiteX10" fmla="*/ 11835 w 362282"/>
              <a:gd name="connsiteY10" fmla="*/ 0 h 103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82" h="1032273">
                <a:moveTo>
                  <a:pt x="11835" y="0"/>
                </a:moveTo>
                <a:cubicBezTo>
                  <a:pt x="205793" y="0"/>
                  <a:pt x="362282" y="156278"/>
                  <a:pt x="362282" y="347773"/>
                </a:cubicBezTo>
                <a:cubicBezTo>
                  <a:pt x="362282" y="460028"/>
                  <a:pt x="249874" y="629512"/>
                  <a:pt x="249874" y="629512"/>
                </a:cubicBezTo>
                <a:lnTo>
                  <a:pt x="0" y="1032273"/>
                </a:lnTo>
                <a:lnTo>
                  <a:pt x="0" y="565002"/>
                </a:lnTo>
                <a:lnTo>
                  <a:pt x="10732" y="566084"/>
                </a:lnTo>
                <a:cubicBezTo>
                  <a:pt x="145692" y="566084"/>
                  <a:pt x="255098" y="456678"/>
                  <a:pt x="255098" y="321718"/>
                </a:cubicBezTo>
                <a:cubicBezTo>
                  <a:pt x="255098" y="186758"/>
                  <a:pt x="145692" y="77352"/>
                  <a:pt x="10732" y="77352"/>
                </a:cubicBezTo>
                <a:lnTo>
                  <a:pt x="0" y="78434"/>
                </a:lnTo>
                <a:lnTo>
                  <a:pt x="0" y="1184"/>
                </a:lnTo>
                <a:lnTo>
                  <a:pt x="1183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5" name="文本框 14"/>
          <p:cNvSpPr txBox="1"/>
          <p:nvPr/>
        </p:nvSpPr>
        <p:spPr>
          <a:xfrm>
            <a:off x="1207912" y="148478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七宝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07912" y="252269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九亭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7912" y="363570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龙柏金汇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7912" y="4724591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人民广场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07912" y="583759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江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桥新城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09276" y="903754"/>
            <a:ext cx="6475334" cy="33855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区域排名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56947" y="1196752"/>
            <a:ext cx="3106795" cy="5542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晨星专业进口车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维修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上海即客汽车租赁有限公司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日升汽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上海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勇成汽配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上海市一路发轮胎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汇驰车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坊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上海晨徐汽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销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上海丽岩汽车服务有限公司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小蜜蜂汽车快修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忆展汽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销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宝驾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租车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沪强汽车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轮胎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上海驰贸汽车销售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有限公司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利港定损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Car's one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嘎嘎汽车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捷豹路虎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南京西路店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上海君洁汽车租赁有限公司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黄浦店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上海浦西保时捷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大海汽车维修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德国马牌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壹号店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君诚汽车维修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雷圣汽车维修养护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7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上海振玉汽车修理厂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862369" y="4128806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897459" y="3728295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680784" y="1769580"/>
            <a:ext cx="535104" cy="535104"/>
          </a:xfrm>
          <a:prstGeom prst="ellipse">
            <a:avLst/>
          </a:prstGeom>
          <a:solidFill>
            <a:srgbClr val="F3663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50"/>
          <p:cNvSpPr txBox="1"/>
          <p:nvPr/>
        </p:nvSpPr>
        <p:spPr>
          <a:xfrm>
            <a:off x="9436554" y="4005064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九亭</a:t>
            </a:r>
            <a:endParaRPr lang="zh-CN" altLang="en-US" dirty="0"/>
          </a:p>
        </p:txBody>
      </p:sp>
      <p:sp>
        <p:nvSpPr>
          <p:cNvPr id="26" name="TextBox 51"/>
          <p:cNvSpPr txBox="1"/>
          <p:nvPr/>
        </p:nvSpPr>
        <p:spPr>
          <a:xfrm>
            <a:off x="9436554" y="1834797"/>
            <a:ext cx="2380776" cy="276999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七宝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781731" y="4210848"/>
            <a:ext cx="69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闵行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20.28%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01417" y="1837077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宝山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7.11%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74327" y="3795792"/>
            <a:ext cx="78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浦东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17.36%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989264" y="1979580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909120" y="2047077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6.41%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953498" y="4480054"/>
            <a:ext cx="535104" cy="535104"/>
          </a:xfrm>
          <a:prstGeom prst="ellipse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859968" y="4524536"/>
            <a:ext cx="6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松江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8.07%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667958" y="3401997"/>
            <a:ext cx="1085172" cy="726809"/>
            <a:chOff x="7264995" y="4495132"/>
            <a:chExt cx="1085172" cy="726809"/>
          </a:xfrm>
        </p:grpSpPr>
        <p:sp>
          <p:nvSpPr>
            <p:cNvPr id="35" name="location-pointer_619"/>
            <p:cNvSpPr>
              <a:spLocks noChangeAspect="1"/>
            </p:cNvSpPr>
            <p:nvPr/>
          </p:nvSpPr>
          <p:spPr bwMode="auto">
            <a:xfrm>
              <a:off x="7509324" y="4495132"/>
              <a:ext cx="282592" cy="415796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</p:sp>
        <p:sp>
          <p:nvSpPr>
            <p:cNvPr id="36" name="文本框 35"/>
            <p:cNvSpPr txBox="1"/>
            <p:nvPr/>
          </p:nvSpPr>
          <p:spPr>
            <a:xfrm>
              <a:off x="7264995" y="4914164"/>
              <a:ext cx="1085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爱琴海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9434876" y="4256358"/>
            <a:ext cx="2382408" cy="1581239"/>
          </a:xfrm>
          <a:prstGeom prst="rect">
            <a:avLst/>
          </a:prstGeom>
          <a:blipFill dpi="0" rotWithShape="1">
            <a:blip r:embed="rId3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434876" y="2124905"/>
            <a:ext cx="2382408" cy="1581239"/>
          </a:xfrm>
          <a:prstGeom prst="rect">
            <a:avLst/>
          </a:prstGeom>
          <a:blipFill dpi="0" rotWithShape="1">
            <a:blip r:embed="rId4"/>
            <a:srcRect/>
            <a:stretch>
              <a:fillRect l="-6000" r="-5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780851" y="1306231"/>
            <a:ext cx="10630298" cy="51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1.1.4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创新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运营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0935" y="1353519"/>
            <a:ext cx="9809709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注重美陈和橱窗设计，同时不断推出线下体验活动来增加消费者的粘性。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780851" y="2228671"/>
            <a:ext cx="104248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美陈橱窗吸睛，营造话题性氛围。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万象城内部美陈以及橱窗一直以来，不断根据节日热点进行打造， “花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万象”美陈主题及圣诞节美陈，迅速成为美陈橱窗网红照片“诞生地”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全新线下体验，打造独家</a:t>
            </a:r>
            <a:r>
              <a:rPr lang="zh-CN" altLang="en-US" sz="12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记忆。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万象城不断推出各类全新线下体验吸引消费者。如“双十一”，捉猫猫活动、卡西欧快闪店让消费者投入到商场活动中，体验不同的新零售；万象圣诞集市，高品质的北欧氛围营造获得不俗口碑。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5" y="4042535"/>
            <a:ext cx="1985045" cy="19787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93" y="4042535"/>
            <a:ext cx="2984123" cy="197875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77" y="4042535"/>
            <a:ext cx="2970403" cy="19787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9" y="4042534"/>
            <a:ext cx="2917035" cy="1978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48" name="组合 47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GrpSpPr/>
          <p:nvPr/>
        </p:nvGrpSpPr>
        <p:grpSpPr>
          <a:xfrm>
            <a:off x="1041963" y="1125985"/>
            <a:ext cx="10410131" cy="358799"/>
            <a:chOff x="2246049" y="1910446"/>
            <a:chExt cx="8262294" cy="358799"/>
          </a:xfrm>
        </p:grpSpPr>
        <p:grpSp>
          <p:nvGrpSpPr>
            <p:cNvPr id="49" name="组合 48"/>
            <p:cNvGrpSpPr/>
            <p:nvPr/>
          </p:nvGrpSpPr>
          <p:grpSpPr>
            <a:xfrm>
              <a:off x="2246049" y="1910446"/>
              <a:ext cx="8262294" cy="358799"/>
              <a:chOff x="-474966" y="4152900"/>
              <a:chExt cx="5253216" cy="7239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-474521" y="4152900"/>
                <a:ext cx="0" cy="7239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-474966" y="4152900"/>
                <a:ext cx="5253216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接连接符 49"/>
            <p:cNvCxnSpPr/>
            <p:nvPr/>
          </p:nvCxnSpPr>
          <p:spPr>
            <a:xfrm>
              <a:off x="10508343" y="1910446"/>
              <a:ext cx="0" cy="35879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4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4113399" y="867406"/>
            <a:ext cx="3926818" cy="52427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1199455" y="1484784"/>
          <a:ext cx="10081121" cy="2719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9" name="TextBox 42"/>
          <p:cNvSpPr txBox="1"/>
          <p:nvPr/>
        </p:nvSpPr>
        <p:spPr>
          <a:xfrm>
            <a:off x="4038531" y="922081"/>
            <a:ext cx="41149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其中上海市、苏州市、杭州市，排名前三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93017" y="4437112"/>
            <a:ext cx="3193770" cy="2088232"/>
            <a:chOff x="4493017" y="4437112"/>
            <a:chExt cx="3193770" cy="2088232"/>
          </a:xfrm>
        </p:grpSpPr>
        <p:sp>
          <p:nvSpPr>
            <p:cNvPr id="61" name="Freeform 7"/>
            <p:cNvSpPr/>
            <p:nvPr/>
          </p:nvSpPr>
          <p:spPr bwMode="auto">
            <a:xfrm>
              <a:off x="4493017" y="5805415"/>
              <a:ext cx="800845" cy="30959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62" name="TextBox 124"/>
            <p:cNvSpPr txBox="1"/>
            <p:nvPr/>
          </p:nvSpPr>
          <p:spPr>
            <a:xfrm>
              <a:off x="4537866" y="6248345"/>
              <a:ext cx="662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虎丘区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Straight Connector 137"/>
            <p:cNvCxnSpPr/>
            <p:nvPr/>
          </p:nvCxnSpPr>
          <p:spPr>
            <a:xfrm>
              <a:off x="4896666" y="4949212"/>
              <a:ext cx="0" cy="745897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"/>
            <p:cNvSpPr/>
            <p:nvPr/>
          </p:nvSpPr>
          <p:spPr bwMode="auto">
            <a:xfrm>
              <a:off x="5036199" y="5526042"/>
              <a:ext cx="800845" cy="58897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75" name="TextBox 125"/>
            <p:cNvSpPr txBox="1"/>
            <p:nvPr/>
          </p:nvSpPr>
          <p:spPr>
            <a:xfrm>
              <a:off x="5142028" y="6248345"/>
              <a:ext cx="667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姑苏区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Straight Connector 139"/>
            <p:cNvCxnSpPr/>
            <p:nvPr/>
          </p:nvCxnSpPr>
          <p:spPr>
            <a:xfrm>
              <a:off x="5422752" y="4949642"/>
              <a:ext cx="0" cy="427802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eeform 7"/>
            <p:cNvSpPr/>
            <p:nvPr/>
          </p:nvSpPr>
          <p:spPr bwMode="auto">
            <a:xfrm>
              <a:off x="5656419" y="5305749"/>
              <a:ext cx="800845" cy="80926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78" name="TextBox 126"/>
            <p:cNvSpPr txBox="1"/>
            <p:nvPr/>
          </p:nvSpPr>
          <p:spPr>
            <a:xfrm>
              <a:off x="5751194" y="6248345"/>
              <a:ext cx="655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昆山区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Straight Connector 140"/>
            <p:cNvCxnSpPr/>
            <p:nvPr/>
          </p:nvCxnSpPr>
          <p:spPr>
            <a:xfrm>
              <a:off x="6056842" y="4957722"/>
              <a:ext cx="0" cy="214698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reeform 106"/>
            <p:cNvSpPr/>
            <p:nvPr/>
          </p:nvSpPr>
          <p:spPr bwMode="auto">
            <a:xfrm>
              <a:off x="6282531" y="5377444"/>
              <a:ext cx="800845" cy="737571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1" name="TextBox 127"/>
            <p:cNvSpPr txBox="1"/>
            <p:nvPr/>
          </p:nvSpPr>
          <p:spPr>
            <a:xfrm>
              <a:off x="6348122" y="6248345"/>
              <a:ext cx="657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吴中区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Straight Connector 141"/>
            <p:cNvCxnSpPr/>
            <p:nvPr/>
          </p:nvCxnSpPr>
          <p:spPr>
            <a:xfrm>
              <a:off x="6674286" y="4952199"/>
              <a:ext cx="0" cy="27700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7"/>
            <p:cNvSpPr/>
            <p:nvPr/>
          </p:nvSpPr>
          <p:spPr bwMode="auto">
            <a:xfrm>
              <a:off x="6885942" y="5720356"/>
              <a:ext cx="800845" cy="39465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84" name="TextBox 128"/>
            <p:cNvSpPr txBox="1"/>
            <p:nvPr/>
          </p:nvSpPr>
          <p:spPr>
            <a:xfrm>
              <a:off x="6947314" y="6248345"/>
              <a:ext cx="688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相城区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Straight Connector 142"/>
            <p:cNvCxnSpPr/>
            <p:nvPr/>
          </p:nvCxnSpPr>
          <p:spPr>
            <a:xfrm>
              <a:off x="7284067" y="4939204"/>
              <a:ext cx="0" cy="69682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 Box 10"/>
            <p:cNvSpPr txBox="1">
              <a:spLocks noChangeArrowheads="1"/>
            </p:cNvSpPr>
            <p:nvPr/>
          </p:nvSpPr>
          <p:spPr bwMode="auto">
            <a:xfrm>
              <a:off x="4563954" y="5938304"/>
              <a:ext cx="561511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9.12%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87" name="Text Box 10"/>
            <p:cNvSpPr txBox="1">
              <a:spLocks noChangeArrowheads="1"/>
            </p:cNvSpPr>
            <p:nvPr/>
          </p:nvSpPr>
          <p:spPr bwMode="auto">
            <a:xfrm>
              <a:off x="5087888" y="5938304"/>
              <a:ext cx="572986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20.12%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88" name="Text Box 10"/>
            <p:cNvSpPr txBox="1">
              <a:spLocks noChangeArrowheads="1"/>
            </p:cNvSpPr>
            <p:nvPr/>
          </p:nvSpPr>
          <p:spPr bwMode="auto">
            <a:xfrm>
              <a:off x="5776758" y="5938304"/>
              <a:ext cx="544444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29.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97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89" name="Text Box 10"/>
            <p:cNvSpPr txBox="1">
              <a:spLocks noChangeArrowheads="1"/>
            </p:cNvSpPr>
            <p:nvPr/>
          </p:nvSpPr>
          <p:spPr bwMode="auto">
            <a:xfrm>
              <a:off x="6360941" y="5938304"/>
              <a:ext cx="541809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8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31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90" name="Text Box 10"/>
            <p:cNvSpPr txBox="1">
              <a:spLocks noChangeArrowheads="1"/>
            </p:cNvSpPr>
            <p:nvPr/>
          </p:nvSpPr>
          <p:spPr bwMode="auto">
            <a:xfrm>
              <a:off x="6933258" y="5938304"/>
              <a:ext cx="591337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12.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48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907931" y="4437112"/>
              <a:ext cx="2509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苏州市最近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看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房区域分布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2" name="Freeform 7"/>
          <p:cNvSpPr/>
          <p:nvPr/>
        </p:nvSpPr>
        <p:spPr bwMode="auto">
          <a:xfrm>
            <a:off x="8209424" y="5733255"/>
            <a:ext cx="800845" cy="38175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93" name="TextBox 124"/>
          <p:cNvSpPr txBox="1"/>
          <p:nvPr/>
        </p:nvSpPr>
        <p:spPr>
          <a:xfrm>
            <a:off x="8254273" y="6248345"/>
            <a:ext cx="66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西湖区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4" name="Straight Connector 137"/>
          <p:cNvCxnSpPr/>
          <p:nvPr/>
        </p:nvCxnSpPr>
        <p:spPr>
          <a:xfrm>
            <a:off x="8613073" y="4949212"/>
            <a:ext cx="0" cy="686813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7"/>
          <p:cNvSpPr/>
          <p:nvPr/>
        </p:nvSpPr>
        <p:spPr bwMode="auto">
          <a:xfrm>
            <a:off x="8752606" y="5636025"/>
            <a:ext cx="800845" cy="47898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96" name="TextBox 125"/>
          <p:cNvSpPr txBox="1"/>
          <p:nvPr/>
        </p:nvSpPr>
        <p:spPr>
          <a:xfrm>
            <a:off x="8858435" y="6248345"/>
            <a:ext cx="6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下城区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7" name="Straight Connector 139"/>
          <p:cNvCxnSpPr/>
          <p:nvPr/>
        </p:nvCxnSpPr>
        <p:spPr>
          <a:xfrm>
            <a:off x="9139159" y="4949642"/>
            <a:ext cx="0" cy="576399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7"/>
          <p:cNvSpPr/>
          <p:nvPr/>
        </p:nvSpPr>
        <p:spPr bwMode="auto">
          <a:xfrm>
            <a:off x="9372826" y="5153459"/>
            <a:ext cx="800845" cy="96155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3663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99" name="TextBox 126"/>
          <p:cNvSpPr txBox="1"/>
          <p:nvPr/>
        </p:nvSpPr>
        <p:spPr>
          <a:xfrm>
            <a:off x="9467601" y="6248345"/>
            <a:ext cx="65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江干区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Straight Connector 140"/>
          <p:cNvCxnSpPr/>
          <p:nvPr/>
        </p:nvCxnSpPr>
        <p:spPr>
          <a:xfrm>
            <a:off x="9773249" y="4957722"/>
            <a:ext cx="0" cy="112847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106"/>
          <p:cNvSpPr/>
          <p:nvPr/>
        </p:nvSpPr>
        <p:spPr bwMode="auto">
          <a:xfrm>
            <a:off x="9998938" y="5415735"/>
            <a:ext cx="800845" cy="699280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2" name="TextBox 127"/>
          <p:cNvSpPr txBox="1"/>
          <p:nvPr/>
        </p:nvSpPr>
        <p:spPr>
          <a:xfrm>
            <a:off x="10064529" y="6248345"/>
            <a:ext cx="65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余杭区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Straight Connector 141"/>
          <p:cNvCxnSpPr/>
          <p:nvPr/>
        </p:nvCxnSpPr>
        <p:spPr>
          <a:xfrm>
            <a:off x="10390693" y="4952199"/>
            <a:ext cx="0" cy="353550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7"/>
          <p:cNvSpPr/>
          <p:nvPr/>
        </p:nvSpPr>
        <p:spPr bwMode="auto">
          <a:xfrm>
            <a:off x="10602349" y="5659371"/>
            <a:ext cx="800845" cy="455643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latin typeface="+mn-ea"/>
            </a:endParaRPr>
          </a:p>
        </p:txBody>
      </p:sp>
      <p:sp>
        <p:nvSpPr>
          <p:cNvPr id="105" name="TextBox 128"/>
          <p:cNvSpPr txBox="1"/>
          <p:nvPr/>
        </p:nvSpPr>
        <p:spPr>
          <a:xfrm>
            <a:off x="10663721" y="6248345"/>
            <a:ext cx="68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萧山区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Straight Connector 142"/>
          <p:cNvCxnSpPr/>
          <p:nvPr/>
        </p:nvCxnSpPr>
        <p:spPr>
          <a:xfrm>
            <a:off x="11000474" y="4939204"/>
            <a:ext cx="0" cy="636704"/>
          </a:xfrm>
          <a:prstGeom prst="line">
            <a:avLst/>
          </a:prstGeom>
          <a:ln w="19050">
            <a:solidFill>
              <a:srgbClr val="BFBFBF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10"/>
          <p:cNvSpPr txBox="1">
            <a:spLocks noChangeArrowheads="1"/>
          </p:cNvSpPr>
          <p:nvPr/>
        </p:nvSpPr>
        <p:spPr bwMode="auto">
          <a:xfrm>
            <a:off x="8280361" y="5938304"/>
            <a:ext cx="561511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13.35%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8837078" y="5938304"/>
            <a:ext cx="604162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16.24%</a:t>
            </a:r>
            <a:endParaRPr lang="en-US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09" name="Text Box 10"/>
          <p:cNvSpPr txBox="1">
            <a:spLocks noChangeArrowheads="1"/>
          </p:cNvSpPr>
          <p:nvPr/>
        </p:nvSpPr>
        <p:spPr bwMode="auto">
          <a:xfrm>
            <a:off x="9493164" y="5938304"/>
            <a:ext cx="55308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35.8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2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10" name="Text Box 10"/>
          <p:cNvSpPr txBox="1">
            <a:spLocks noChangeArrowheads="1"/>
          </p:cNvSpPr>
          <p:nvPr/>
        </p:nvSpPr>
        <p:spPr bwMode="auto">
          <a:xfrm>
            <a:off x="10077348" y="5938304"/>
            <a:ext cx="541809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20.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53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11" name="Text Box 10"/>
          <p:cNvSpPr txBox="1">
            <a:spLocks noChangeArrowheads="1"/>
          </p:cNvSpPr>
          <p:nvPr/>
        </p:nvSpPr>
        <p:spPr bwMode="auto">
          <a:xfrm>
            <a:off x="10649665" y="5938304"/>
            <a:ext cx="591337" cy="200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1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4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.</a:t>
            </a:r>
            <a:r>
              <a:rPr lang="en-US" sz="1000" smtClean="0">
                <a:solidFill>
                  <a:schemeClr val="bg1"/>
                </a:solidFill>
                <a:latin typeface="+mn-ea"/>
                <a:cs typeface="Open Sans" charset="0"/>
              </a:rPr>
              <a:t>07</a:t>
            </a:r>
            <a:r>
              <a:rPr lang="id-ID" sz="1000" smtClean="0">
                <a:solidFill>
                  <a:schemeClr val="bg1"/>
                </a:solidFill>
                <a:latin typeface="+mn-ea"/>
                <a:cs typeface="Open Sans" charset="0"/>
              </a:rPr>
              <a:t>%</a:t>
            </a:r>
            <a:endParaRPr lang="id-ID" sz="1000" dirty="0">
              <a:solidFill>
                <a:schemeClr val="bg1"/>
              </a:solidFill>
              <a:latin typeface="+mn-ea"/>
              <a:cs typeface="Open Sans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624338" y="4437112"/>
            <a:ext cx="250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杭州市最近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房区域分布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21460" y="4437112"/>
            <a:ext cx="3193770" cy="2088232"/>
            <a:chOff x="4493017" y="4437112"/>
            <a:chExt cx="3193770" cy="2088232"/>
          </a:xfrm>
        </p:grpSpPr>
        <p:sp>
          <p:nvSpPr>
            <p:cNvPr id="114" name="Freeform 7"/>
            <p:cNvSpPr/>
            <p:nvPr/>
          </p:nvSpPr>
          <p:spPr bwMode="auto">
            <a:xfrm>
              <a:off x="4493017" y="5636025"/>
              <a:ext cx="800845" cy="47898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15" name="TextBox 124"/>
            <p:cNvSpPr txBox="1"/>
            <p:nvPr/>
          </p:nvSpPr>
          <p:spPr>
            <a:xfrm>
              <a:off x="4537866" y="6248345"/>
              <a:ext cx="662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静安区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6" name="Straight Connector 137"/>
            <p:cNvCxnSpPr/>
            <p:nvPr/>
          </p:nvCxnSpPr>
          <p:spPr>
            <a:xfrm>
              <a:off x="4896666" y="4949211"/>
              <a:ext cx="0" cy="612000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 7"/>
            <p:cNvSpPr/>
            <p:nvPr/>
          </p:nvSpPr>
          <p:spPr bwMode="auto">
            <a:xfrm>
              <a:off x="5036199" y="5526042"/>
              <a:ext cx="800845" cy="58897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18" name="TextBox 125"/>
            <p:cNvSpPr txBox="1"/>
            <p:nvPr/>
          </p:nvSpPr>
          <p:spPr>
            <a:xfrm>
              <a:off x="5142028" y="6248345"/>
              <a:ext cx="667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徐汇</a:t>
              </a:r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9" name="Straight Connector 139"/>
            <p:cNvCxnSpPr/>
            <p:nvPr/>
          </p:nvCxnSpPr>
          <p:spPr>
            <a:xfrm>
              <a:off x="5422752" y="4949642"/>
              <a:ext cx="0" cy="427802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7"/>
            <p:cNvSpPr/>
            <p:nvPr/>
          </p:nvSpPr>
          <p:spPr bwMode="auto">
            <a:xfrm>
              <a:off x="5656419" y="5305749"/>
              <a:ext cx="800845" cy="80926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F366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21" name="TextBox 126"/>
            <p:cNvSpPr txBox="1"/>
            <p:nvPr/>
          </p:nvSpPr>
          <p:spPr>
            <a:xfrm>
              <a:off x="5751194" y="6248345"/>
              <a:ext cx="655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闵行区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2" name="Straight Connector 140"/>
            <p:cNvCxnSpPr/>
            <p:nvPr/>
          </p:nvCxnSpPr>
          <p:spPr>
            <a:xfrm>
              <a:off x="6056842" y="4957722"/>
              <a:ext cx="0" cy="214698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 106"/>
            <p:cNvSpPr/>
            <p:nvPr/>
          </p:nvSpPr>
          <p:spPr bwMode="auto">
            <a:xfrm>
              <a:off x="6282531" y="5377444"/>
              <a:ext cx="800845" cy="737571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24" name="TextBox 127"/>
            <p:cNvSpPr txBox="1"/>
            <p:nvPr/>
          </p:nvSpPr>
          <p:spPr>
            <a:xfrm>
              <a:off x="6348122" y="6248345"/>
              <a:ext cx="657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长宁区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5" name="Straight Connector 141"/>
            <p:cNvCxnSpPr/>
            <p:nvPr/>
          </p:nvCxnSpPr>
          <p:spPr>
            <a:xfrm>
              <a:off x="6674286" y="4952199"/>
              <a:ext cx="0" cy="277001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Freeform 7"/>
            <p:cNvSpPr/>
            <p:nvPr/>
          </p:nvSpPr>
          <p:spPr bwMode="auto">
            <a:xfrm>
              <a:off x="6885942" y="5636025"/>
              <a:ext cx="800845" cy="478989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latin typeface="+mn-ea"/>
              </a:endParaRPr>
            </a:p>
          </p:txBody>
        </p:sp>
        <p:sp>
          <p:nvSpPr>
            <p:cNvPr id="127" name="TextBox 128"/>
            <p:cNvSpPr txBox="1"/>
            <p:nvPr/>
          </p:nvSpPr>
          <p:spPr>
            <a:xfrm>
              <a:off x="6947314" y="6248345"/>
              <a:ext cx="688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120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黄浦区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8" name="Straight Connector 142"/>
            <p:cNvCxnSpPr/>
            <p:nvPr/>
          </p:nvCxnSpPr>
          <p:spPr>
            <a:xfrm>
              <a:off x="7284067" y="4939204"/>
              <a:ext cx="0" cy="612000"/>
            </a:xfrm>
            <a:prstGeom prst="line">
              <a:avLst/>
            </a:prstGeom>
            <a:ln w="19050">
              <a:solidFill>
                <a:srgbClr val="BFBFBF"/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 Box 10"/>
            <p:cNvSpPr txBox="1">
              <a:spLocks noChangeArrowheads="1"/>
            </p:cNvSpPr>
            <p:nvPr/>
          </p:nvSpPr>
          <p:spPr bwMode="auto">
            <a:xfrm>
              <a:off x="4563954" y="5938304"/>
              <a:ext cx="561511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16.16%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30" name="Text Box 10"/>
            <p:cNvSpPr txBox="1">
              <a:spLocks noChangeArrowheads="1"/>
            </p:cNvSpPr>
            <p:nvPr/>
          </p:nvSpPr>
          <p:spPr bwMode="auto">
            <a:xfrm>
              <a:off x="5087888" y="5938304"/>
              <a:ext cx="572986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19.66%</a:t>
              </a:r>
              <a:endParaRPr lang="en-US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31" name="Text Box 10"/>
            <p:cNvSpPr txBox="1">
              <a:spLocks noChangeArrowheads="1"/>
            </p:cNvSpPr>
            <p:nvPr/>
          </p:nvSpPr>
          <p:spPr bwMode="auto">
            <a:xfrm>
              <a:off x="5776758" y="5938304"/>
              <a:ext cx="544444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6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90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32" name="Text Box 10"/>
            <p:cNvSpPr txBox="1">
              <a:spLocks noChangeArrowheads="1"/>
            </p:cNvSpPr>
            <p:nvPr/>
          </p:nvSpPr>
          <p:spPr bwMode="auto">
            <a:xfrm>
              <a:off x="6360941" y="5938304"/>
              <a:ext cx="541809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2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0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45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33" name="Text Box 10"/>
            <p:cNvSpPr txBox="1">
              <a:spLocks noChangeArrowheads="1"/>
            </p:cNvSpPr>
            <p:nvPr/>
          </p:nvSpPr>
          <p:spPr bwMode="auto">
            <a:xfrm>
              <a:off x="6933258" y="5938304"/>
              <a:ext cx="591337" cy="2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r" defTabSz="1087755"/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1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6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.</a:t>
              </a:r>
              <a:r>
                <a:rPr lang="en-US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83</a:t>
              </a:r>
              <a:r>
                <a:rPr lang="id-ID" sz="1000" smtClean="0">
                  <a:solidFill>
                    <a:schemeClr val="bg1"/>
                  </a:solidFill>
                  <a:latin typeface="+mn-ea"/>
                  <a:cs typeface="Open Sans" charset="0"/>
                </a:rPr>
                <a:t>%</a:t>
              </a:r>
              <a:endParaRPr lang="id-ID" sz="1000" dirty="0">
                <a:solidFill>
                  <a:schemeClr val="bg1"/>
                </a:solidFill>
                <a:latin typeface="+mn-ea"/>
                <a:cs typeface="Open Sans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907931" y="4437112"/>
              <a:ext cx="2509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r>
                <a:rPr kumimoji="0" lang="zh-CN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市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最近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看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房区域分布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3.3.9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最近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看房的城市与区域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分布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021600" y="1133645"/>
            <a:ext cx="4640291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122320" y="1133645"/>
            <a:ext cx="4728353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3.3.10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线下看房轨迹和频率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1021600" y="1268760"/>
            <a:ext cx="4575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房记录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ounded Rectangle 240"/>
          <p:cNvSpPr/>
          <p:nvPr/>
        </p:nvSpPr>
        <p:spPr>
          <a:xfrm rot="10800000">
            <a:off x="1589857" y="2049372"/>
            <a:ext cx="308640" cy="4199612"/>
          </a:xfrm>
          <a:prstGeom prst="roundRect">
            <a:avLst>
              <a:gd name="adj" fmla="val 50000"/>
            </a:avLst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76512" y="3429663"/>
            <a:ext cx="2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TOP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52513" y="4259201"/>
            <a:ext cx="66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48896" y="2313304"/>
            <a:ext cx="127000" cy="3852000"/>
            <a:chOff x="2223140" y="2549811"/>
            <a:chExt cx="127000" cy="3632211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2285388" y="2602699"/>
              <a:ext cx="1" cy="35793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等腰三角形 30"/>
            <p:cNvSpPr/>
            <p:nvPr/>
          </p:nvSpPr>
          <p:spPr>
            <a:xfrm>
              <a:off x="2223140" y="2549811"/>
              <a:ext cx="127000" cy="15388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60793" y="2049372"/>
            <a:ext cx="364739" cy="3591580"/>
            <a:chOff x="587570" y="1968869"/>
            <a:chExt cx="396000" cy="3899407"/>
          </a:xfrm>
        </p:grpSpPr>
        <p:sp>
          <p:nvSpPr>
            <p:cNvPr id="34" name="Rounded Rectangle 232"/>
            <p:cNvSpPr/>
            <p:nvPr/>
          </p:nvSpPr>
          <p:spPr>
            <a:xfrm rot="10800000">
              <a:off x="587570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3" name="Rounded Rectangle 240"/>
            <p:cNvSpPr/>
            <p:nvPr/>
          </p:nvSpPr>
          <p:spPr>
            <a:xfrm rot="10800000">
              <a:off x="652516" y="2256923"/>
              <a:ext cx="261924" cy="3534128"/>
            </a:xfrm>
            <a:prstGeom prst="roundRect">
              <a:avLst>
                <a:gd name="adj" fmla="val 50000"/>
              </a:avLst>
            </a:prstGeom>
            <a:solidFill>
              <a:srgbClr val="F36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73727" y="2049372"/>
            <a:ext cx="364739" cy="3591580"/>
            <a:chOff x="1323444" y="1968869"/>
            <a:chExt cx="396000" cy="3899407"/>
          </a:xfrm>
        </p:grpSpPr>
        <p:sp>
          <p:nvSpPr>
            <p:cNvPr id="37" name="Rounded Rectangle 232"/>
            <p:cNvSpPr/>
            <p:nvPr/>
          </p:nvSpPr>
          <p:spPr>
            <a:xfrm rot="10800000">
              <a:off x="1323444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6" name="Rounded Rectangle 240"/>
            <p:cNvSpPr/>
            <p:nvPr/>
          </p:nvSpPr>
          <p:spPr>
            <a:xfrm rot="10800000">
              <a:off x="1413444" y="5176274"/>
              <a:ext cx="216000" cy="61477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019783" y="2049372"/>
            <a:ext cx="364739" cy="3591580"/>
            <a:chOff x="1919537" y="1968869"/>
            <a:chExt cx="396000" cy="3899407"/>
          </a:xfrm>
        </p:grpSpPr>
        <p:sp>
          <p:nvSpPr>
            <p:cNvPr id="40" name="Rounded Rectangle 232"/>
            <p:cNvSpPr/>
            <p:nvPr/>
          </p:nvSpPr>
          <p:spPr>
            <a:xfrm rot="10800000">
              <a:off x="1919537" y="1968869"/>
              <a:ext cx="396000" cy="38994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39" name="Rounded Rectangle 240"/>
            <p:cNvSpPr/>
            <p:nvPr/>
          </p:nvSpPr>
          <p:spPr>
            <a:xfrm rot="10800000">
              <a:off x="2009537" y="5394352"/>
              <a:ext cx="216000" cy="39670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en-US">
                <a:solidFill>
                  <a:schemeClr val="bg1"/>
                </a:solidFill>
                <a:latin typeface="Open Sans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537769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83%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37912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11%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98560" y="1814627"/>
            <a:ext cx="90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5%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54963" y="5755412"/>
            <a:ext cx="1061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低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81779" y="5755412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94817" y="5755411"/>
            <a:ext cx="7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6862032" y="6045431"/>
            <a:ext cx="3416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来访人群中绝大多数看房频率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charset="-122"/>
              </a:rPr>
              <a:t>较高。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55" name="文本框 5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6122320" y="1268760"/>
            <a:ext cx="472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看</a:t>
            </a:r>
            <a:r>
              <a:rPr lang="zh-CN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charset="0"/>
              </a:rPr>
              <a:t>房频率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8816253" y="2936841"/>
          <a:ext cx="1812158" cy="2099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175"/>
                <a:gridCol w="1386983"/>
              </a:tblGrid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低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中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当前统计月份线下看房次数为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2-4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9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高</a:t>
                      </a:r>
                      <a:endParaRPr lang="zh-CN" altLang="en-US" sz="1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当前统计月份下看房次数在</a:t>
                      </a:r>
                      <a:r>
                        <a:rPr lang="en-US" altLang="zh-CN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次以上</a:t>
                      </a:r>
                      <a:endParaRPr lang="zh-CN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561" marR="8561" marT="8561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矩形 63"/>
          <p:cNvSpPr/>
          <p:nvPr/>
        </p:nvSpPr>
        <p:spPr>
          <a:xfrm>
            <a:off x="2447276" y="2205907"/>
            <a:ext cx="2119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闵行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紫藤华庭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460945" y="3581304"/>
            <a:ext cx="2165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b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闵行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古北金鹰府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85168" y="4375470"/>
            <a:ext cx="2480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b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闸北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苏河洲际中心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447276" y="4989844"/>
            <a:ext cx="236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翠湖天地隽荟都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447276" y="3399040"/>
            <a:ext cx="236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淮海名邸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60945" y="2768078"/>
            <a:ext cx="2797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b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徐汇公园道壹号二期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447276" y="4194462"/>
            <a:ext cx="2167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黄浦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泛海国际住区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447275" y="5785230"/>
            <a:ext cx="2570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上海天玺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447276" y="2603618"/>
            <a:ext cx="2570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名都城三期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442394" y="5221743"/>
            <a:ext cx="2797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b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日月光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客户轨迹总结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0009" y="3092510"/>
            <a:ext cx="243089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客源绝大多数来源于项目所在区域</a:t>
            </a:r>
            <a:r>
              <a:rPr lang="zh-CN" altLang="en-US" smtClean="0">
                <a:solidFill>
                  <a:schemeClr val="bg1"/>
                </a:solidFill>
                <a:latin typeface="+mn-ea"/>
              </a:rPr>
              <a:t>闵行区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3955853" y="2837217"/>
            <a:ext cx="6930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本地客源集中，集中来自项目</a:t>
            </a:r>
            <a:r>
              <a:rPr kumimoji="1" lang="zh-CN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周边</a:t>
            </a:r>
            <a:endParaRPr kumimoji="1"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主要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来自上海本地客源，区域集中在闵行区、松江区、宝山区和嘉定区。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购物场所、娱乐场所、餐饮</a:t>
            </a:r>
            <a:r>
              <a:rPr kumimoji="1" lang="zh-CN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</a:t>
            </a:r>
            <a:endParaRPr kumimoji="1"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除了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在闵行区以外，平时也会去徐汇区、浦东新区和长宁区。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17292" y="4203665"/>
            <a:ext cx="244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上行为偏好分析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常用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及使用时段分析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使用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的时长和频率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社交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flipH="1">
            <a:off x="551384" y="1133645"/>
            <a:ext cx="5506035" cy="530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3.4.1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线上行为偏好分析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583999" y="1252976"/>
          <a:ext cx="5367985" cy="234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616286" y="3792393"/>
          <a:ext cx="5335698" cy="2383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6455922" y="1431672"/>
          <a:ext cx="5544734" cy="2256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384032" y="4221048"/>
          <a:ext cx="5616624" cy="20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549382" y="1177007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404040"/>
                </a:solidFill>
              </a:rPr>
              <a:t>影</a:t>
            </a:r>
            <a:r>
              <a:rPr lang="zh-CN" altLang="en-US" sz="1400" b="1" dirty="0" smtClean="0">
                <a:solidFill>
                  <a:srgbClr val="404040"/>
                </a:solidFill>
              </a:rPr>
              <a:t>音图像类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399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404040"/>
                </a:solidFill>
              </a:rPr>
              <a:t>游戏娱乐类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544744" y="1196752"/>
            <a:ext cx="460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来访人群中绝大多数偏好自拍美颜、综合视频、社交直播等。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1570732" y="3907561"/>
            <a:ext cx="4751412" cy="300074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rgbClr val="0E2C3B"/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绝大多数人游戏偏好动作竞速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、麻将棋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牌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、休闲益智类游戏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华文细黑" panose="02010600040101010101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华文细黑" panose="02010600040101010101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7368499" y="1100507"/>
            <a:ext cx="3455793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>
            <a:defPPr>
              <a:defRPr lang="zh-CN"/>
            </a:defPPr>
            <a:lvl1pPr algn="ctr" defTabSz="913765">
              <a:lnSpc>
                <a:spcPct val="150000"/>
              </a:lnSpc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defRPr>
            </a:lvl1pPr>
            <a:lvl2pPr defTabSz="913765">
              <a:defRPr sz="1900"/>
            </a:lvl2pPr>
            <a:lvl3pPr defTabSz="913765">
              <a:defRPr sz="1900"/>
            </a:lvl3pPr>
            <a:lvl4pPr defTabSz="913765">
              <a:defRPr sz="1900"/>
            </a:lvl4pPr>
            <a:lvl5pPr defTabSz="913765">
              <a:defRPr sz="1900"/>
            </a:lvl5pPr>
            <a:lvl6pPr defTabSz="913765">
              <a:defRPr sz="1900"/>
            </a:lvl6pPr>
            <a:lvl7pPr defTabSz="913765">
              <a:defRPr sz="1900"/>
            </a:lvl7pPr>
            <a:lvl8pPr defTabSz="913765">
              <a:defRPr sz="1900"/>
            </a:lvl8pPr>
            <a:lvl9pPr defTabSz="913765">
              <a:defRPr sz="1900"/>
            </a:lvl9pPr>
          </a:lstStyle>
          <a:p>
            <a:pPr algn="l"/>
            <a:r>
              <a:rPr lang="en-US" altLang="zh-CN">
                <a:sym typeface="华文细黑" panose="02010600040101010101" charset="-122"/>
              </a:rPr>
              <a:t>66.17%</a:t>
            </a:r>
            <a:r>
              <a:rPr lang="zh-CN" altLang="en-US">
                <a:sym typeface="华文细黑" panose="02010600040101010101" charset="-122"/>
              </a:rPr>
              <a:t>的人偏好股票，</a:t>
            </a:r>
            <a:r>
              <a:rPr lang="en-US" altLang="zh-CN">
                <a:sym typeface="华文细黑" panose="02010600040101010101" charset="-122"/>
              </a:rPr>
              <a:t>5.49%</a:t>
            </a:r>
            <a:r>
              <a:rPr lang="zh-CN" altLang="en-US">
                <a:sym typeface="华文细黑" panose="02010600040101010101" charset="-122"/>
              </a:rPr>
              <a:t>的人偏好基金。</a:t>
            </a:r>
            <a:endParaRPr lang="en-US" altLang="zh-CN" dirty="0">
              <a:sym typeface="华文细黑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06709" y="1083062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36639"/>
                </a:solidFill>
              </a:rPr>
              <a:t>金融</a:t>
            </a:r>
            <a:r>
              <a:rPr lang="zh-CN" altLang="en-US" sz="1400" b="1" dirty="0" smtClean="0">
                <a:solidFill>
                  <a:srgbClr val="F36639"/>
                </a:solidFill>
              </a:rPr>
              <a:t>理财类</a:t>
            </a:r>
            <a:endParaRPr lang="zh-CN" altLang="en-US" sz="1400" b="1" dirty="0">
              <a:solidFill>
                <a:srgbClr val="F36639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06709" y="3890116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36639"/>
                </a:solidFill>
              </a:rPr>
              <a:t>新闻资讯</a:t>
            </a:r>
            <a:r>
              <a:rPr lang="zh-CN" altLang="en-US" sz="1400" b="1" dirty="0">
                <a:solidFill>
                  <a:srgbClr val="F36639"/>
                </a:solidFill>
              </a:rPr>
              <a:t>类</a:t>
            </a:r>
            <a:endParaRPr lang="zh-CN" altLang="en-US" sz="1400" b="1" dirty="0">
              <a:solidFill>
                <a:srgbClr val="F3663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8499" y="3893967"/>
            <a:ext cx="3768061" cy="272887"/>
          </a:xfrm>
          <a:prstGeom prst="rect">
            <a:avLst/>
          </a:prstGeom>
          <a:noFill/>
        </p:spPr>
        <p:txBody>
          <a:bodyPr wrap="square" lIns="68569" tIns="34286" rIns="68569" bIns="34286" rtlCol="0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华文细黑" panose="02010600040101010101" charset="-122"/>
              </a:rPr>
              <a:t>偏好综合新闻、旅游攻略和论坛微博等。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华文细黑" panose="0201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9813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3.4.2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常用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APP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sym typeface="+mn-lt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690317" y="1196752"/>
            <a:ext cx="10811364" cy="4769296"/>
          </a:xfrm>
          <a:prstGeom prst="roundRect">
            <a:avLst>
              <a:gd name="adj" fmla="val 347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7" y="2159803"/>
            <a:ext cx="1030979" cy="639207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281809" y="2933725"/>
            <a:ext cx="441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美颜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143672" y="2943490"/>
            <a:ext cx="546806" cy="236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爱奇艺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166656" y="2930357"/>
            <a:ext cx="669960" cy="236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腾讯视频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032231" y="2881412"/>
            <a:ext cx="441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抖音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993015" y="2933722"/>
            <a:ext cx="6399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QQ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音乐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8" name="组合 59"/>
          <p:cNvGrpSpPr/>
          <p:nvPr/>
        </p:nvGrpSpPr>
        <p:grpSpPr>
          <a:xfrm>
            <a:off x="6547424" y="2869710"/>
            <a:ext cx="1685591" cy="388836"/>
            <a:chOff x="1654924" y="3157348"/>
            <a:chExt cx="1755201" cy="404894"/>
          </a:xfrm>
        </p:grpSpPr>
        <p:sp>
          <p:nvSpPr>
            <p:cNvPr id="79" name="矩形 78"/>
            <p:cNvSpPr/>
            <p:nvPr/>
          </p:nvSpPr>
          <p:spPr>
            <a:xfrm>
              <a:off x="1654924" y="3157348"/>
              <a:ext cx="985028" cy="4048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2682018" y="3224005"/>
              <a:ext cx="728107" cy="2563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绝地求生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9316220" y="2869710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0275575" y="2869710"/>
            <a:ext cx="945962" cy="388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 rotWithShape="1">
          <a:blip r:embed="rId2"/>
          <a:srcRect l="42584" t="14089" r="42732" b="38949"/>
          <a:stretch>
            <a:fillRect/>
          </a:stretch>
        </p:blipFill>
        <p:spPr bwMode="auto">
          <a:xfrm>
            <a:off x="3071664" y="2110521"/>
            <a:ext cx="691522" cy="69152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46" y="2132856"/>
            <a:ext cx="642853" cy="642853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70" y="2152368"/>
            <a:ext cx="748017" cy="696071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" y="4126956"/>
            <a:ext cx="994561" cy="836135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1254566" y="5088354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支付宝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838085" y="5088354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平安好车主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90" y="2060848"/>
            <a:ext cx="1038370" cy="857370"/>
          </a:xfrm>
          <a:prstGeom prst="rect">
            <a:avLst/>
          </a:prstGeom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 rotWithShape="1">
          <a:blip r:embed="rId2"/>
          <a:srcRect l="61528" t="13251" r="22320" b="35090"/>
          <a:stretch>
            <a:fillRect/>
          </a:stretch>
        </p:blipFill>
        <p:spPr bwMode="auto">
          <a:xfrm>
            <a:off x="2090912" y="2106002"/>
            <a:ext cx="783094" cy="783094"/>
          </a:xfrm>
          <a:prstGeom prst="roundRect">
            <a:avLst>
              <a:gd name="adj" fmla="val 8248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10" y="2008770"/>
            <a:ext cx="1086002" cy="933580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27" y="2293646"/>
            <a:ext cx="860242" cy="445593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14" y="2128025"/>
            <a:ext cx="829076" cy="705253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54" y="2089985"/>
            <a:ext cx="970245" cy="85236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6697840" y="2930395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开心消消乐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385296" y="2930395"/>
            <a:ext cx="6832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Tap 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Tap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61684" y="2930395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/>
              <a:t>宾果消消消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0318082" y="293039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JJ</a:t>
            </a:r>
            <a:r>
              <a:rPr lang="zh-CN" altLang="en-US" sz="1000" dirty="0"/>
              <a:t>斗地主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70" y="4150135"/>
            <a:ext cx="1000579" cy="879014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72" y="4077750"/>
            <a:ext cx="924054" cy="924054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32" y="4146455"/>
            <a:ext cx="886995" cy="772828"/>
          </a:xfrm>
          <a:prstGeom prst="rect">
            <a:avLst/>
          </a:prstGeom>
        </p:spPr>
      </p:pic>
      <p:sp>
        <p:nvSpPr>
          <p:cNvPr id="111" name="矩形 110"/>
          <p:cNvSpPr/>
          <p:nvPr/>
        </p:nvSpPr>
        <p:spPr>
          <a:xfrm>
            <a:off x="2022370" y="508835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中国建设银行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3067433" y="508835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招商银行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917757" y="508835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农行掌上银行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4215478"/>
            <a:ext cx="921784" cy="797698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82" y="4210847"/>
            <a:ext cx="918438" cy="752244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 rotWithShape="1">
          <a:blip r:embed="rId16"/>
          <a:srcRect l="10800" r="-1"/>
          <a:stretch>
            <a:fillRect/>
          </a:stretch>
        </p:blipFill>
        <p:spPr>
          <a:xfrm>
            <a:off x="8497862" y="4171249"/>
            <a:ext cx="803865" cy="759576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07" y="4215478"/>
            <a:ext cx="885949" cy="75258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70" y="4256492"/>
            <a:ext cx="842811" cy="706599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6734644" y="508835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/>
              <a:t>汽车之家</a:t>
            </a:r>
            <a:endParaRPr lang="zh-CN" altLang="en-US" sz="1000" dirty="0"/>
          </a:p>
        </p:txBody>
      </p:sp>
      <p:sp>
        <p:nvSpPr>
          <p:cNvPr id="120" name="矩形 119"/>
          <p:cNvSpPr/>
          <p:nvPr/>
        </p:nvSpPr>
        <p:spPr>
          <a:xfrm>
            <a:off x="7660981" y="508835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/>
              <a:t>新闻资讯</a:t>
            </a:r>
            <a:endParaRPr lang="zh-CN" altLang="en-US" sz="1000" dirty="0"/>
          </a:p>
        </p:txBody>
      </p:sp>
      <p:sp>
        <p:nvSpPr>
          <p:cNvPr id="121" name="矩形 120"/>
          <p:cNvSpPr/>
          <p:nvPr/>
        </p:nvSpPr>
        <p:spPr>
          <a:xfrm>
            <a:off x="8497862" y="5088354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今日头条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9430821" y="508835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CN" altLang="en-US" sz="1000" dirty="0" smtClean="0"/>
              <a:t>凤凰新闻</a:t>
            </a:r>
            <a:endParaRPr lang="zh-CN" altLang="en-US" sz="1000" dirty="0"/>
          </a:p>
        </p:txBody>
      </p:sp>
      <p:sp>
        <p:nvSpPr>
          <p:cNvPr id="123" name="矩形 122"/>
          <p:cNvSpPr/>
          <p:nvPr/>
        </p:nvSpPr>
        <p:spPr>
          <a:xfrm>
            <a:off x="10312665" y="508835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/>
              <a:t>新浪新闻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89" y="4182792"/>
            <a:ext cx="785229" cy="736491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70" y="2103665"/>
            <a:ext cx="791066" cy="800265"/>
          </a:xfrm>
          <a:prstGeom prst="rect">
            <a:avLst/>
          </a:prstGeom>
        </p:spPr>
      </p:pic>
      <p:sp>
        <p:nvSpPr>
          <p:cNvPr id="126" name="矩形 125"/>
          <p:cNvSpPr/>
          <p:nvPr/>
        </p:nvSpPr>
        <p:spPr>
          <a:xfrm>
            <a:off x="2040864" y="1368403"/>
            <a:ext cx="21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影音图像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652999" y="1368403"/>
            <a:ext cx="21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游戏娱乐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040864" y="3563724"/>
            <a:ext cx="21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金融理财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652999" y="3563724"/>
            <a:ext cx="216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新闻资讯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428" y="980728"/>
            <a:ext cx="11652220" cy="482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3.4.3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常用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APP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类别使用时间段分析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3" name="图表 12"/>
          <p:cNvGraphicFramePr/>
          <p:nvPr/>
        </p:nvGraphicFramePr>
        <p:xfrm>
          <a:off x="479376" y="1182927"/>
          <a:ext cx="11103024" cy="4550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经数据分析，游戏类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集中于中午和深夜，金融理财类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活跃于上午，社交类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在晚上较为活跃。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3.4.4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月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时长和月使用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频率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7" name="Oval 44"/>
          <p:cNvSpPr/>
          <p:nvPr/>
        </p:nvSpPr>
        <p:spPr bwMode="auto">
          <a:xfrm>
            <a:off x="394726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Oval 45"/>
          <p:cNvSpPr/>
          <p:nvPr/>
        </p:nvSpPr>
        <p:spPr bwMode="auto">
          <a:xfrm>
            <a:off x="5833499" y="3608811"/>
            <a:ext cx="375433" cy="375433"/>
          </a:xfrm>
          <a:prstGeom prst="ellipse">
            <a:avLst/>
          </a:prstGeom>
          <a:noFill/>
          <a:ln w="63500" cap="flat">
            <a:solidFill>
              <a:schemeClr val="bg2">
                <a:lumMod val="90000"/>
                <a:alpha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Freeform 18"/>
          <p:cNvSpPr/>
          <p:nvPr/>
        </p:nvSpPr>
        <p:spPr bwMode="auto">
          <a:xfrm>
            <a:off x="1055440" y="4842619"/>
            <a:ext cx="1450395" cy="39504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Rectangle 19"/>
          <p:cNvSpPr/>
          <p:nvPr/>
        </p:nvSpPr>
        <p:spPr bwMode="auto">
          <a:xfrm>
            <a:off x="1489640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7.00%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1" name="Straight Connector 72"/>
          <p:cNvCxnSpPr>
            <a:endCxn id="39" idx="2"/>
          </p:cNvCxnSpPr>
          <p:nvPr/>
        </p:nvCxnSpPr>
        <p:spPr>
          <a:xfrm>
            <a:off x="1763755" y="2984208"/>
            <a:ext cx="20173" cy="185841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21"/>
          <p:cNvSpPr/>
          <p:nvPr/>
        </p:nvSpPr>
        <p:spPr bwMode="auto">
          <a:xfrm>
            <a:off x="2079292" y="3401049"/>
            <a:ext cx="1450395" cy="1836615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4141549" y="4554586"/>
            <a:ext cx="1450395" cy="683077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Rectangle 25"/>
          <p:cNvSpPr/>
          <p:nvPr/>
        </p:nvSpPr>
        <p:spPr bwMode="auto">
          <a:xfrm>
            <a:off x="4532093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13.95%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5" name="Straight Connector 79"/>
          <p:cNvCxnSpPr>
            <a:endCxn id="43" idx="2"/>
          </p:cNvCxnSpPr>
          <p:nvPr/>
        </p:nvCxnSpPr>
        <p:spPr>
          <a:xfrm>
            <a:off x="4863212" y="2984207"/>
            <a:ext cx="6825" cy="157037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15"/>
          <p:cNvSpPr/>
          <p:nvPr/>
        </p:nvSpPr>
        <p:spPr bwMode="auto">
          <a:xfrm>
            <a:off x="3081703" y="3864464"/>
            <a:ext cx="1451160" cy="137320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Rectangle 16"/>
          <p:cNvSpPr/>
          <p:nvPr/>
        </p:nvSpPr>
        <p:spPr bwMode="auto">
          <a:xfrm>
            <a:off x="2504311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47.45%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48" name="Straight Connector 80"/>
          <p:cNvCxnSpPr>
            <a:endCxn id="46" idx="2"/>
          </p:cNvCxnSpPr>
          <p:nvPr/>
        </p:nvCxnSpPr>
        <p:spPr>
          <a:xfrm>
            <a:off x="3796573" y="2984206"/>
            <a:ext cx="14002" cy="88025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4"/>
          <p:cNvSpPr/>
          <p:nvPr/>
        </p:nvSpPr>
        <p:spPr bwMode="auto">
          <a:xfrm>
            <a:off x="11352584" y="3557646"/>
            <a:ext cx="444060" cy="444060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2430035" y="1550167"/>
            <a:ext cx="1755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月使用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时长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226189" y="1550128"/>
            <a:ext cx="1830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月使用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频率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27448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07568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60-600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97682" y="5384249"/>
            <a:ext cx="133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601-3000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0117" y="5384249"/>
            <a:ext cx="1151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Rectangle 16"/>
          <p:cNvSpPr/>
          <p:nvPr/>
        </p:nvSpPr>
        <p:spPr bwMode="auto">
          <a:xfrm>
            <a:off x="3491635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31.60%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57" name="Straight Connector 80"/>
          <p:cNvCxnSpPr/>
          <p:nvPr/>
        </p:nvCxnSpPr>
        <p:spPr>
          <a:xfrm rot="5400000" flipV="1">
            <a:off x="2593488" y="3179017"/>
            <a:ext cx="393523" cy="390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8"/>
          <p:cNvSpPr/>
          <p:nvPr/>
        </p:nvSpPr>
        <p:spPr bwMode="auto">
          <a:xfrm>
            <a:off x="6574971" y="4842619"/>
            <a:ext cx="1450395" cy="395044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BFBFBF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Rectangle 19"/>
          <p:cNvSpPr/>
          <p:nvPr/>
        </p:nvSpPr>
        <p:spPr bwMode="auto">
          <a:xfrm>
            <a:off x="7009171" y="2635527"/>
            <a:ext cx="570510" cy="2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7.08%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63" name="Straight Connector 72"/>
          <p:cNvCxnSpPr>
            <a:endCxn id="61" idx="2"/>
          </p:cNvCxnSpPr>
          <p:nvPr/>
        </p:nvCxnSpPr>
        <p:spPr>
          <a:xfrm>
            <a:off x="7283286" y="2984208"/>
            <a:ext cx="20173" cy="185841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21"/>
          <p:cNvSpPr/>
          <p:nvPr/>
        </p:nvSpPr>
        <p:spPr bwMode="auto">
          <a:xfrm>
            <a:off x="7598823" y="4338562"/>
            <a:ext cx="1450395" cy="899101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Freeform 24"/>
          <p:cNvSpPr/>
          <p:nvPr/>
        </p:nvSpPr>
        <p:spPr bwMode="auto">
          <a:xfrm>
            <a:off x="9661080" y="3258444"/>
            <a:ext cx="1450395" cy="197922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36639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Rectangle 25"/>
          <p:cNvSpPr/>
          <p:nvPr/>
        </p:nvSpPr>
        <p:spPr bwMode="auto">
          <a:xfrm>
            <a:off x="10051624" y="2635527"/>
            <a:ext cx="758827" cy="28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42.67%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0" name="Straight Connector 79"/>
          <p:cNvCxnSpPr>
            <a:endCxn id="68" idx="2"/>
          </p:cNvCxnSpPr>
          <p:nvPr/>
        </p:nvCxnSpPr>
        <p:spPr>
          <a:xfrm>
            <a:off x="10382743" y="2984207"/>
            <a:ext cx="6825" cy="27423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15"/>
          <p:cNvSpPr/>
          <p:nvPr/>
        </p:nvSpPr>
        <p:spPr bwMode="auto">
          <a:xfrm>
            <a:off x="8601234" y="3608811"/>
            <a:ext cx="1451160" cy="1628853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Rectangle 16"/>
          <p:cNvSpPr/>
          <p:nvPr/>
        </p:nvSpPr>
        <p:spPr bwMode="auto">
          <a:xfrm>
            <a:off x="8023842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16.16%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3" name="Straight Connector 80"/>
          <p:cNvCxnSpPr>
            <a:endCxn id="71" idx="2"/>
          </p:cNvCxnSpPr>
          <p:nvPr/>
        </p:nvCxnSpPr>
        <p:spPr>
          <a:xfrm>
            <a:off x="9316104" y="2984206"/>
            <a:ext cx="14002" cy="6246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646979" y="538424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05702" y="5384249"/>
            <a:ext cx="1070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38053" y="5384249"/>
            <a:ext cx="90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10-50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069733" y="5384249"/>
            <a:ext cx="85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次以上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Rectangle 16"/>
          <p:cNvSpPr/>
          <p:nvPr/>
        </p:nvSpPr>
        <p:spPr bwMode="auto">
          <a:xfrm>
            <a:off x="9011166" y="2635527"/>
            <a:ext cx="672819" cy="20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Bebas Neue" panose="020B0606020202050201" charset="0"/>
                <a:sym typeface="Bebas Neue" panose="020B0606020202050201" charset="0"/>
              </a:rPr>
              <a:t>34.08%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ebas Neue" panose="020B0606020202050201" charset="0"/>
              <a:sym typeface="Bebas Neue" panose="020B0606020202050201" charset="0"/>
            </a:endParaRPr>
          </a:p>
        </p:txBody>
      </p:sp>
      <p:cxnSp>
        <p:nvCxnSpPr>
          <p:cNvPr id="79" name="Straight Connector 80"/>
          <p:cNvCxnSpPr/>
          <p:nvPr/>
        </p:nvCxnSpPr>
        <p:spPr>
          <a:xfrm>
            <a:off x="8324020" y="2984206"/>
            <a:ext cx="0" cy="135435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52649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数据分析，人群中的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整体活跃度较高。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8490247" y="1414369"/>
            <a:ext cx="3078362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43" y="3440410"/>
            <a:ext cx="620266" cy="6202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7719" y="1412776"/>
            <a:ext cx="4278308" cy="417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166966" y="1414369"/>
            <a:ext cx="3148045" cy="417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3.4.5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社交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行为分析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6" name="矩形 35"/>
          <p:cNvSpPr/>
          <p:nvPr/>
        </p:nvSpPr>
        <p:spPr>
          <a:xfrm>
            <a:off x="8490247" y="1646418"/>
            <a:ext cx="3078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社交类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66965" y="1633495"/>
            <a:ext cx="3148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社交网络活跃度分析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6956" y="1621937"/>
            <a:ext cx="4279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线上社交偏好分析 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5104484" y="1983086"/>
          <a:ext cx="3210527" cy="210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0" name="图表 39"/>
          <p:cNvGraphicFramePr/>
          <p:nvPr/>
        </p:nvGraphicFramePr>
        <p:xfrm>
          <a:off x="706957" y="1960491"/>
          <a:ext cx="4279069" cy="3628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矩形 43"/>
          <p:cNvSpPr/>
          <p:nvPr/>
        </p:nvSpPr>
        <p:spPr>
          <a:xfrm>
            <a:off x="5166966" y="4197162"/>
            <a:ext cx="31480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主要基于用户安装和使用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社交类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的行为数据分析且进行综合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评分（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0-100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分）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0.15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  一般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15-45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度活跃：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45-70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分；高度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70-90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分；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重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度活跃：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90-100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03" y="4442223"/>
            <a:ext cx="931746" cy="840397"/>
          </a:xfrm>
          <a:prstGeom prst="rect">
            <a:avLst/>
          </a:prstGeom>
        </p:spPr>
      </p:pic>
      <p:sp>
        <p:nvSpPr>
          <p:cNvPr id="32" name="文本框 31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949280"/>
            <a:ext cx="121920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数据分析，来访人群网络社交活跃度较高，除了喜欢用微信和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QQ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的熟人社交方式以外，也会偏爱论坛社区类社交如知乎。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76998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67" y="2217021"/>
            <a:ext cx="618018" cy="6180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5" y="2207701"/>
            <a:ext cx="692274" cy="692274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0133794" y="2903841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QQ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76998" y="4130662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QQ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邮箱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22601" y="4130662"/>
            <a:ext cx="9699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花粉俱乐部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876998" y="5240233"/>
            <a:ext cx="747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知乎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953" y="3362103"/>
            <a:ext cx="655238" cy="72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行为偏好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127448" y="2683710"/>
            <a:ext cx="243089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的使用习惯和偏好，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人群具有以下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特征：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729117"/>
            <a:ext cx="6561371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平时喜欢美颜自拍。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除了偏好看视频，玩游戏以外，也喜欢投资理财和浏览新闻资讯。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社交网络活跃度较高。</a:t>
            </a:r>
            <a:endParaRPr kumimoji="1"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767407" y="620687"/>
            <a:ext cx="10700023" cy="5551363"/>
          </a:xfrm>
          <a:prstGeom prst="rect">
            <a:avLst/>
          </a:prstGeom>
          <a:solidFill>
            <a:srgbClr val="F36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7407" y="31409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爱琴海购物公园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dingyue.nosdn.127.net/waXTRb=5yy40J00bRBPADLivrjk91NHTYcZdblvtAI8Ou1528747102111compressflag.jpe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1" y="620687"/>
            <a:ext cx="8323759" cy="55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150425"/>
            <a:ext cx="2236511" cy="100734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0176" y="4203665"/>
            <a:ext cx="2383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购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房、购车、装修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和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教育培训需求分析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购物</a:t>
            </a:r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下门店品牌分析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76415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3.5.1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购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房、购车、教育培训、装修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需求分析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97" name="文本框 96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623731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人群中对购车的需求非常旺盛，其次对教育培训也有一定的需求。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7474072">
            <a:off x="41950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2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rot="17474072">
            <a:off x="6558842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7474072">
            <a:off x="11243426" y="10684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7474072">
            <a:off x="8882084" y="1060029"/>
            <a:ext cx="1725861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694888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4056230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417572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8778913" y="2022535"/>
            <a:ext cx="1718199" cy="17181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饼形 63"/>
          <p:cNvSpPr/>
          <p:nvPr/>
        </p:nvSpPr>
        <p:spPr>
          <a:xfrm>
            <a:off x="1584731" y="1924493"/>
            <a:ext cx="1938514" cy="1938514"/>
          </a:xfrm>
          <a:prstGeom prst="pie">
            <a:avLst>
              <a:gd name="adj1" fmla="val 10100465"/>
              <a:gd name="adj2" fmla="val 1215957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饼形 65"/>
          <p:cNvSpPr/>
          <p:nvPr/>
        </p:nvSpPr>
        <p:spPr>
          <a:xfrm>
            <a:off x="3946073" y="1924493"/>
            <a:ext cx="1938514" cy="1938514"/>
          </a:xfrm>
          <a:prstGeom prst="pie">
            <a:avLst>
              <a:gd name="adj1" fmla="val 7257405"/>
              <a:gd name="adj2" fmla="val 12159575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饼形 66"/>
          <p:cNvSpPr/>
          <p:nvPr/>
        </p:nvSpPr>
        <p:spPr>
          <a:xfrm>
            <a:off x="6307415" y="1924493"/>
            <a:ext cx="1938514" cy="1938514"/>
          </a:xfrm>
          <a:prstGeom prst="pie">
            <a:avLst>
              <a:gd name="adj1" fmla="val 617350"/>
              <a:gd name="adj2" fmla="val 15989381"/>
            </a:avLst>
          </a:prstGeom>
          <a:solidFill>
            <a:srgbClr val="F36639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饼形 70"/>
          <p:cNvSpPr/>
          <p:nvPr/>
        </p:nvSpPr>
        <p:spPr>
          <a:xfrm>
            <a:off x="8668755" y="1924493"/>
            <a:ext cx="1938514" cy="1938514"/>
          </a:xfrm>
          <a:prstGeom prst="pie">
            <a:avLst>
              <a:gd name="adj1" fmla="val 18214948"/>
              <a:gd name="adj2" fmla="val 18327133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674407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购车需求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71.0%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TextBox 36"/>
          <p:cNvSpPr txBox="1"/>
          <p:nvPr/>
        </p:nvSpPr>
        <p:spPr>
          <a:xfrm>
            <a:off x="4285953" y="11967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教育培训需求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24.5%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37"/>
          <p:cNvSpPr txBox="1"/>
          <p:nvPr/>
        </p:nvSpPr>
        <p:spPr>
          <a:xfrm>
            <a:off x="2063552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购房需求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12.7%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9120336" y="1196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0.1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687630" y="4232698"/>
            <a:ext cx="19498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根据用户线下到访过多品牌中介门店及售楼处、线上使用的房产类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、访问的相关网站及搜索过的相关搜索词等因素，综合分析而得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018934" y="4232698"/>
            <a:ext cx="19498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根据用户线下到访过多个品牌教育培训类机构，线上使用教育培训类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，访问的相关网站及搜索过的相关搜索词，及上下学时间段是否出现在学校</a:t>
            </a:r>
            <a:r>
              <a:rPr lang="en-US" altLang="zh-CN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附近（当子女有教育培训需求时的重要判断因素）等，综合分析而得</a:t>
            </a:r>
            <a:endParaRPr lang="zh-CN" altLang="en-US" sz="1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350238" y="4232698"/>
            <a:ext cx="1949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用户线下到访过多品牌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店，线上使用汽车类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，访问的相关网站及搜索过的相关搜索词等，综合分析而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681541" y="4232698"/>
            <a:ext cx="19498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用户线下到访过的多个品牌家装市场和装修门店， 线上使用装修类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，访问的相关网站及搜索过相关 搜索词，装修相关购物行为如买房等因素，综合分析而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3.5.2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购物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APP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775520" y="5132253"/>
            <a:ext cx="6616908" cy="132777"/>
            <a:chOff x="1775520" y="5132253"/>
            <a:chExt cx="6616908" cy="132777"/>
          </a:xfrm>
        </p:grpSpPr>
        <p:cxnSp>
          <p:nvCxnSpPr>
            <p:cNvPr id="175" name="Straight Connector 37"/>
            <p:cNvCxnSpPr/>
            <p:nvPr/>
          </p:nvCxnSpPr>
          <p:spPr>
            <a:xfrm>
              <a:off x="1775520" y="5188722"/>
              <a:ext cx="6616908" cy="0"/>
            </a:xfrm>
            <a:prstGeom prst="line">
              <a:avLst/>
            </a:prstGeom>
            <a:noFill/>
            <a:ln w="15875" cap="flat" cmpd="sng" algn="ctr">
              <a:solidFill>
                <a:sysClr val="window" lastClr="FFFFFF">
                  <a:lumMod val="65000"/>
                </a:sysClr>
              </a:solidFill>
              <a:prstDash val="sysDot"/>
              <a:miter lim="800000"/>
              <a:headEnd type="oval"/>
              <a:tailEnd type="oval"/>
            </a:ln>
            <a:effectLst/>
          </p:spPr>
        </p:cxnSp>
        <p:sp>
          <p:nvSpPr>
            <p:cNvPr id="176" name="Oval 38"/>
            <p:cNvSpPr/>
            <p:nvPr/>
          </p:nvSpPr>
          <p:spPr>
            <a:xfrm>
              <a:off x="2012964" y="5132253"/>
              <a:ext cx="132777" cy="132777"/>
            </a:xfrm>
            <a:prstGeom prst="ellipse">
              <a:avLst/>
            </a:prstGeom>
            <a:solidFill>
              <a:srgbClr val="F366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39"/>
            <p:cNvSpPr/>
            <p:nvPr/>
          </p:nvSpPr>
          <p:spPr>
            <a:xfrm>
              <a:off x="2691039" y="5132253"/>
              <a:ext cx="132777" cy="132777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40"/>
            <p:cNvSpPr/>
            <p:nvPr/>
          </p:nvSpPr>
          <p:spPr>
            <a:xfrm>
              <a:off x="3369114" y="5132253"/>
              <a:ext cx="132777" cy="132777"/>
            </a:xfrm>
            <a:prstGeom prst="ellips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41"/>
            <p:cNvSpPr/>
            <p:nvPr/>
          </p:nvSpPr>
          <p:spPr>
            <a:xfrm>
              <a:off x="47252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Oval 42"/>
            <p:cNvSpPr/>
            <p:nvPr/>
          </p:nvSpPr>
          <p:spPr>
            <a:xfrm>
              <a:off x="540333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43"/>
            <p:cNvSpPr/>
            <p:nvPr/>
          </p:nvSpPr>
          <p:spPr>
            <a:xfrm>
              <a:off x="67594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44"/>
            <p:cNvSpPr/>
            <p:nvPr/>
          </p:nvSpPr>
          <p:spPr>
            <a:xfrm>
              <a:off x="743756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45"/>
            <p:cNvSpPr/>
            <p:nvPr/>
          </p:nvSpPr>
          <p:spPr>
            <a:xfrm>
              <a:off x="8115635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Oval 41"/>
            <p:cNvSpPr/>
            <p:nvPr/>
          </p:nvSpPr>
          <p:spPr>
            <a:xfrm>
              <a:off x="4047189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val 42"/>
            <p:cNvSpPr/>
            <p:nvPr/>
          </p:nvSpPr>
          <p:spPr>
            <a:xfrm>
              <a:off x="6081414" y="5132253"/>
              <a:ext cx="132777" cy="13277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2" name="Group 177"/>
          <p:cNvGrpSpPr/>
          <p:nvPr/>
        </p:nvGrpSpPr>
        <p:grpSpPr>
          <a:xfrm flipH="1">
            <a:off x="7352899" y="1495979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3" name="Rectangle 17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Rectangle 17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 18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18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7" name="Group 182"/>
          <p:cNvGrpSpPr/>
          <p:nvPr/>
        </p:nvGrpSpPr>
        <p:grpSpPr>
          <a:xfrm flipH="1">
            <a:off x="8024964" y="1503486"/>
            <a:ext cx="47535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198" name="Rectangle 18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Rectangle 18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8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18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2" name="Group 187"/>
          <p:cNvGrpSpPr/>
          <p:nvPr/>
        </p:nvGrpSpPr>
        <p:grpSpPr>
          <a:xfrm flipH="1">
            <a:off x="6665266" y="1495471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3" name="Rectangle 18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18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19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19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7" name="Group 192"/>
          <p:cNvGrpSpPr/>
          <p:nvPr/>
        </p:nvGrpSpPr>
        <p:grpSpPr>
          <a:xfrm flipH="1">
            <a:off x="5197171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08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2" name="Group 197"/>
          <p:cNvGrpSpPr/>
          <p:nvPr/>
        </p:nvGrpSpPr>
        <p:grpSpPr>
          <a:xfrm flipH="1">
            <a:off x="3802882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3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7" name="Group 202"/>
          <p:cNvGrpSpPr/>
          <p:nvPr/>
        </p:nvGrpSpPr>
        <p:grpSpPr>
          <a:xfrm flipH="1">
            <a:off x="3130194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18" name="Rectangle 20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ectangle 20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20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Freeform 20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2" name="Group 207"/>
          <p:cNvGrpSpPr/>
          <p:nvPr/>
        </p:nvGrpSpPr>
        <p:grpSpPr>
          <a:xfrm flipH="1">
            <a:off x="2453411" y="15034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3" name="Rectangle 20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20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21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21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7" name="Group 212"/>
          <p:cNvGrpSpPr/>
          <p:nvPr/>
        </p:nvGrpSpPr>
        <p:grpSpPr>
          <a:xfrm flipH="1">
            <a:off x="1793954" y="1484784"/>
            <a:ext cx="478980" cy="3121931"/>
            <a:chOff x="2192160" y="2210578"/>
            <a:chExt cx="509758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28" name="Rectangle 213"/>
            <p:cNvSpPr>
              <a:spLocks noChangeArrowheads="1"/>
            </p:cNvSpPr>
            <p:nvPr/>
          </p:nvSpPr>
          <p:spPr bwMode="auto">
            <a:xfrm>
              <a:off x="2192160" y="3773131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Rectangle 214"/>
            <p:cNvSpPr>
              <a:spLocks noChangeArrowheads="1"/>
            </p:cNvSpPr>
            <p:nvPr/>
          </p:nvSpPr>
          <p:spPr bwMode="auto">
            <a:xfrm>
              <a:off x="2192161" y="2974336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21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216"/>
            <p:cNvSpPr/>
            <p:nvPr/>
          </p:nvSpPr>
          <p:spPr bwMode="auto">
            <a:xfrm>
              <a:off x="2192160" y="2210578"/>
              <a:ext cx="509757" cy="747990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2" name="Group 217"/>
          <p:cNvGrpSpPr/>
          <p:nvPr/>
        </p:nvGrpSpPr>
        <p:grpSpPr>
          <a:xfrm flipH="1">
            <a:off x="7907696" y="3630665"/>
            <a:ext cx="594327" cy="1155167"/>
            <a:chOff x="806257" y="3985529"/>
            <a:chExt cx="637344" cy="1154395"/>
          </a:xfrm>
          <a:solidFill>
            <a:schemeClr val="bg1"/>
          </a:solidFill>
        </p:grpSpPr>
        <p:grpSp>
          <p:nvGrpSpPr>
            <p:cNvPr id="233" name="Group 218"/>
            <p:cNvGrpSpPr/>
            <p:nvPr/>
          </p:nvGrpSpPr>
          <p:grpSpPr>
            <a:xfrm>
              <a:off x="808009" y="4819356"/>
              <a:ext cx="635592" cy="320568"/>
              <a:chOff x="5311610" y="4117494"/>
              <a:chExt cx="576000" cy="290513"/>
            </a:xfrm>
            <a:grpFill/>
          </p:grpSpPr>
          <p:sp>
            <p:nvSpPr>
              <p:cNvPr id="236" name="Freeform 221"/>
              <p:cNvSpPr/>
              <p:nvPr/>
            </p:nvSpPr>
            <p:spPr bwMode="auto">
              <a:xfrm>
                <a:off x="553836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222"/>
              <p:cNvSpPr/>
              <p:nvPr/>
            </p:nvSpPr>
            <p:spPr bwMode="auto">
              <a:xfrm>
                <a:off x="53116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4" name="Rectangle 219"/>
            <p:cNvSpPr>
              <a:spLocks noChangeArrowheads="1"/>
            </p:cNvSpPr>
            <p:nvPr/>
          </p:nvSpPr>
          <p:spPr bwMode="auto">
            <a:xfrm>
              <a:off x="806257" y="4283326"/>
              <a:ext cx="509757" cy="58615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220"/>
            <p:cNvSpPr/>
            <p:nvPr/>
          </p:nvSpPr>
          <p:spPr bwMode="auto">
            <a:xfrm>
              <a:off x="806258" y="3985529"/>
              <a:ext cx="509755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8" name="Group 223"/>
          <p:cNvGrpSpPr/>
          <p:nvPr/>
        </p:nvGrpSpPr>
        <p:grpSpPr>
          <a:xfrm flipH="1">
            <a:off x="7226514" y="3322066"/>
            <a:ext cx="713303" cy="1463763"/>
            <a:chOff x="1409156" y="3677139"/>
            <a:chExt cx="764932" cy="1462785"/>
          </a:xfrm>
          <a:solidFill>
            <a:schemeClr val="bg1"/>
          </a:solidFill>
        </p:grpSpPr>
        <p:sp>
          <p:nvSpPr>
            <p:cNvPr id="239" name="Rectangle 224"/>
            <p:cNvSpPr>
              <a:spLocks noChangeArrowheads="1"/>
            </p:cNvSpPr>
            <p:nvPr/>
          </p:nvSpPr>
          <p:spPr bwMode="auto">
            <a:xfrm>
              <a:off x="1536745" y="3965229"/>
              <a:ext cx="509757" cy="9042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225"/>
            <p:cNvSpPr/>
            <p:nvPr/>
          </p:nvSpPr>
          <p:spPr bwMode="auto">
            <a:xfrm>
              <a:off x="1536746" y="36771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1" name="Group 226"/>
            <p:cNvGrpSpPr/>
            <p:nvPr/>
          </p:nvGrpSpPr>
          <p:grpSpPr>
            <a:xfrm>
              <a:off x="1409156" y="4819356"/>
              <a:ext cx="764932" cy="320568"/>
              <a:chOff x="5856396" y="4117494"/>
              <a:chExt cx="693213" cy="290513"/>
            </a:xfrm>
            <a:grpFill/>
          </p:grpSpPr>
          <p:sp>
            <p:nvSpPr>
              <p:cNvPr id="242" name="Freeform 227"/>
              <p:cNvSpPr/>
              <p:nvPr/>
            </p:nvSpPr>
            <p:spPr bwMode="auto">
              <a:xfrm>
                <a:off x="620035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228"/>
              <p:cNvSpPr/>
              <p:nvPr/>
            </p:nvSpPr>
            <p:spPr bwMode="auto">
              <a:xfrm>
                <a:off x="597360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229"/>
              <p:cNvSpPr/>
              <p:nvPr/>
            </p:nvSpPr>
            <p:spPr bwMode="auto">
              <a:xfrm flipH="1">
                <a:off x="585639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45" name="Group 230"/>
          <p:cNvGrpSpPr/>
          <p:nvPr/>
        </p:nvGrpSpPr>
        <p:grpSpPr>
          <a:xfrm flipH="1">
            <a:off x="6542897" y="3029933"/>
            <a:ext cx="713303" cy="1755871"/>
            <a:chOff x="2130307" y="3385220"/>
            <a:chExt cx="764932" cy="1754704"/>
          </a:xfrm>
          <a:solidFill>
            <a:schemeClr val="bg1"/>
          </a:solidFill>
        </p:grpSpPr>
        <p:sp>
          <p:nvSpPr>
            <p:cNvPr id="246" name="Rectangle 231"/>
            <p:cNvSpPr>
              <a:spLocks noChangeArrowheads="1"/>
            </p:cNvSpPr>
            <p:nvPr/>
          </p:nvSpPr>
          <p:spPr bwMode="auto">
            <a:xfrm>
              <a:off x="2257894" y="3683016"/>
              <a:ext cx="509757" cy="11864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232"/>
            <p:cNvSpPr/>
            <p:nvPr/>
          </p:nvSpPr>
          <p:spPr bwMode="auto">
            <a:xfrm>
              <a:off x="2257894" y="338522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233"/>
            <p:cNvGrpSpPr/>
            <p:nvPr/>
          </p:nvGrpSpPr>
          <p:grpSpPr>
            <a:xfrm>
              <a:off x="2130307" y="4819356"/>
              <a:ext cx="764932" cy="320568"/>
              <a:chOff x="6509932" y="4117494"/>
              <a:chExt cx="693213" cy="290513"/>
            </a:xfrm>
            <a:grpFill/>
          </p:grpSpPr>
          <p:sp>
            <p:nvSpPr>
              <p:cNvPr id="249" name="Freeform 234"/>
              <p:cNvSpPr/>
              <p:nvPr/>
            </p:nvSpPr>
            <p:spPr bwMode="auto">
              <a:xfrm>
                <a:off x="6853895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235"/>
              <p:cNvSpPr/>
              <p:nvPr/>
            </p:nvSpPr>
            <p:spPr bwMode="auto">
              <a:xfrm>
                <a:off x="6627145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236"/>
              <p:cNvSpPr/>
              <p:nvPr/>
            </p:nvSpPr>
            <p:spPr bwMode="auto">
              <a:xfrm flipH="1">
                <a:off x="6509932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2" name="Group 237"/>
          <p:cNvGrpSpPr/>
          <p:nvPr/>
        </p:nvGrpSpPr>
        <p:grpSpPr>
          <a:xfrm flipH="1">
            <a:off x="5073290" y="2559260"/>
            <a:ext cx="713303" cy="2226573"/>
            <a:chOff x="2849704" y="2914839"/>
            <a:chExt cx="764932" cy="2225085"/>
          </a:xfrm>
          <a:solidFill>
            <a:schemeClr val="bg1"/>
          </a:solidFill>
        </p:grpSpPr>
        <p:sp>
          <p:nvSpPr>
            <p:cNvPr id="253" name="Rectangle 238"/>
            <p:cNvSpPr>
              <a:spLocks noChangeArrowheads="1"/>
            </p:cNvSpPr>
            <p:nvPr/>
          </p:nvSpPr>
          <p:spPr bwMode="auto">
            <a:xfrm>
              <a:off x="2977291" y="3187996"/>
              <a:ext cx="509757" cy="168148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239"/>
            <p:cNvSpPr/>
            <p:nvPr/>
          </p:nvSpPr>
          <p:spPr bwMode="auto">
            <a:xfrm>
              <a:off x="2977293" y="2914839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55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256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9" name="Group 244"/>
          <p:cNvGrpSpPr/>
          <p:nvPr/>
        </p:nvGrpSpPr>
        <p:grpSpPr>
          <a:xfrm flipH="1">
            <a:off x="3689134" y="2248385"/>
            <a:ext cx="713303" cy="2537441"/>
            <a:chOff x="4221011" y="2794677"/>
            <a:chExt cx="764932" cy="2535747"/>
          </a:xfrm>
          <a:solidFill>
            <a:schemeClr val="bg1"/>
          </a:solidFill>
        </p:grpSpPr>
        <p:sp>
          <p:nvSpPr>
            <p:cNvPr id="260" name="Rectangle 245"/>
            <p:cNvSpPr>
              <a:spLocks noChangeArrowheads="1"/>
            </p:cNvSpPr>
            <p:nvPr/>
          </p:nvSpPr>
          <p:spPr bwMode="auto">
            <a:xfrm>
              <a:off x="4348600" y="3091775"/>
              <a:ext cx="509757" cy="19682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246"/>
            <p:cNvSpPr/>
            <p:nvPr/>
          </p:nvSpPr>
          <p:spPr bwMode="auto">
            <a:xfrm>
              <a:off x="4348601" y="2794677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6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26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6" name="Group 251"/>
          <p:cNvGrpSpPr/>
          <p:nvPr/>
        </p:nvGrpSpPr>
        <p:grpSpPr>
          <a:xfrm flipH="1">
            <a:off x="3016657" y="1901198"/>
            <a:ext cx="713303" cy="2884622"/>
            <a:chOff x="4288499" y="2257226"/>
            <a:chExt cx="764932" cy="2882698"/>
          </a:xfrm>
          <a:solidFill>
            <a:srgbClr val="BFBFBF"/>
          </a:solidFill>
        </p:grpSpPr>
        <p:sp>
          <p:nvSpPr>
            <p:cNvPr id="267" name="Rectangle 252"/>
            <p:cNvSpPr>
              <a:spLocks noChangeArrowheads="1"/>
            </p:cNvSpPr>
            <p:nvPr/>
          </p:nvSpPr>
          <p:spPr bwMode="auto">
            <a:xfrm>
              <a:off x="4416086" y="2552181"/>
              <a:ext cx="509757" cy="23172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253"/>
            <p:cNvSpPr/>
            <p:nvPr/>
          </p:nvSpPr>
          <p:spPr bwMode="auto">
            <a:xfrm>
              <a:off x="4416086" y="22572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69" name="Group 254"/>
            <p:cNvGrpSpPr/>
            <p:nvPr/>
          </p:nvGrpSpPr>
          <p:grpSpPr>
            <a:xfrm>
              <a:off x="4288499" y="4819356"/>
              <a:ext cx="764932" cy="320568"/>
              <a:chOff x="8465776" y="4117494"/>
              <a:chExt cx="693213" cy="290513"/>
            </a:xfrm>
            <a:grpFill/>
          </p:grpSpPr>
          <p:sp>
            <p:nvSpPr>
              <p:cNvPr id="270" name="Freeform 255"/>
              <p:cNvSpPr/>
              <p:nvPr/>
            </p:nvSpPr>
            <p:spPr bwMode="auto">
              <a:xfrm>
                <a:off x="880973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256"/>
              <p:cNvSpPr/>
              <p:nvPr/>
            </p:nvSpPr>
            <p:spPr bwMode="auto">
              <a:xfrm>
                <a:off x="858298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257"/>
              <p:cNvSpPr/>
              <p:nvPr/>
            </p:nvSpPr>
            <p:spPr bwMode="auto">
              <a:xfrm flipH="1">
                <a:off x="846577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73" name="Group 258"/>
          <p:cNvGrpSpPr/>
          <p:nvPr/>
        </p:nvGrpSpPr>
        <p:grpSpPr>
          <a:xfrm flipH="1">
            <a:off x="2345815" y="1720719"/>
            <a:ext cx="713303" cy="3065105"/>
            <a:chOff x="5007896" y="2076864"/>
            <a:chExt cx="764932" cy="3063060"/>
          </a:xfrm>
          <a:solidFill>
            <a:srgbClr val="404040"/>
          </a:solidFill>
        </p:grpSpPr>
        <p:sp>
          <p:nvSpPr>
            <p:cNvPr id="274" name="Rectangle 259"/>
            <p:cNvSpPr>
              <a:spLocks noChangeArrowheads="1"/>
            </p:cNvSpPr>
            <p:nvPr/>
          </p:nvSpPr>
          <p:spPr bwMode="auto">
            <a:xfrm>
              <a:off x="5135483" y="2374660"/>
              <a:ext cx="509757" cy="249481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60"/>
            <p:cNvSpPr/>
            <p:nvPr/>
          </p:nvSpPr>
          <p:spPr bwMode="auto">
            <a:xfrm>
              <a:off x="5135485" y="2076864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76" name="Group 261"/>
            <p:cNvGrpSpPr/>
            <p:nvPr/>
          </p:nvGrpSpPr>
          <p:grpSpPr>
            <a:xfrm>
              <a:off x="5007896" y="4819356"/>
              <a:ext cx="764932" cy="320568"/>
              <a:chOff x="9117724" y="4117494"/>
              <a:chExt cx="693213" cy="290513"/>
            </a:xfrm>
            <a:grpFill/>
          </p:grpSpPr>
          <p:sp>
            <p:nvSpPr>
              <p:cNvPr id="277" name="Freeform 262"/>
              <p:cNvSpPr/>
              <p:nvPr/>
            </p:nvSpPr>
            <p:spPr bwMode="auto">
              <a:xfrm>
                <a:off x="946168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263"/>
              <p:cNvSpPr/>
              <p:nvPr/>
            </p:nvSpPr>
            <p:spPr bwMode="auto">
              <a:xfrm>
                <a:off x="9234937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264"/>
              <p:cNvSpPr/>
              <p:nvPr/>
            </p:nvSpPr>
            <p:spPr bwMode="auto">
              <a:xfrm flipH="1">
                <a:off x="9117724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80" name="Group 265"/>
          <p:cNvGrpSpPr/>
          <p:nvPr/>
        </p:nvGrpSpPr>
        <p:grpSpPr>
          <a:xfrm flipH="1">
            <a:off x="1801022" y="1625115"/>
            <a:ext cx="594328" cy="3160706"/>
            <a:chOff x="5719707" y="1981326"/>
            <a:chExt cx="637345" cy="3158598"/>
          </a:xfrm>
          <a:solidFill>
            <a:srgbClr val="F36639"/>
          </a:solidFill>
        </p:grpSpPr>
        <p:sp>
          <p:nvSpPr>
            <p:cNvPr id="281" name="Rectangle 266"/>
            <p:cNvSpPr>
              <a:spLocks noChangeArrowheads="1"/>
            </p:cNvSpPr>
            <p:nvPr/>
          </p:nvSpPr>
          <p:spPr bwMode="auto">
            <a:xfrm>
              <a:off x="5847296" y="2257225"/>
              <a:ext cx="509756" cy="261225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267"/>
            <p:cNvSpPr/>
            <p:nvPr/>
          </p:nvSpPr>
          <p:spPr bwMode="auto">
            <a:xfrm>
              <a:off x="5847296" y="198132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83" name="Group 268"/>
            <p:cNvGrpSpPr/>
            <p:nvPr/>
          </p:nvGrpSpPr>
          <p:grpSpPr>
            <a:xfrm>
              <a:off x="5719707" y="4819356"/>
              <a:ext cx="637344" cy="320568"/>
              <a:chOff x="9762797" y="4117494"/>
              <a:chExt cx="577588" cy="290513"/>
            </a:xfrm>
            <a:grpFill/>
          </p:grpSpPr>
          <p:sp>
            <p:nvSpPr>
              <p:cNvPr id="284" name="Freeform 314"/>
              <p:cNvSpPr/>
              <p:nvPr/>
            </p:nvSpPr>
            <p:spPr bwMode="auto">
              <a:xfrm>
                <a:off x="98800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316"/>
              <p:cNvSpPr/>
              <p:nvPr/>
            </p:nvSpPr>
            <p:spPr bwMode="auto">
              <a:xfrm flipH="1">
                <a:off x="976279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94" name="Group 197"/>
          <p:cNvGrpSpPr/>
          <p:nvPr/>
        </p:nvGrpSpPr>
        <p:grpSpPr>
          <a:xfrm flipH="1">
            <a:off x="4478639" y="1484784"/>
            <a:ext cx="483072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295" name="Rectangle 198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199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200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201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9" name="Group 244"/>
          <p:cNvGrpSpPr/>
          <p:nvPr/>
        </p:nvGrpSpPr>
        <p:grpSpPr>
          <a:xfrm flipH="1">
            <a:off x="4364891" y="2383100"/>
            <a:ext cx="713303" cy="2402726"/>
            <a:chOff x="4221011" y="2929302"/>
            <a:chExt cx="764932" cy="2401122"/>
          </a:xfrm>
          <a:solidFill>
            <a:schemeClr val="bg1"/>
          </a:solidFill>
        </p:grpSpPr>
        <p:sp>
          <p:nvSpPr>
            <p:cNvPr id="300" name="Rectangle 245"/>
            <p:cNvSpPr>
              <a:spLocks noChangeArrowheads="1"/>
            </p:cNvSpPr>
            <p:nvPr/>
          </p:nvSpPr>
          <p:spPr bwMode="auto">
            <a:xfrm>
              <a:off x="4348600" y="3227098"/>
              <a:ext cx="509757" cy="183288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246"/>
            <p:cNvSpPr/>
            <p:nvPr/>
          </p:nvSpPr>
          <p:spPr bwMode="auto">
            <a:xfrm>
              <a:off x="4348601" y="2929302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02" name="Group 247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303" name="Freeform 248"/>
              <p:cNvSpPr/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249"/>
              <p:cNvSpPr/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250"/>
              <p:cNvSpPr/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06" name="Group 192"/>
          <p:cNvGrpSpPr/>
          <p:nvPr/>
        </p:nvGrpSpPr>
        <p:grpSpPr>
          <a:xfrm flipH="1">
            <a:off x="5942434" y="1488586"/>
            <a:ext cx="478978" cy="3121931"/>
            <a:chOff x="2192160" y="2210578"/>
            <a:chExt cx="509757" cy="3119848"/>
          </a:xfrm>
          <a:solidFill>
            <a:sysClr val="window" lastClr="FFFFFF">
              <a:lumMod val="85000"/>
            </a:sysClr>
          </a:solidFill>
        </p:grpSpPr>
        <p:sp>
          <p:nvSpPr>
            <p:cNvPr id="307" name="Rectangle 193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Rectangle 194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195"/>
            <p:cNvSpPr/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196"/>
            <p:cNvSpPr/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pattFill prst="pct25">
              <a:fgClr>
                <a:srgbClr val="9FB6CD"/>
              </a:fgClr>
              <a:bgClr>
                <a:sysClr val="window" lastClr="FFFFFF">
                  <a:lumMod val="95000"/>
                </a:sysClr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1" name="Group 237"/>
          <p:cNvGrpSpPr/>
          <p:nvPr/>
        </p:nvGrpSpPr>
        <p:grpSpPr>
          <a:xfrm flipH="1">
            <a:off x="5818553" y="2675317"/>
            <a:ext cx="713303" cy="2110514"/>
            <a:chOff x="2849704" y="3030820"/>
            <a:chExt cx="764932" cy="2109104"/>
          </a:xfrm>
          <a:solidFill>
            <a:schemeClr val="bg1"/>
          </a:solidFill>
        </p:grpSpPr>
        <p:sp>
          <p:nvSpPr>
            <p:cNvPr id="312" name="Rectangle 238"/>
            <p:cNvSpPr>
              <a:spLocks noChangeArrowheads="1"/>
            </p:cNvSpPr>
            <p:nvPr/>
          </p:nvSpPr>
          <p:spPr bwMode="auto">
            <a:xfrm>
              <a:off x="2977291" y="3304098"/>
              <a:ext cx="509757" cy="1565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239"/>
            <p:cNvSpPr/>
            <p:nvPr/>
          </p:nvSpPr>
          <p:spPr bwMode="auto">
            <a:xfrm>
              <a:off x="2977293" y="3030820"/>
              <a:ext cx="509756" cy="297795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14" name="Group 240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315" name="Freeform 241"/>
              <p:cNvSpPr/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242"/>
              <p:cNvSpPr/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243"/>
              <p:cNvSpPr/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21" name="文本框 758"/>
          <p:cNvSpPr txBox="1"/>
          <p:nvPr/>
        </p:nvSpPr>
        <p:spPr>
          <a:xfrm flipH="1">
            <a:off x="9328482" y="1492972"/>
            <a:ext cx="1663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01.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手机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宝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拼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多多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华为商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闲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鱼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06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手机天猫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07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盒马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08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唯品会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09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小米商城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10.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苏宁易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75520" y="5351169"/>
            <a:ext cx="570295" cy="570295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>
            <a:off x="2460442" y="5351169"/>
            <a:ext cx="570295" cy="57029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>
            <a:off x="3145364" y="5351169"/>
            <a:ext cx="570295" cy="57029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>
            <a:off x="3830286" y="5351169"/>
            <a:ext cx="570295" cy="570295"/>
          </a:xfrm>
          <a:prstGeom prst="ellipse">
            <a:avLst/>
          </a:prstGeom>
          <a:blipFill dpi="0" rotWithShape="1">
            <a:blip r:embed="rId4"/>
            <a:srcRect/>
            <a:stretch>
              <a:fillRect l="-2000" t="-14000" r="-15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>
            <a:off x="4515208" y="5351169"/>
            <a:ext cx="570295" cy="57029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>
            <a:off x="7939817" y="5351169"/>
            <a:ext cx="570295" cy="57029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5200130" y="5351169"/>
            <a:ext cx="570295" cy="570295"/>
          </a:xfrm>
          <a:prstGeom prst="ellipse">
            <a:avLst/>
          </a:prstGeom>
          <a:blipFill dpi="0" rotWithShape="1">
            <a:blip r:embed="rId7"/>
            <a:srcRect/>
            <a:stretch>
              <a:fillRect l="-1000" r="-3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5885052" y="5351169"/>
            <a:ext cx="570295" cy="570295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6569974" y="5351169"/>
            <a:ext cx="570295" cy="570295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7254896" y="5351169"/>
            <a:ext cx="570295" cy="570295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3.5.3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活跃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的场所分析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8" name="任意多边形 27"/>
          <p:cNvSpPr/>
          <p:nvPr/>
        </p:nvSpPr>
        <p:spPr>
          <a:xfrm rot="17474072">
            <a:off x="400532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25575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7474072">
            <a:off x="778433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034766" y="1942172"/>
            <a:ext cx="2089590" cy="2089589"/>
          </a:xfrm>
          <a:prstGeom prst="ellipse">
            <a:avLst/>
          </a:prstGeom>
          <a:solidFill>
            <a:srgbClr val="F36639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17474072">
            <a:off x="11563349" y="1270323"/>
            <a:ext cx="2058874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8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813776" y="1942172"/>
            <a:ext cx="2089590" cy="20895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29596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活跃的购物场所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74978" y="2899314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活跃的高端酒店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853988" y="2899313"/>
            <a:ext cx="199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活跃的体育场所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D:\2018 设计制作\大数据标签ppt\PPT老\tubiao\超市购物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19536" y="2065178"/>
            <a:ext cx="764380" cy="783489"/>
          </a:xfrm>
          <a:prstGeom prst="rect">
            <a:avLst/>
          </a:prstGeom>
          <a:noFill/>
        </p:spPr>
      </p:pic>
      <p:pic>
        <p:nvPicPr>
          <p:cNvPr id="15" name="Picture 3" descr="D:\2018 设计制作\大数据标签ppt\PPT老\tubiao\体育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2682" y="2083939"/>
            <a:ext cx="857598" cy="879037"/>
          </a:xfrm>
          <a:prstGeom prst="rect">
            <a:avLst/>
          </a:prstGeom>
          <a:noFill/>
        </p:spPr>
      </p:pic>
      <p:pic>
        <p:nvPicPr>
          <p:cNvPr id="16" name="Picture 4" descr="D:\2018 设计制作\大数据标签ppt\PPT老\tubiao\旅馆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5616681" y="2055267"/>
            <a:ext cx="885568" cy="907707"/>
          </a:xfrm>
          <a:prstGeom prst="rect">
            <a:avLst/>
          </a:prstGeom>
          <a:noFill/>
        </p:spPr>
      </p:pic>
      <p:sp>
        <p:nvSpPr>
          <p:cNvPr id="19" name="TextBox 17"/>
          <p:cNvSpPr txBox="1"/>
          <p:nvPr/>
        </p:nvSpPr>
        <p:spPr>
          <a:xfrm>
            <a:off x="1411266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36.9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8951158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16.4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9223" y="321471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7.0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476592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来访人群中平时喜欢去购物场所较多，其次是去体育场所，高端酒店包含四星和五星级酒店。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 117"/>
          <p:cNvSpPr/>
          <p:nvPr/>
        </p:nvSpPr>
        <p:spPr>
          <a:xfrm rot="17474072">
            <a:off x="1848978" y="4489295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62635" y="949926"/>
            <a:ext cx="308040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酒店品牌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9244" y="3936198"/>
            <a:ext cx="354718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金融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保险品牌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3.5.4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线下消费品牌偏好分析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99" name="任意多边形 98"/>
          <p:cNvSpPr/>
          <p:nvPr/>
        </p:nvSpPr>
        <p:spPr>
          <a:xfrm rot="17474072">
            <a:off x="6966876" y="5059390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17474072">
            <a:off x="8031523" y="5126723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 rot="17474072">
            <a:off x="9092035" y="5166478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 rot="17474072">
            <a:off x="10102617" y="5203383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 rot="17474072">
            <a:off x="10842488" y="5509351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 rot="17474072">
            <a:off x="6019578" y="5042649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rot="17474072">
            <a:off x="4887235" y="4970610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17474072">
            <a:off x="2965005" y="4838011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17474072">
            <a:off x="3837284" y="4925406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流程图: 过程 107"/>
          <p:cNvSpPr/>
          <p:nvPr/>
        </p:nvSpPr>
        <p:spPr>
          <a:xfrm>
            <a:off x="1240209" y="4638630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9" name="流程图: 过程 108"/>
          <p:cNvSpPr/>
          <p:nvPr/>
        </p:nvSpPr>
        <p:spPr>
          <a:xfrm>
            <a:off x="2256554" y="4846780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0" name="流程图: 过程 109"/>
          <p:cNvSpPr/>
          <p:nvPr/>
        </p:nvSpPr>
        <p:spPr>
          <a:xfrm>
            <a:off x="3272899" y="5116422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流程图: 过程 110"/>
          <p:cNvSpPr/>
          <p:nvPr/>
        </p:nvSpPr>
        <p:spPr>
          <a:xfrm>
            <a:off x="4289245" y="5248395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流程图: 过程 111"/>
          <p:cNvSpPr/>
          <p:nvPr/>
        </p:nvSpPr>
        <p:spPr>
          <a:xfrm>
            <a:off x="5305589" y="5396627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流程图: 过程 112"/>
          <p:cNvSpPr/>
          <p:nvPr/>
        </p:nvSpPr>
        <p:spPr>
          <a:xfrm>
            <a:off x="6321074" y="5471522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流程图: 过程 113"/>
          <p:cNvSpPr/>
          <p:nvPr/>
        </p:nvSpPr>
        <p:spPr>
          <a:xfrm>
            <a:off x="7336303" y="5571653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流程图: 过程 114"/>
          <p:cNvSpPr/>
          <p:nvPr/>
        </p:nvSpPr>
        <p:spPr>
          <a:xfrm>
            <a:off x="8351788" y="5653698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流程图: 过程 115"/>
          <p:cNvSpPr/>
          <p:nvPr/>
        </p:nvSpPr>
        <p:spPr>
          <a:xfrm>
            <a:off x="9361038" y="5677749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流程图: 过程 116"/>
          <p:cNvSpPr/>
          <p:nvPr/>
        </p:nvSpPr>
        <p:spPr>
          <a:xfrm>
            <a:off x="10376523" y="5790331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 118"/>
          <p:cNvSpPr/>
          <p:nvPr/>
        </p:nvSpPr>
        <p:spPr>
          <a:xfrm rot="17474072">
            <a:off x="1848978" y="1464959"/>
            <a:ext cx="1608844" cy="2522842"/>
          </a:xfrm>
          <a:custGeom>
            <a:avLst/>
            <a:gdLst>
              <a:gd name="connsiteX0" fmla="*/ 3490344 w 3490344"/>
              <a:gd name="connsiteY0" fmla="*/ 0 h 2928829"/>
              <a:gd name="connsiteX1" fmla="*/ 3490344 w 3490344"/>
              <a:gd name="connsiteY1" fmla="*/ 2190195 h 2928829"/>
              <a:gd name="connsiteX2" fmla="*/ 0 w 3490344"/>
              <a:gd name="connsiteY2" fmla="*/ 2928829 h 2928829"/>
              <a:gd name="connsiteX3" fmla="*/ 0 w 3490344"/>
              <a:gd name="connsiteY3" fmla="*/ 177110 h 2928829"/>
              <a:gd name="connsiteX4" fmla="*/ 455804 w 3490344"/>
              <a:gd name="connsiteY4" fmla="*/ 0 h 2928829"/>
              <a:gd name="connsiteX0-1" fmla="*/ 3512799 w 3512798"/>
              <a:gd name="connsiteY0-2" fmla="*/ 239493 h 2928829"/>
              <a:gd name="connsiteX1-3" fmla="*/ 3490344 w 3512798"/>
              <a:gd name="connsiteY1-4" fmla="*/ 2190195 h 2928829"/>
              <a:gd name="connsiteX2-5" fmla="*/ 0 w 3512798"/>
              <a:gd name="connsiteY2-6" fmla="*/ 2928829 h 2928829"/>
              <a:gd name="connsiteX3-7" fmla="*/ 0 w 3512798"/>
              <a:gd name="connsiteY3-8" fmla="*/ 177110 h 2928829"/>
              <a:gd name="connsiteX4-9" fmla="*/ 455804 w 3512798"/>
              <a:gd name="connsiteY4-10" fmla="*/ 0 h 2928829"/>
              <a:gd name="connsiteX5" fmla="*/ 3512799 w 3512798"/>
              <a:gd name="connsiteY5" fmla="*/ 239493 h 2928829"/>
              <a:gd name="connsiteX0-11" fmla="*/ 3582042 w 3582041"/>
              <a:gd name="connsiteY0-12" fmla="*/ 239493 h 2928829"/>
              <a:gd name="connsiteX1-13" fmla="*/ 3559587 w 3582041"/>
              <a:gd name="connsiteY1-14" fmla="*/ 2190195 h 2928829"/>
              <a:gd name="connsiteX2-15" fmla="*/ 69243 w 3582041"/>
              <a:gd name="connsiteY2-16" fmla="*/ 2928829 h 2928829"/>
              <a:gd name="connsiteX3-17" fmla="*/ 0 w 3582041"/>
              <a:gd name="connsiteY3-18" fmla="*/ 126060 h 2928829"/>
              <a:gd name="connsiteX4-19" fmla="*/ 525047 w 3582041"/>
              <a:gd name="connsiteY4-20" fmla="*/ 0 h 2928829"/>
              <a:gd name="connsiteX5-21" fmla="*/ 3582042 w 3582041"/>
              <a:gd name="connsiteY5-22" fmla="*/ 239493 h 29288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582041" h="2928829">
                <a:moveTo>
                  <a:pt x="3582042" y="239493"/>
                </a:moveTo>
                <a:lnTo>
                  <a:pt x="3559587" y="2190195"/>
                </a:lnTo>
                <a:lnTo>
                  <a:pt x="69243" y="2928829"/>
                </a:lnTo>
                <a:lnTo>
                  <a:pt x="0" y="126060"/>
                </a:lnTo>
                <a:lnTo>
                  <a:pt x="525047" y="0"/>
                </a:lnTo>
                <a:cubicBezTo>
                  <a:pt x="1536560" y="0"/>
                  <a:pt x="2570529" y="239493"/>
                  <a:pt x="3582042" y="239493"/>
                </a:cubicBez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0" name="任意多边形 119"/>
          <p:cNvSpPr/>
          <p:nvPr/>
        </p:nvSpPr>
        <p:spPr>
          <a:xfrm rot="17474072">
            <a:off x="6966876" y="2035054"/>
            <a:ext cx="875678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 120"/>
          <p:cNvSpPr/>
          <p:nvPr/>
        </p:nvSpPr>
        <p:spPr>
          <a:xfrm rot="17474072">
            <a:off x="8031523" y="2102387"/>
            <a:ext cx="731204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 121"/>
          <p:cNvSpPr/>
          <p:nvPr/>
        </p:nvSpPr>
        <p:spPr>
          <a:xfrm rot="17474072">
            <a:off x="9092035" y="2142142"/>
            <a:ext cx="645902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 122"/>
          <p:cNvSpPr/>
          <p:nvPr/>
        </p:nvSpPr>
        <p:spPr>
          <a:xfrm rot="17474072">
            <a:off x="10102617" y="2179047"/>
            <a:ext cx="566715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任意多边形 123"/>
          <p:cNvSpPr/>
          <p:nvPr/>
        </p:nvSpPr>
        <p:spPr>
          <a:xfrm rot="17474072">
            <a:off x="10842488" y="2485015"/>
            <a:ext cx="413623" cy="1262559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任意多边形 124"/>
          <p:cNvSpPr/>
          <p:nvPr/>
        </p:nvSpPr>
        <p:spPr>
          <a:xfrm rot="17474072">
            <a:off x="6019578" y="2018313"/>
            <a:ext cx="911599" cy="1998262"/>
          </a:xfrm>
          <a:custGeom>
            <a:avLst/>
            <a:gdLst>
              <a:gd name="connsiteX0" fmla="*/ 925271 w 1195089"/>
              <a:gd name="connsiteY0" fmla="*/ 0 h 2928829"/>
              <a:gd name="connsiteX1" fmla="*/ 1195089 w 1195089"/>
              <a:gd name="connsiteY1" fmla="*/ 694392 h 2928829"/>
              <a:gd name="connsiteX2" fmla="*/ 1195089 w 1195089"/>
              <a:gd name="connsiteY2" fmla="*/ 2190195 h 2928829"/>
              <a:gd name="connsiteX3" fmla="*/ 0 w 1195089"/>
              <a:gd name="connsiteY3" fmla="*/ 2928829 h 2928829"/>
              <a:gd name="connsiteX4" fmla="*/ 0 w 1195089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89" h="2928829">
                <a:moveTo>
                  <a:pt x="925271" y="0"/>
                </a:moveTo>
                <a:lnTo>
                  <a:pt x="1195089" y="694392"/>
                </a:lnTo>
                <a:lnTo>
                  <a:pt x="1195089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任意多边形 125"/>
          <p:cNvSpPr/>
          <p:nvPr/>
        </p:nvSpPr>
        <p:spPr>
          <a:xfrm rot="17474072">
            <a:off x="4887235" y="1946274"/>
            <a:ext cx="995768" cy="1998262"/>
          </a:xfrm>
          <a:custGeom>
            <a:avLst/>
            <a:gdLst>
              <a:gd name="connsiteX0" fmla="*/ 1465533 w 1669333"/>
              <a:gd name="connsiteY0" fmla="*/ 0 h 2928829"/>
              <a:gd name="connsiteX1" fmla="*/ 1669333 w 1669333"/>
              <a:gd name="connsiteY1" fmla="*/ 524490 h 2928829"/>
              <a:gd name="connsiteX2" fmla="*/ 1669333 w 1669333"/>
              <a:gd name="connsiteY2" fmla="*/ 2190196 h 2928829"/>
              <a:gd name="connsiteX3" fmla="*/ 0 w 1669333"/>
              <a:gd name="connsiteY3" fmla="*/ 2928829 h 2928829"/>
              <a:gd name="connsiteX4" fmla="*/ 0 w 1669333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33" h="2928829">
                <a:moveTo>
                  <a:pt x="1465533" y="0"/>
                </a:moveTo>
                <a:lnTo>
                  <a:pt x="1669333" y="524490"/>
                </a:lnTo>
                <a:lnTo>
                  <a:pt x="1669333" y="2190196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任意多边形 126"/>
          <p:cNvSpPr/>
          <p:nvPr/>
        </p:nvSpPr>
        <p:spPr>
          <a:xfrm rot="17474072">
            <a:off x="2965005" y="1813675"/>
            <a:ext cx="1342686" cy="1998262"/>
          </a:xfrm>
          <a:custGeom>
            <a:avLst/>
            <a:gdLst>
              <a:gd name="connsiteX0" fmla="*/ 2822994 w 2856510"/>
              <a:gd name="connsiteY0" fmla="*/ 0 h 2928829"/>
              <a:gd name="connsiteX1" fmla="*/ 2856510 w 2856510"/>
              <a:gd name="connsiteY1" fmla="*/ 86255 h 2928829"/>
              <a:gd name="connsiteX2" fmla="*/ 2856510 w 2856510"/>
              <a:gd name="connsiteY2" fmla="*/ 2190195 h 2928829"/>
              <a:gd name="connsiteX3" fmla="*/ 0 w 2856510"/>
              <a:gd name="connsiteY3" fmla="*/ 2928829 h 2928829"/>
              <a:gd name="connsiteX4" fmla="*/ 0 w 2856510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510" h="2928829">
                <a:moveTo>
                  <a:pt x="2822994" y="0"/>
                </a:moveTo>
                <a:lnTo>
                  <a:pt x="2856510" y="86255"/>
                </a:lnTo>
                <a:lnTo>
                  <a:pt x="2856510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任意多边形 127"/>
          <p:cNvSpPr/>
          <p:nvPr/>
        </p:nvSpPr>
        <p:spPr>
          <a:xfrm rot="17474072">
            <a:off x="3837284" y="1901070"/>
            <a:ext cx="1055769" cy="1998262"/>
          </a:xfrm>
          <a:custGeom>
            <a:avLst/>
            <a:gdLst>
              <a:gd name="connsiteX0" fmla="*/ 2088392 w 2203256"/>
              <a:gd name="connsiteY0" fmla="*/ 0 h 2928829"/>
              <a:gd name="connsiteX1" fmla="*/ 2203256 w 2203256"/>
              <a:gd name="connsiteY1" fmla="*/ 295608 h 2928829"/>
              <a:gd name="connsiteX2" fmla="*/ 2203256 w 2203256"/>
              <a:gd name="connsiteY2" fmla="*/ 2190195 h 2928829"/>
              <a:gd name="connsiteX3" fmla="*/ 0 w 2203256"/>
              <a:gd name="connsiteY3" fmla="*/ 2928829 h 2928829"/>
              <a:gd name="connsiteX4" fmla="*/ 0 w 2203256"/>
              <a:gd name="connsiteY4" fmla="*/ 0 h 2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256" h="2928829">
                <a:moveTo>
                  <a:pt x="2088392" y="0"/>
                </a:moveTo>
                <a:lnTo>
                  <a:pt x="2203256" y="295608"/>
                </a:lnTo>
                <a:lnTo>
                  <a:pt x="2203256" y="2190195"/>
                </a:lnTo>
                <a:lnTo>
                  <a:pt x="0" y="29288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流程图: 过程 128"/>
          <p:cNvSpPr/>
          <p:nvPr/>
        </p:nvSpPr>
        <p:spPr>
          <a:xfrm>
            <a:off x="1240209" y="1614294"/>
            <a:ext cx="750270" cy="1465396"/>
          </a:xfrm>
          <a:prstGeom prst="flowChartProcess">
            <a:avLst/>
          </a:prstGeom>
          <a:solidFill>
            <a:srgbClr val="F36639"/>
          </a:solidFill>
          <a:ln>
            <a:solidFill>
              <a:srgbClr val="F36639"/>
            </a:solidFill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流程图: 过程 129"/>
          <p:cNvSpPr/>
          <p:nvPr/>
        </p:nvSpPr>
        <p:spPr>
          <a:xfrm>
            <a:off x="2256554" y="1822444"/>
            <a:ext cx="750270" cy="1257246"/>
          </a:xfrm>
          <a:prstGeom prst="flowChartProcess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1" name="流程图: 过程 130"/>
          <p:cNvSpPr/>
          <p:nvPr/>
        </p:nvSpPr>
        <p:spPr>
          <a:xfrm>
            <a:off x="3272899" y="2092086"/>
            <a:ext cx="750270" cy="987604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流程图: 过程 131"/>
          <p:cNvSpPr/>
          <p:nvPr/>
        </p:nvSpPr>
        <p:spPr>
          <a:xfrm>
            <a:off x="4289245" y="2224059"/>
            <a:ext cx="750270" cy="860041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流程图: 过程 132"/>
          <p:cNvSpPr/>
          <p:nvPr/>
        </p:nvSpPr>
        <p:spPr>
          <a:xfrm>
            <a:off x="5305589" y="2372291"/>
            <a:ext cx="750270" cy="70739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流程图: 过程 133"/>
          <p:cNvSpPr/>
          <p:nvPr/>
        </p:nvSpPr>
        <p:spPr>
          <a:xfrm>
            <a:off x="6321074" y="2447186"/>
            <a:ext cx="750270" cy="63250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5" name="流程图: 过程 134"/>
          <p:cNvSpPr/>
          <p:nvPr/>
        </p:nvSpPr>
        <p:spPr>
          <a:xfrm>
            <a:off x="7336303" y="2547317"/>
            <a:ext cx="750270" cy="532373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流程图: 过程 135"/>
          <p:cNvSpPr/>
          <p:nvPr/>
        </p:nvSpPr>
        <p:spPr>
          <a:xfrm>
            <a:off x="8351788" y="2629362"/>
            <a:ext cx="750270" cy="45032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7" name="流程图: 过程 136"/>
          <p:cNvSpPr/>
          <p:nvPr/>
        </p:nvSpPr>
        <p:spPr>
          <a:xfrm>
            <a:off x="9361038" y="2653413"/>
            <a:ext cx="750270" cy="42627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8" name="流程图: 过程 137"/>
          <p:cNvSpPr/>
          <p:nvPr/>
        </p:nvSpPr>
        <p:spPr>
          <a:xfrm>
            <a:off x="10376523" y="2765995"/>
            <a:ext cx="750270" cy="31369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254000" dist="114300" dir="5400000" algn="t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274734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农业银行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07568" y="6302077"/>
            <a:ext cx="721476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建设银行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172751" y="6302077"/>
            <a:ext cx="763009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招商银行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400256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133138" y="6302077"/>
            <a:ext cx="10174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40016" y="6302077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邮政储蓄银行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48128" y="6302077"/>
            <a:ext cx="98777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中国人保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PICC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117008" y="6302077"/>
            <a:ext cx="1042888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中国人寿保险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336360" y="6302077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太平洋保险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0407678" y="6302077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工商银行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286735" y="3271524"/>
            <a:ext cx="8258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维也纳酒店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275607" y="3271524"/>
            <a:ext cx="954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城市便捷酒店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74734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汉庭酒店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0868" y="3271524"/>
            <a:ext cx="947695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Marriott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万豪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181268" y="3271524"/>
            <a:ext cx="84830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99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旅馆连锁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02781" y="3271524"/>
            <a:ext cx="98296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Hilton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希尔顿 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329635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布丁酒店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320314" y="3271524"/>
            <a:ext cx="732893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桔子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水晶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259" y="3271524"/>
            <a:ext cx="6976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格林豪泰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202671" y="3271524"/>
            <a:ext cx="984565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如家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homeinn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8" name="文本框 27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3.5.5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线下消费品类偏好分析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36" name="文本框 335"/>
          <p:cNvSpPr txBox="1"/>
          <p:nvPr/>
        </p:nvSpPr>
        <p:spPr>
          <a:xfrm>
            <a:off x="91142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餐饮类型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4691844" y="782673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娱乐休闲类型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493" name="文本框 492"/>
          <p:cNvSpPr txBox="1"/>
          <p:nvPr/>
        </p:nvSpPr>
        <p:spPr>
          <a:xfrm>
            <a:off x="8472264" y="755486"/>
            <a:ext cx="28803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健身场馆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TOP10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5793" y="1415456"/>
            <a:ext cx="2367173" cy="5444735"/>
            <a:chOff x="1039603" y="1455167"/>
            <a:chExt cx="2367173" cy="5444735"/>
          </a:xfrm>
        </p:grpSpPr>
        <p:grpSp>
          <p:nvGrpSpPr>
            <p:cNvPr id="343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4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4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348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9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0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51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5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4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58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35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61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7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77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78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379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8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84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85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86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87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8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8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39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92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393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19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620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62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2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23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14" name="组合 713"/>
          <p:cNvGrpSpPr/>
          <p:nvPr/>
        </p:nvGrpSpPr>
        <p:grpSpPr>
          <a:xfrm>
            <a:off x="4967010" y="1415456"/>
            <a:ext cx="2367173" cy="5444735"/>
            <a:chOff x="1039603" y="1455167"/>
            <a:chExt cx="2367173" cy="5444735"/>
          </a:xfrm>
        </p:grpSpPr>
        <p:grpSp>
          <p:nvGrpSpPr>
            <p:cNvPr id="715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3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4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16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17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51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2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18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19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9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50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0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1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47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8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2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3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5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6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4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5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43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4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6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7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41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2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28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29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39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40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0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31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7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38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2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33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36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34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55" name="组合 754"/>
          <p:cNvGrpSpPr/>
          <p:nvPr/>
        </p:nvGrpSpPr>
        <p:grpSpPr>
          <a:xfrm>
            <a:off x="8788226" y="1415456"/>
            <a:ext cx="2367173" cy="5444735"/>
            <a:chOff x="1039603" y="1455167"/>
            <a:chExt cx="2367173" cy="5444735"/>
          </a:xfrm>
        </p:grpSpPr>
        <p:grpSp>
          <p:nvGrpSpPr>
            <p:cNvPr id="756" name="Group 63"/>
            <p:cNvGrpSpPr/>
            <p:nvPr/>
          </p:nvGrpSpPr>
          <p:grpSpPr>
            <a:xfrm rot="16200000">
              <a:off x="2086254" y="4085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4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5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57" name="Rectangle 68"/>
            <p:cNvSpPr/>
            <p:nvPr/>
          </p:nvSpPr>
          <p:spPr bwMode="auto">
            <a:xfrm rot="10800000" flipH="1" flipV="1">
              <a:off x="2970717" y="1728200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58" name="Group 70"/>
            <p:cNvGrpSpPr/>
            <p:nvPr/>
          </p:nvGrpSpPr>
          <p:grpSpPr>
            <a:xfrm rot="16200000" flipH="1">
              <a:off x="2086254" y="955416"/>
              <a:ext cx="273870" cy="2367172"/>
              <a:chOff x="1447799" y="1047750"/>
              <a:chExt cx="609602" cy="3352800"/>
            </a:xfrm>
            <a:solidFill>
              <a:srgbClr val="F36639"/>
            </a:solidFill>
          </p:grpSpPr>
          <p:sp>
            <p:nvSpPr>
              <p:cNvPr id="792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3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59" name="Rectangle 76"/>
            <p:cNvSpPr/>
            <p:nvPr/>
          </p:nvSpPr>
          <p:spPr bwMode="auto">
            <a:xfrm rot="10800000" flipH="1" flipV="1">
              <a:off x="1039603" y="2275937"/>
              <a:ext cx="436059" cy="273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0" name="Group 77"/>
            <p:cNvGrpSpPr/>
            <p:nvPr/>
          </p:nvGrpSpPr>
          <p:grpSpPr>
            <a:xfrm rot="16200000">
              <a:off x="2086254" y="1503154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90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91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1" name="Rectangle 80"/>
            <p:cNvSpPr/>
            <p:nvPr/>
          </p:nvSpPr>
          <p:spPr bwMode="auto">
            <a:xfrm rot="10800000" flipH="1" flipV="1">
              <a:off x="2970717" y="2823675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2" name="Group 82"/>
            <p:cNvGrpSpPr/>
            <p:nvPr/>
          </p:nvGrpSpPr>
          <p:grpSpPr>
            <a:xfrm rot="16200000" flipH="1">
              <a:off x="2086254" y="2050893"/>
              <a:ext cx="273870" cy="2367172"/>
              <a:chOff x="1447799" y="1047750"/>
              <a:chExt cx="609602" cy="3352800"/>
            </a:xfrm>
            <a:solidFill>
              <a:srgbClr val="404040"/>
            </a:solidFill>
          </p:grpSpPr>
          <p:sp>
            <p:nvSpPr>
              <p:cNvPr id="788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9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3" name="Rectangle 85"/>
            <p:cNvSpPr/>
            <p:nvPr/>
          </p:nvSpPr>
          <p:spPr bwMode="auto">
            <a:xfrm rot="10800000" flipH="1" flipV="1">
              <a:off x="1039603" y="3371413"/>
              <a:ext cx="436059" cy="2738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4" name="Group 63"/>
            <p:cNvGrpSpPr/>
            <p:nvPr/>
          </p:nvGrpSpPr>
          <p:grpSpPr>
            <a:xfrm rot="16200000">
              <a:off x="2086254" y="2573227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6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7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5" name="Rectangle 68"/>
            <p:cNvSpPr/>
            <p:nvPr/>
          </p:nvSpPr>
          <p:spPr bwMode="auto">
            <a:xfrm rot="10800000" flipH="1" flipV="1">
              <a:off x="2970717" y="3892911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6" name="Group 70"/>
            <p:cNvGrpSpPr/>
            <p:nvPr/>
          </p:nvGrpSpPr>
          <p:grpSpPr>
            <a:xfrm rot="16200000" flipH="1">
              <a:off x="2086254" y="3120128"/>
              <a:ext cx="273870" cy="2367172"/>
              <a:chOff x="1447799" y="1047750"/>
              <a:chExt cx="609602" cy="3352800"/>
            </a:xfrm>
            <a:solidFill>
              <a:schemeClr val="bg1">
                <a:lumMod val="50000"/>
              </a:schemeClr>
            </a:solidFill>
          </p:grpSpPr>
          <p:sp>
            <p:nvSpPr>
              <p:cNvPr id="784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5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7" name="Rectangle 76"/>
            <p:cNvSpPr/>
            <p:nvPr/>
          </p:nvSpPr>
          <p:spPr bwMode="auto">
            <a:xfrm rot="10800000" flipH="1" flipV="1">
              <a:off x="1039603" y="4440648"/>
              <a:ext cx="436059" cy="2738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68" name="Group 77"/>
            <p:cNvGrpSpPr/>
            <p:nvPr/>
          </p:nvGrpSpPr>
          <p:grpSpPr>
            <a:xfrm rot="16200000">
              <a:off x="2086254" y="3667865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2" name="Flowchart: Manual Input 78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3" name="Flowchart: Manual Input 79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69" name="Rectangle 80"/>
            <p:cNvSpPr/>
            <p:nvPr/>
          </p:nvSpPr>
          <p:spPr bwMode="auto">
            <a:xfrm rot="10800000" flipH="1" flipV="1">
              <a:off x="2970717" y="4988386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0" name="Group 82"/>
            <p:cNvGrpSpPr/>
            <p:nvPr/>
          </p:nvGrpSpPr>
          <p:grpSpPr>
            <a:xfrm rot="16200000" flipH="1">
              <a:off x="2086254" y="4215604"/>
              <a:ext cx="273870" cy="2367172"/>
              <a:chOff x="1447799" y="1047750"/>
              <a:chExt cx="609602" cy="3352800"/>
            </a:xfrm>
            <a:solidFill>
              <a:schemeClr val="accent3"/>
            </a:solidFill>
          </p:grpSpPr>
          <p:sp>
            <p:nvSpPr>
              <p:cNvPr id="780" name="Flowchart: Manual Input 83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81" name="Flowchart: Manual Input 84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1" name="Rectangle 85"/>
            <p:cNvSpPr/>
            <p:nvPr/>
          </p:nvSpPr>
          <p:spPr bwMode="auto">
            <a:xfrm rot="10800000" flipH="1" flipV="1">
              <a:off x="1039603" y="5536124"/>
              <a:ext cx="436059" cy="27386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2" name="Group 63"/>
            <p:cNvGrpSpPr/>
            <p:nvPr/>
          </p:nvGrpSpPr>
          <p:grpSpPr>
            <a:xfrm rot="16200000">
              <a:off x="2086254" y="4758613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8" name="Flowchart: Manual Input 64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79" name="Flowchart: Manual Input 67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3" name="Rectangle 68"/>
            <p:cNvSpPr/>
            <p:nvPr/>
          </p:nvSpPr>
          <p:spPr bwMode="auto">
            <a:xfrm rot="10800000" flipH="1" flipV="1">
              <a:off x="2970717" y="6078297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  <p:grpSp>
          <p:nvGrpSpPr>
            <p:cNvPr id="774" name="Group 70"/>
            <p:cNvGrpSpPr/>
            <p:nvPr/>
          </p:nvGrpSpPr>
          <p:grpSpPr>
            <a:xfrm rot="16200000" flipH="1">
              <a:off x="2086254" y="5305514"/>
              <a:ext cx="273870" cy="2367172"/>
              <a:chOff x="1447799" y="1047750"/>
              <a:chExt cx="609602" cy="3352800"/>
            </a:xfrm>
            <a:solidFill>
              <a:schemeClr val="bg1">
                <a:lumMod val="75000"/>
              </a:schemeClr>
            </a:solidFill>
          </p:grpSpPr>
          <p:sp>
            <p:nvSpPr>
              <p:cNvPr id="776" name="Flowchart: Manual Input 72"/>
              <p:cNvSpPr/>
              <p:nvPr/>
            </p:nvSpPr>
            <p:spPr bwMode="auto">
              <a:xfrm>
                <a:off x="1447799" y="10477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77" name="Flowchart: Manual Input 73"/>
              <p:cNvSpPr/>
              <p:nvPr/>
            </p:nvSpPr>
            <p:spPr bwMode="auto">
              <a:xfrm rot="10800000">
                <a:off x="1447799" y="1885950"/>
                <a:ext cx="609602" cy="2514600"/>
              </a:xfrm>
              <a:prstGeom prst="flowChartManualInput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rtlCol="0" anchor="t" anchorCtr="0" compatLnSpc="1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75" name="Rectangle 76"/>
            <p:cNvSpPr/>
            <p:nvPr/>
          </p:nvSpPr>
          <p:spPr bwMode="auto">
            <a:xfrm rot="10800000" flipH="1" flipV="1">
              <a:off x="1039603" y="6626034"/>
              <a:ext cx="436059" cy="2738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rtlCol="0" anchor="t" anchorCtr="0" compatLnSpc="1"/>
            <a:lstStyle/>
            <a:p>
              <a:pPr algn="ctr"/>
              <a:endParaRPr lang="en-US" sz="2400" dirty="0"/>
            </a:p>
          </p:txBody>
        </p:sp>
      </p:grpSp>
      <p:sp>
        <p:nvSpPr>
          <p:cNvPr id="422" name="文本框 56"/>
          <p:cNvSpPr txBox="1"/>
          <p:nvPr/>
        </p:nvSpPr>
        <p:spPr>
          <a:xfrm>
            <a:off x="1145790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烧烤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烤肉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火锅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川湘菜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咖啡酒吧茶馆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海鲜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西餐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日韩料理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东北菜</a:t>
            </a:r>
            <a:endParaRPr lang="en-US" altLang="zh-CN" sz="14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甜点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香锅烤鱼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6" name="文本框 56"/>
          <p:cNvSpPr txBox="1"/>
          <p:nvPr/>
        </p:nvSpPr>
        <p:spPr>
          <a:xfrm>
            <a:off x="4947474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01.KTV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网吧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棋牌室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电影院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景区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公园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彩票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农家乐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温泉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滑雪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7" name="文本框 56"/>
          <p:cNvSpPr txBox="1"/>
          <p:nvPr/>
        </p:nvSpPr>
        <p:spPr>
          <a:xfrm>
            <a:off x="8788224" y="1150757"/>
            <a:ext cx="236717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健身房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跆拳道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台球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高尔夫球场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游泳馆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羽毛</a:t>
            </a:r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球场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篮球场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08.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乒乓球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09.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足球场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43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7448" y="1802989"/>
            <a:ext cx="10721879" cy="4897601"/>
            <a:chOff x="241105" y="1867989"/>
            <a:chExt cx="9428377" cy="5019348"/>
          </a:xfrm>
        </p:grpSpPr>
        <p:sp>
          <p:nvSpPr>
            <p:cNvPr id="26" name="任意多边形 25"/>
            <p:cNvSpPr/>
            <p:nvPr/>
          </p:nvSpPr>
          <p:spPr>
            <a:xfrm rot="17474072">
              <a:off x="4372994" y="1590848"/>
              <a:ext cx="4061064" cy="653191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474072">
              <a:off x="670365" y="2394739"/>
              <a:ext cx="4061064" cy="3749733"/>
            </a:xfrm>
            <a:custGeom>
              <a:avLst/>
              <a:gdLst>
                <a:gd name="connsiteX0" fmla="*/ 5156169 w 5635065"/>
                <a:gd name="connsiteY0" fmla="*/ 0 h 5595372"/>
                <a:gd name="connsiteX1" fmla="*/ 5635065 w 5635065"/>
                <a:gd name="connsiteY1" fmla="*/ 1232465 h 5595372"/>
                <a:gd name="connsiteX2" fmla="*/ 5635065 w 5635065"/>
                <a:gd name="connsiteY2" fmla="*/ 4184251 h 5595372"/>
                <a:gd name="connsiteX3" fmla="*/ 0 w 5635065"/>
                <a:gd name="connsiteY3" fmla="*/ 5595372 h 5595372"/>
                <a:gd name="connsiteX4" fmla="*/ 0 w 5635065"/>
                <a:gd name="connsiteY4" fmla="*/ 0 h 559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5065" h="5595372">
                  <a:moveTo>
                    <a:pt x="5156169" y="0"/>
                  </a:moveTo>
                  <a:lnTo>
                    <a:pt x="5635065" y="1232465"/>
                  </a:lnTo>
                  <a:lnTo>
                    <a:pt x="5635065" y="4184251"/>
                  </a:lnTo>
                  <a:lnTo>
                    <a:pt x="0" y="55953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05" y="1867989"/>
              <a:ext cx="2153256" cy="3539301"/>
            </a:xfrm>
            <a:prstGeom prst="rect">
              <a:avLst/>
            </a:prstGeom>
            <a:solidFill>
              <a:srgbClr val="F36639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0451" y="1876307"/>
              <a:ext cx="6322252" cy="353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/>
          <p:cNvSpPr/>
          <p:nvPr/>
        </p:nvSpPr>
        <p:spPr>
          <a:xfrm>
            <a:off x="1219783" y="2683710"/>
            <a:ext cx="2211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根据用户的线上和线下的消费行为分析，人群具备以下消费特征：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3942531" y="2729117"/>
            <a:ext cx="6689973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平时爱逛街购物，也喜欢唱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健身。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购车需求强烈、教育培训方面有一定需求。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喜欢烧烤、火锅和川湘菜；周末喜欢选择娱乐和购物的休闲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消费特征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总结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rot="17474072">
            <a:off x="6890770" y="517693"/>
            <a:ext cx="4751869" cy="8585265"/>
          </a:xfrm>
          <a:custGeom>
            <a:avLst/>
            <a:gdLst>
              <a:gd name="connsiteX0" fmla="*/ 4751869 w 4751869"/>
              <a:gd name="connsiteY0" fmla="*/ 0 h 8585265"/>
              <a:gd name="connsiteX1" fmla="*/ 4751869 w 4751869"/>
              <a:gd name="connsiteY1" fmla="*/ 6420110 h 8585265"/>
              <a:gd name="connsiteX2" fmla="*/ 0 w 4751869"/>
              <a:gd name="connsiteY2" fmla="*/ 8585265 h 8585265"/>
              <a:gd name="connsiteX3" fmla="*/ 0 w 4751869"/>
              <a:gd name="connsiteY3" fmla="*/ 1827812 h 8585265"/>
              <a:gd name="connsiteX4" fmla="*/ 4703970 w 4751869"/>
              <a:gd name="connsiteY4" fmla="*/ 0 h 858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69" h="8585265">
                <a:moveTo>
                  <a:pt x="4751869" y="0"/>
                </a:moveTo>
                <a:lnTo>
                  <a:pt x="4751869" y="6420110"/>
                </a:lnTo>
                <a:lnTo>
                  <a:pt x="0" y="8585265"/>
                </a:lnTo>
                <a:lnTo>
                  <a:pt x="0" y="1827812"/>
                </a:lnTo>
                <a:lnTo>
                  <a:pt x="4703970" y="0"/>
                </a:lnTo>
                <a:close/>
              </a:path>
            </a:pathLst>
          </a:custGeom>
          <a:gradFill>
            <a:gsLst>
              <a:gs pos="80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6200000">
            <a:off x="3547178" y="2319556"/>
            <a:ext cx="5097644" cy="2531441"/>
          </a:xfrm>
          <a:prstGeom prst="hexagon">
            <a:avLst/>
          </a:prstGeom>
          <a:solidFill>
            <a:schemeClr val="bg1"/>
          </a:solidFill>
          <a:ln w="57150">
            <a:noFill/>
          </a:ln>
          <a:effectLst>
            <a:outerShdw blurRad="254000" dist="1143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7743" y="4013959"/>
            <a:ext cx="2236511" cy="1366807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80176" y="4012614"/>
            <a:ext cx="2134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周末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出游、娱乐和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购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物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出行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方式分析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旅游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城市偏好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■  住宿</a:t>
            </a:r>
            <a:r>
              <a:rPr lang="zh-CN" alt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酒店类型和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景点</a:t>
            </a:r>
            <a:endParaRPr lang="en-US" altLang="zh-CN" sz="14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分析</a:t>
            </a:r>
            <a:endParaRPr lang="zh-CN" altLang="en-US" sz="1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FDB4-3694-4675-987E-400D5A5BCAB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7744" y="1628800"/>
            <a:ext cx="22365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</a:t>
            </a:r>
            <a:endParaRPr lang="en-US" altLang="zh-CN" sz="8000" dirty="0" smtClean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9000"/>
              </a:lnSpc>
            </a:pPr>
            <a:r>
              <a:rPr lang="zh-CN" altLang="en-US" sz="8000" dirty="0" smtClean="0">
                <a:solidFill>
                  <a:srgbClr val="F36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endParaRPr lang="zh-CN" altLang="en-US" sz="8000" dirty="0">
              <a:solidFill>
                <a:srgbClr val="F36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3.6.1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周末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出游、娱乐、购物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518484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来访人群周末喜欢去购物场所购物的较多，其次是选择去娱乐休闲场所，如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KTV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、电影院等。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45" name="文本框 39"/>
          <p:cNvSpPr txBox="1"/>
          <p:nvPr/>
        </p:nvSpPr>
        <p:spPr>
          <a:xfrm>
            <a:off x="1891757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周末出游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46" name="文本框 39"/>
          <p:cNvSpPr txBox="1"/>
          <p:nvPr/>
        </p:nvSpPr>
        <p:spPr>
          <a:xfrm>
            <a:off x="5053981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周末娱乐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47" name="文本框 39"/>
          <p:cNvSpPr txBox="1"/>
          <p:nvPr/>
        </p:nvSpPr>
        <p:spPr>
          <a:xfrm>
            <a:off x="8099739" y="1517640"/>
            <a:ext cx="214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rPr>
              <a:t>周末购物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7474072">
            <a:off x="10693242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6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7474072">
            <a:off x="7533154" y="1542818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17474072">
            <a:off x="4458282" y="1542819"/>
            <a:ext cx="2098904" cy="5275955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同心圆 31"/>
          <p:cNvSpPr/>
          <p:nvPr/>
        </p:nvSpPr>
        <p:spPr>
          <a:xfrm>
            <a:off x="192124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弧形 32"/>
          <p:cNvSpPr/>
          <p:nvPr/>
        </p:nvSpPr>
        <p:spPr>
          <a:xfrm>
            <a:off x="2111745" y="2332365"/>
            <a:ext cx="1752600" cy="1752600"/>
          </a:xfrm>
          <a:prstGeom prst="arc">
            <a:avLst>
              <a:gd name="adj1" fmla="val 10633019"/>
              <a:gd name="adj2" fmla="val 12338133"/>
            </a:avLst>
          </a:prstGeom>
          <a:ln w="152400" cap="rnd">
            <a:solidFill>
              <a:schemeClr val="bg2">
                <a:lumMod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23592" y="2906752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7.3%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1" name="同心圆 50"/>
          <p:cNvSpPr/>
          <p:nvPr/>
        </p:nvSpPr>
        <p:spPr>
          <a:xfrm>
            <a:off x="503872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弧形 51"/>
          <p:cNvSpPr/>
          <p:nvPr/>
        </p:nvSpPr>
        <p:spPr>
          <a:xfrm>
            <a:off x="5229225" y="2332365"/>
            <a:ext cx="1752600" cy="1752600"/>
          </a:xfrm>
          <a:prstGeom prst="arc">
            <a:avLst>
              <a:gd name="adj1" fmla="val 10817247"/>
              <a:gd name="adj2" fmla="val 14206890"/>
            </a:avLst>
          </a:prstGeom>
          <a:ln w="152400" cap="rnd">
            <a:solidFill>
              <a:srgbClr val="F36639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405885" y="290675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18.3%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8156205" y="2141865"/>
            <a:ext cx="2114550" cy="2114550"/>
          </a:xfrm>
          <a:prstGeom prst="donut">
            <a:avLst>
              <a:gd name="adj" fmla="val 16393"/>
            </a:avLst>
          </a:prstGeom>
          <a:solidFill>
            <a:schemeClr val="bg1"/>
          </a:solidFill>
          <a:ln w="28575"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弧形 54"/>
          <p:cNvSpPr/>
          <p:nvPr/>
        </p:nvSpPr>
        <p:spPr>
          <a:xfrm>
            <a:off x="8346705" y="2332365"/>
            <a:ext cx="1752600" cy="1752600"/>
          </a:xfrm>
          <a:prstGeom prst="arc">
            <a:avLst>
              <a:gd name="adj1" fmla="val 6893665"/>
              <a:gd name="adj2" fmla="val 11459133"/>
            </a:avLst>
          </a:prstGeom>
          <a:ln w="152400" cap="rnd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512134" y="290675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8D9193"/>
                </a:solidFill>
                <a:latin typeface="+mn-ea"/>
                <a:cs typeface="Segoe UI" panose="020B0502040204020203" pitchFamily="34" charset="0"/>
              </a:rPr>
              <a:t>29.6%</a:t>
            </a:r>
            <a:endParaRPr lang="zh-CN" altLang="en-US" sz="3200" b="1" dirty="0">
              <a:solidFill>
                <a:srgbClr val="8D9193"/>
              </a:solidFill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17474072">
            <a:off x="7302328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7474072">
            <a:off x="5825354" y="1217457"/>
            <a:ext cx="696049" cy="1749639"/>
          </a:xfrm>
          <a:custGeom>
            <a:avLst/>
            <a:gdLst>
              <a:gd name="connsiteX0" fmla="*/ 2098904 w 2098904"/>
              <a:gd name="connsiteY0" fmla="*/ 0 h 5275955"/>
              <a:gd name="connsiteX1" fmla="*/ 2098904 w 2098904"/>
              <a:gd name="connsiteY1" fmla="*/ 3945389 h 5275955"/>
              <a:gd name="connsiteX2" fmla="*/ 0 w 2098904"/>
              <a:gd name="connsiteY2" fmla="*/ 5275955 h 5275955"/>
              <a:gd name="connsiteX3" fmla="*/ 0 w 2098904"/>
              <a:gd name="connsiteY3" fmla="*/ 0 h 5275955"/>
              <a:gd name="connsiteX4" fmla="*/ 208448 w 2098904"/>
              <a:gd name="connsiteY4" fmla="*/ 0 h 5275955"/>
              <a:gd name="connsiteX5" fmla="*/ 213150 w 2098904"/>
              <a:gd name="connsiteY5" fmla="*/ 39350 h 5275955"/>
              <a:gd name="connsiteX6" fmla="*/ 257869 w 2098904"/>
              <a:gd name="connsiteY6" fmla="*/ 200842 h 5275955"/>
              <a:gd name="connsiteX7" fmla="*/ 1328602 w 2098904"/>
              <a:gd name="connsiteY7" fmla="*/ 672321 h 5275955"/>
              <a:gd name="connsiteX8" fmla="*/ 1835913 w 2098904"/>
              <a:gd name="connsiteY8" fmla="*/ 83893 h 5275955"/>
              <a:gd name="connsiteX9" fmla="*/ 1846597 w 2098904"/>
              <a:gd name="connsiteY9" fmla="*/ 0 h 52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8904" h="5275955">
                <a:moveTo>
                  <a:pt x="2098904" y="0"/>
                </a:moveTo>
                <a:lnTo>
                  <a:pt x="2098904" y="3945389"/>
                </a:lnTo>
                <a:lnTo>
                  <a:pt x="0" y="5275955"/>
                </a:lnTo>
                <a:lnTo>
                  <a:pt x="0" y="0"/>
                </a:lnTo>
                <a:lnTo>
                  <a:pt x="208448" y="0"/>
                </a:lnTo>
                <a:lnTo>
                  <a:pt x="213150" y="39350"/>
                </a:lnTo>
                <a:cubicBezTo>
                  <a:pt x="222383" y="93539"/>
                  <a:pt x="237184" y="147609"/>
                  <a:pt x="257869" y="200842"/>
                </a:cubicBezTo>
                <a:cubicBezTo>
                  <a:pt x="423349" y="626712"/>
                  <a:pt x="902732" y="837801"/>
                  <a:pt x="1328602" y="672321"/>
                </a:cubicBezTo>
                <a:cubicBezTo>
                  <a:pt x="1594771" y="568897"/>
                  <a:pt x="1777041" y="342853"/>
                  <a:pt x="1835913" y="83893"/>
                </a:cubicBezTo>
                <a:lnTo>
                  <a:pt x="1846597" y="0"/>
                </a:lnTo>
                <a:close/>
              </a:path>
            </a:pathLst>
          </a:custGeom>
          <a:gradFill>
            <a:gsLst>
              <a:gs pos="54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6428" y="188640"/>
            <a:ext cx="1035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3.6.2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工作日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节假日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出行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Open Sans Semibold" charset="0"/>
              </a:rPr>
              <a:t>方式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Open Sans Semibold" charset="0"/>
            </a:endParaRPr>
          </a:p>
        </p:txBody>
      </p:sp>
      <p:sp>
        <p:nvSpPr>
          <p:cNvPr id="2" name="e7d195523061f1c0" descr="e7d195523061f1c0b9c437df2358c0cda14f5041a22fabbfBE2BE37675DC7AB669ED1A17F222BC996230C869F9A73B775AB9A6F73BCC744AF1BB55A31F7D215610F6B48D481C98CFAE215B20EECA2E6E0A7FA5F51308CB52DBDDBC704BB1B1B15B9E8404F8B10E983444B66EA388C6170E35B82D1C09D0AA1358145966557C00F2090DB9C29BE49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e7d195523061f1c0b9c437df2358c0cda14f5041a22fabbfBE2BE37675DC7AB669ED1A17F222BC996230C869F9A73B775AB9A6F73BCC744AF1BB55A31F7D215610F6B48D481C98CFAE215B20EECA2E6E0A7FA5F51308CB52DBDDBC704BB1B1B15B9E8404F8B10E983444B66EA388C6170E35B82D1C09D0AA1358145966557C00F2090DB9C29BE49B</a:t>
            </a:r>
            <a:endParaRPr lang="zh-CN" altLang="en-US" sz="100"/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EE28C0172745C57D0C3311B2C13BACEFF66084362B2DF03F8FBAE4B7D7CEFD35915013A6B215DACD7DB87210F677E92A0B839916FAAFB110"/>
          <p:cNvSpPr txBox="1"/>
          <p:nvPr/>
        </p:nvSpPr>
        <p:spPr>
          <a:xfrm>
            <a:off x="0" y="5877272"/>
            <a:ext cx="12192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charset="0"/>
              </a:rPr>
              <a:t>来访人群中，工作日和节假日选择打车出行的占比较高。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charset="0"/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5145328" y="1478248"/>
            <a:ext cx="694582" cy="694582"/>
          </a:xfrm>
          <a:prstGeom prst="ellipse">
            <a:avLst/>
          </a:prstGeom>
          <a:solidFill>
            <a:srgbClr val="40404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6583008" y="1478248"/>
            <a:ext cx="694582" cy="694582"/>
          </a:xfrm>
          <a:prstGeom prst="ellipse">
            <a:avLst/>
          </a:prstGeom>
          <a:solidFill>
            <a:srgbClr val="F366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8" name="TextBox 41"/>
          <p:cNvSpPr txBox="1"/>
          <p:nvPr/>
        </p:nvSpPr>
        <p:spPr>
          <a:xfrm>
            <a:off x="6546141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节假日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42"/>
          <p:cNvSpPr txBox="1"/>
          <p:nvPr/>
        </p:nvSpPr>
        <p:spPr>
          <a:xfrm>
            <a:off x="3389509" y="2275177"/>
            <a:ext cx="2490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工作日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2" name="Object 6">
            <a:hlinkClick r:id="" action="ppaction://ole?verb=0"/>
          </p:cNvPr>
          <p:cNvGraphicFramePr/>
          <p:nvPr/>
        </p:nvGraphicFramePr>
        <p:xfrm>
          <a:off x="1022018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10" name="Object 14">
            <a:hlinkClick r:id="" action="ppaction://ole?verb=0"/>
          </p:cNvPr>
          <p:cNvGraphicFramePr/>
          <p:nvPr/>
        </p:nvGraphicFramePr>
        <p:xfrm>
          <a:off x="6456040" y="2629410"/>
          <a:ext cx="4929966" cy="310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1" name="TextBox 41"/>
          <p:cNvSpPr txBox="1"/>
          <p:nvPr/>
        </p:nvSpPr>
        <p:spPr>
          <a:xfrm>
            <a:off x="5743876" y="2708572"/>
            <a:ext cx="900125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打车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公共交通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火车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驾车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labor-day_128908"/>
          <p:cNvSpPr>
            <a:spLocks noChangeAspect="1"/>
          </p:cNvSpPr>
          <p:nvPr/>
        </p:nvSpPr>
        <p:spPr bwMode="auto">
          <a:xfrm>
            <a:off x="6717379" y="1612915"/>
            <a:ext cx="425841" cy="425248"/>
          </a:xfrm>
          <a:custGeom>
            <a:avLst/>
            <a:gdLst>
              <a:gd name="connsiteX0" fmla="*/ 387172 w 608415"/>
              <a:gd name="connsiteY0" fmla="*/ 312670 h 607568"/>
              <a:gd name="connsiteX1" fmla="*/ 360743 w 608415"/>
              <a:gd name="connsiteY1" fmla="*/ 317579 h 607568"/>
              <a:gd name="connsiteX2" fmla="*/ 322484 w 608415"/>
              <a:gd name="connsiteY2" fmla="*/ 363759 h 607568"/>
              <a:gd name="connsiteX3" fmla="*/ 339385 w 608415"/>
              <a:gd name="connsiteY3" fmla="*/ 413928 h 607568"/>
              <a:gd name="connsiteX4" fmla="*/ 452474 w 608415"/>
              <a:gd name="connsiteY4" fmla="*/ 421446 h 607568"/>
              <a:gd name="connsiteX5" fmla="*/ 428504 w 608415"/>
              <a:gd name="connsiteY5" fmla="*/ 328472 h 607568"/>
              <a:gd name="connsiteX6" fmla="*/ 387172 w 608415"/>
              <a:gd name="connsiteY6" fmla="*/ 312670 h 607568"/>
              <a:gd name="connsiteX7" fmla="*/ 375818 w 608415"/>
              <a:gd name="connsiteY7" fmla="*/ 271495 h 607568"/>
              <a:gd name="connsiteX8" fmla="*/ 457084 w 608415"/>
              <a:gd name="connsiteY8" fmla="*/ 298248 h 607568"/>
              <a:gd name="connsiteX9" fmla="*/ 494114 w 608415"/>
              <a:gd name="connsiteY9" fmla="*/ 382477 h 607568"/>
              <a:gd name="connsiteX10" fmla="*/ 495036 w 608415"/>
              <a:gd name="connsiteY10" fmla="*/ 410860 h 607568"/>
              <a:gd name="connsiteX11" fmla="*/ 512706 w 608415"/>
              <a:gd name="connsiteY11" fmla="*/ 405030 h 607568"/>
              <a:gd name="connsiteX12" fmla="*/ 539442 w 608415"/>
              <a:gd name="connsiteY12" fmla="*/ 417303 h 607568"/>
              <a:gd name="connsiteX13" fmla="*/ 526996 w 608415"/>
              <a:gd name="connsiteY13" fmla="*/ 443999 h 607568"/>
              <a:gd name="connsiteX14" fmla="*/ 490273 w 608415"/>
              <a:gd name="connsiteY14" fmla="*/ 455199 h 607568"/>
              <a:gd name="connsiteX15" fmla="*/ 473525 w 608415"/>
              <a:gd name="connsiteY15" fmla="*/ 521170 h 607568"/>
              <a:gd name="connsiteX16" fmla="*/ 453703 w 608415"/>
              <a:gd name="connsiteY16" fmla="*/ 535592 h 607568"/>
              <a:gd name="connsiteX17" fmla="*/ 447250 w 608415"/>
              <a:gd name="connsiteY17" fmla="*/ 534518 h 607568"/>
              <a:gd name="connsiteX18" fmla="*/ 433882 w 608415"/>
              <a:gd name="connsiteY18" fmla="*/ 508283 h 607568"/>
              <a:gd name="connsiteX19" fmla="*/ 445867 w 608415"/>
              <a:gd name="connsiteY19" fmla="*/ 464711 h 607568"/>
              <a:gd name="connsiteX20" fmla="*/ 314340 w 608415"/>
              <a:gd name="connsiteY20" fmla="*/ 447067 h 607568"/>
              <a:gd name="connsiteX21" fmla="*/ 280997 w 608415"/>
              <a:gd name="connsiteY21" fmla="*/ 360691 h 607568"/>
              <a:gd name="connsiteX22" fmla="*/ 345685 w 608415"/>
              <a:gd name="connsiteY22" fmla="*/ 278763 h 607568"/>
              <a:gd name="connsiteX23" fmla="*/ 375818 w 608415"/>
              <a:gd name="connsiteY23" fmla="*/ 271495 h 607568"/>
              <a:gd name="connsiteX24" fmla="*/ 41636 w 608415"/>
              <a:gd name="connsiteY24" fmla="*/ 253920 h 607568"/>
              <a:gd name="connsiteX25" fmla="*/ 41636 w 608415"/>
              <a:gd name="connsiteY25" fmla="*/ 565989 h 607568"/>
              <a:gd name="connsiteX26" fmla="*/ 566779 w 608415"/>
              <a:gd name="connsiteY26" fmla="*/ 565989 h 607568"/>
              <a:gd name="connsiteX27" fmla="*/ 566779 w 608415"/>
              <a:gd name="connsiteY27" fmla="*/ 253920 h 607568"/>
              <a:gd name="connsiteX28" fmla="*/ 41636 w 608415"/>
              <a:gd name="connsiteY28" fmla="*/ 112308 h 607568"/>
              <a:gd name="connsiteX29" fmla="*/ 41636 w 608415"/>
              <a:gd name="connsiteY29" fmla="*/ 212189 h 607568"/>
              <a:gd name="connsiteX30" fmla="*/ 566779 w 608415"/>
              <a:gd name="connsiteY30" fmla="*/ 212189 h 607568"/>
              <a:gd name="connsiteX31" fmla="*/ 566779 w 608415"/>
              <a:gd name="connsiteY31" fmla="*/ 112308 h 607568"/>
              <a:gd name="connsiteX32" fmla="*/ 537587 w 608415"/>
              <a:gd name="connsiteY32" fmla="*/ 112308 h 607568"/>
              <a:gd name="connsiteX33" fmla="*/ 537587 w 608415"/>
              <a:gd name="connsiteY33" fmla="*/ 162325 h 607568"/>
              <a:gd name="connsiteX34" fmla="*/ 516692 w 608415"/>
              <a:gd name="connsiteY34" fmla="*/ 183038 h 607568"/>
              <a:gd name="connsiteX35" fmla="*/ 495951 w 608415"/>
              <a:gd name="connsiteY35" fmla="*/ 162325 h 607568"/>
              <a:gd name="connsiteX36" fmla="*/ 495951 w 608415"/>
              <a:gd name="connsiteY36" fmla="*/ 112308 h 607568"/>
              <a:gd name="connsiteX37" fmla="*/ 112464 w 608415"/>
              <a:gd name="connsiteY37" fmla="*/ 112308 h 607568"/>
              <a:gd name="connsiteX38" fmla="*/ 112464 w 608415"/>
              <a:gd name="connsiteY38" fmla="*/ 162325 h 607568"/>
              <a:gd name="connsiteX39" fmla="*/ 91723 w 608415"/>
              <a:gd name="connsiteY39" fmla="*/ 183038 h 607568"/>
              <a:gd name="connsiteX40" fmla="*/ 70828 w 608415"/>
              <a:gd name="connsiteY40" fmla="*/ 162325 h 607568"/>
              <a:gd name="connsiteX41" fmla="*/ 70828 w 608415"/>
              <a:gd name="connsiteY41" fmla="*/ 112308 h 607568"/>
              <a:gd name="connsiteX42" fmla="*/ 91723 w 608415"/>
              <a:gd name="connsiteY42" fmla="*/ 0 h 607568"/>
              <a:gd name="connsiteX43" fmla="*/ 112464 w 608415"/>
              <a:gd name="connsiteY43" fmla="*/ 20866 h 607568"/>
              <a:gd name="connsiteX44" fmla="*/ 112464 w 608415"/>
              <a:gd name="connsiteY44" fmla="*/ 70730 h 607568"/>
              <a:gd name="connsiteX45" fmla="*/ 495951 w 608415"/>
              <a:gd name="connsiteY45" fmla="*/ 70730 h 607568"/>
              <a:gd name="connsiteX46" fmla="*/ 495951 w 608415"/>
              <a:gd name="connsiteY46" fmla="*/ 20866 h 607568"/>
              <a:gd name="connsiteX47" fmla="*/ 516692 w 608415"/>
              <a:gd name="connsiteY47" fmla="*/ 0 h 607568"/>
              <a:gd name="connsiteX48" fmla="*/ 537587 w 608415"/>
              <a:gd name="connsiteY48" fmla="*/ 20866 h 607568"/>
              <a:gd name="connsiteX49" fmla="*/ 537587 w 608415"/>
              <a:gd name="connsiteY49" fmla="*/ 70730 h 607568"/>
              <a:gd name="connsiteX50" fmla="*/ 587520 w 608415"/>
              <a:gd name="connsiteY50" fmla="*/ 70730 h 607568"/>
              <a:gd name="connsiteX51" fmla="*/ 608415 w 608415"/>
              <a:gd name="connsiteY51" fmla="*/ 91595 h 607568"/>
              <a:gd name="connsiteX52" fmla="*/ 608415 w 608415"/>
              <a:gd name="connsiteY52" fmla="*/ 586702 h 607568"/>
              <a:gd name="connsiteX53" fmla="*/ 587520 w 608415"/>
              <a:gd name="connsiteY53" fmla="*/ 607568 h 607568"/>
              <a:gd name="connsiteX54" fmla="*/ 20895 w 608415"/>
              <a:gd name="connsiteY54" fmla="*/ 607568 h 607568"/>
              <a:gd name="connsiteX55" fmla="*/ 0 w 608415"/>
              <a:gd name="connsiteY55" fmla="*/ 586702 h 607568"/>
              <a:gd name="connsiteX56" fmla="*/ 0 w 608415"/>
              <a:gd name="connsiteY56" fmla="*/ 91595 h 607568"/>
              <a:gd name="connsiteX57" fmla="*/ 20895 w 608415"/>
              <a:gd name="connsiteY57" fmla="*/ 70730 h 607568"/>
              <a:gd name="connsiteX58" fmla="*/ 70828 w 608415"/>
              <a:gd name="connsiteY58" fmla="*/ 70730 h 607568"/>
              <a:gd name="connsiteX59" fmla="*/ 70828 w 608415"/>
              <a:gd name="connsiteY59" fmla="*/ 20866 h 607568"/>
              <a:gd name="connsiteX60" fmla="*/ 91723 w 608415"/>
              <a:gd name="connsiteY6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15" h="607568">
                <a:moveTo>
                  <a:pt x="387172" y="312670"/>
                </a:moveTo>
                <a:cubicBezTo>
                  <a:pt x="377645" y="312670"/>
                  <a:pt x="368580" y="314511"/>
                  <a:pt x="360743" y="317579"/>
                </a:cubicBezTo>
                <a:cubicBezTo>
                  <a:pt x="343534" y="324330"/>
                  <a:pt x="324327" y="339979"/>
                  <a:pt x="322484" y="363759"/>
                </a:cubicBezTo>
                <a:cubicBezTo>
                  <a:pt x="320793" y="387540"/>
                  <a:pt x="326325" y="403956"/>
                  <a:pt x="339385" y="413928"/>
                </a:cubicBezTo>
                <a:cubicBezTo>
                  <a:pt x="364124" y="432646"/>
                  <a:pt x="411756" y="429424"/>
                  <a:pt x="452474" y="421446"/>
                </a:cubicBezTo>
                <a:cubicBezTo>
                  <a:pt x="455855" y="379101"/>
                  <a:pt x="447865" y="346883"/>
                  <a:pt x="428504" y="328472"/>
                </a:cubicBezTo>
                <a:cubicBezTo>
                  <a:pt x="416212" y="316965"/>
                  <a:pt x="401308" y="312670"/>
                  <a:pt x="387172" y="312670"/>
                </a:cubicBezTo>
                <a:close/>
                <a:moveTo>
                  <a:pt x="375818" y="271495"/>
                </a:moveTo>
                <a:cubicBezTo>
                  <a:pt x="405975" y="268417"/>
                  <a:pt x="435419" y="277766"/>
                  <a:pt x="457084" y="298248"/>
                </a:cubicBezTo>
                <a:cubicBezTo>
                  <a:pt x="477827" y="317886"/>
                  <a:pt x="490580" y="347036"/>
                  <a:pt x="494114" y="382477"/>
                </a:cubicBezTo>
                <a:cubicBezTo>
                  <a:pt x="495036" y="391529"/>
                  <a:pt x="495190" y="400887"/>
                  <a:pt x="495036" y="410860"/>
                </a:cubicBezTo>
                <a:cubicBezTo>
                  <a:pt x="501951" y="408712"/>
                  <a:pt x="507943" y="406717"/>
                  <a:pt x="512706" y="405030"/>
                </a:cubicBezTo>
                <a:cubicBezTo>
                  <a:pt x="523462" y="401041"/>
                  <a:pt x="535447" y="406564"/>
                  <a:pt x="539442" y="417303"/>
                </a:cubicBezTo>
                <a:cubicBezTo>
                  <a:pt x="543283" y="428196"/>
                  <a:pt x="537752" y="440163"/>
                  <a:pt x="526996" y="443999"/>
                </a:cubicBezTo>
                <a:cubicBezTo>
                  <a:pt x="526074" y="444459"/>
                  <a:pt x="511631" y="449676"/>
                  <a:pt x="490273" y="455199"/>
                </a:cubicBezTo>
                <a:cubicBezTo>
                  <a:pt x="486739" y="475911"/>
                  <a:pt x="481054" y="497850"/>
                  <a:pt x="473525" y="521170"/>
                </a:cubicBezTo>
                <a:cubicBezTo>
                  <a:pt x="470605" y="530069"/>
                  <a:pt x="462462" y="535592"/>
                  <a:pt x="453703" y="535592"/>
                </a:cubicBezTo>
                <a:cubicBezTo>
                  <a:pt x="451552" y="535592"/>
                  <a:pt x="449401" y="535285"/>
                  <a:pt x="447250" y="534518"/>
                </a:cubicBezTo>
                <a:cubicBezTo>
                  <a:pt x="436341" y="530989"/>
                  <a:pt x="430348" y="519329"/>
                  <a:pt x="433882" y="508283"/>
                </a:cubicBezTo>
                <a:cubicBezTo>
                  <a:pt x="438799" y="493247"/>
                  <a:pt x="442794" y="478672"/>
                  <a:pt x="445867" y="464711"/>
                </a:cubicBezTo>
                <a:cubicBezTo>
                  <a:pt x="386864" y="474377"/>
                  <a:pt x="342612" y="468393"/>
                  <a:pt x="314340" y="447067"/>
                </a:cubicBezTo>
                <a:cubicBezTo>
                  <a:pt x="297131" y="434180"/>
                  <a:pt x="277463" y="408712"/>
                  <a:pt x="280997" y="360691"/>
                </a:cubicBezTo>
                <a:cubicBezTo>
                  <a:pt x="283609" y="324636"/>
                  <a:pt x="308501" y="293185"/>
                  <a:pt x="345685" y="278763"/>
                </a:cubicBezTo>
                <a:cubicBezTo>
                  <a:pt x="355634" y="274928"/>
                  <a:pt x="365766" y="272521"/>
                  <a:pt x="375818" y="271495"/>
                </a:cubicBezTo>
                <a:close/>
                <a:moveTo>
                  <a:pt x="41636" y="253920"/>
                </a:moveTo>
                <a:lnTo>
                  <a:pt x="41636" y="565989"/>
                </a:lnTo>
                <a:lnTo>
                  <a:pt x="566779" y="565989"/>
                </a:lnTo>
                <a:lnTo>
                  <a:pt x="566779" y="253920"/>
                </a:lnTo>
                <a:close/>
                <a:moveTo>
                  <a:pt x="41636" y="112308"/>
                </a:moveTo>
                <a:lnTo>
                  <a:pt x="41636" y="212189"/>
                </a:lnTo>
                <a:lnTo>
                  <a:pt x="566779" y="212189"/>
                </a:lnTo>
                <a:lnTo>
                  <a:pt x="566779" y="112308"/>
                </a:lnTo>
                <a:lnTo>
                  <a:pt x="537587" y="112308"/>
                </a:lnTo>
                <a:lnTo>
                  <a:pt x="537587" y="162325"/>
                </a:lnTo>
                <a:cubicBezTo>
                  <a:pt x="537587" y="173832"/>
                  <a:pt x="528215" y="183038"/>
                  <a:pt x="516692" y="183038"/>
                </a:cubicBezTo>
                <a:cubicBezTo>
                  <a:pt x="505169" y="183038"/>
                  <a:pt x="495951" y="173832"/>
                  <a:pt x="495951" y="162325"/>
                </a:cubicBezTo>
                <a:lnTo>
                  <a:pt x="495951" y="112308"/>
                </a:lnTo>
                <a:lnTo>
                  <a:pt x="112464" y="112308"/>
                </a:lnTo>
                <a:lnTo>
                  <a:pt x="112464" y="162325"/>
                </a:lnTo>
                <a:cubicBezTo>
                  <a:pt x="112464" y="173832"/>
                  <a:pt x="103246" y="183038"/>
                  <a:pt x="91723" y="183038"/>
                </a:cubicBezTo>
                <a:cubicBezTo>
                  <a:pt x="80200" y="183038"/>
                  <a:pt x="70828" y="173832"/>
                  <a:pt x="70828" y="162325"/>
                </a:cubicBezTo>
                <a:lnTo>
                  <a:pt x="70828" y="112308"/>
                </a:lnTo>
                <a:close/>
                <a:moveTo>
                  <a:pt x="91723" y="0"/>
                </a:moveTo>
                <a:cubicBezTo>
                  <a:pt x="103246" y="0"/>
                  <a:pt x="112464" y="9359"/>
                  <a:pt x="112464" y="20866"/>
                </a:cubicBezTo>
                <a:lnTo>
                  <a:pt x="112464" y="70730"/>
                </a:lnTo>
                <a:lnTo>
                  <a:pt x="495951" y="70730"/>
                </a:lnTo>
                <a:lnTo>
                  <a:pt x="495951" y="20866"/>
                </a:lnTo>
                <a:cubicBezTo>
                  <a:pt x="495951" y="9359"/>
                  <a:pt x="505169" y="0"/>
                  <a:pt x="516692" y="0"/>
                </a:cubicBezTo>
                <a:cubicBezTo>
                  <a:pt x="528215" y="0"/>
                  <a:pt x="537587" y="9359"/>
                  <a:pt x="537587" y="20866"/>
                </a:cubicBezTo>
                <a:lnTo>
                  <a:pt x="537587" y="70730"/>
                </a:lnTo>
                <a:lnTo>
                  <a:pt x="587520" y="70730"/>
                </a:lnTo>
                <a:cubicBezTo>
                  <a:pt x="599043" y="70730"/>
                  <a:pt x="608415" y="80089"/>
                  <a:pt x="608415" y="91595"/>
                </a:cubicBezTo>
                <a:lnTo>
                  <a:pt x="608415" y="586702"/>
                </a:lnTo>
                <a:cubicBezTo>
                  <a:pt x="608415" y="598209"/>
                  <a:pt x="599043" y="607568"/>
                  <a:pt x="587520" y="607568"/>
                </a:cubicBezTo>
                <a:lnTo>
                  <a:pt x="20895" y="607568"/>
                </a:lnTo>
                <a:cubicBezTo>
                  <a:pt x="9372" y="607568"/>
                  <a:pt x="0" y="598209"/>
                  <a:pt x="0" y="586702"/>
                </a:cubicBezTo>
                <a:lnTo>
                  <a:pt x="0" y="91595"/>
                </a:lnTo>
                <a:cubicBezTo>
                  <a:pt x="0" y="80089"/>
                  <a:pt x="9372" y="70730"/>
                  <a:pt x="20895" y="70730"/>
                </a:cubicBezTo>
                <a:lnTo>
                  <a:pt x="70828" y="70730"/>
                </a:lnTo>
                <a:lnTo>
                  <a:pt x="70828" y="20866"/>
                </a:lnTo>
                <a:cubicBezTo>
                  <a:pt x="70828" y="9359"/>
                  <a:pt x="80200" y="0"/>
                  <a:pt x="91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3" name="newspaper_91016"/>
          <p:cNvSpPr>
            <a:spLocks noChangeAspect="1"/>
          </p:cNvSpPr>
          <p:nvPr/>
        </p:nvSpPr>
        <p:spPr bwMode="auto">
          <a:xfrm>
            <a:off x="5263933" y="1591081"/>
            <a:ext cx="457373" cy="46891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8" h="5163">
                <a:moveTo>
                  <a:pt x="3140" y="3600"/>
                </a:moveTo>
                <a:cubicBezTo>
                  <a:pt x="3074" y="3600"/>
                  <a:pt x="3020" y="3547"/>
                  <a:pt x="3020" y="3480"/>
                </a:cubicBezTo>
                <a:lnTo>
                  <a:pt x="3020" y="2102"/>
                </a:lnTo>
                <a:cubicBezTo>
                  <a:pt x="3020" y="2047"/>
                  <a:pt x="2976" y="2002"/>
                  <a:pt x="2921" y="2002"/>
                </a:cubicBezTo>
                <a:lnTo>
                  <a:pt x="2701" y="2002"/>
                </a:lnTo>
                <a:cubicBezTo>
                  <a:pt x="2635" y="2002"/>
                  <a:pt x="2581" y="1948"/>
                  <a:pt x="2581" y="1882"/>
                </a:cubicBezTo>
                <a:cubicBezTo>
                  <a:pt x="2581" y="1816"/>
                  <a:pt x="2635" y="1762"/>
                  <a:pt x="2701" y="1762"/>
                </a:cubicBezTo>
                <a:lnTo>
                  <a:pt x="2921" y="1762"/>
                </a:lnTo>
                <a:cubicBezTo>
                  <a:pt x="3108" y="1762"/>
                  <a:pt x="3260" y="1915"/>
                  <a:pt x="3260" y="2102"/>
                </a:cubicBezTo>
                <a:lnTo>
                  <a:pt x="3260" y="3480"/>
                </a:lnTo>
                <a:cubicBezTo>
                  <a:pt x="3260" y="3547"/>
                  <a:pt x="3207" y="3600"/>
                  <a:pt x="3140" y="3600"/>
                </a:cubicBezTo>
                <a:close/>
                <a:moveTo>
                  <a:pt x="4908" y="1061"/>
                </a:moveTo>
                <a:lnTo>
                  <a:pt x="4462" y="1061"/>
                </a:lnTo>
                <a:cubicBezTo>
                  <a:pt x="4396" y="1061"/>
                  <a:pt x="4342" y="1114"/>
                  <a:pt x="4342" y="1181"/>
                </a:cubicBezTo>
                <a:cubicBezTo>
                  <a:pt x="4342" y="1247"/>
                  <a:pt x="4396" y="1301"/>
                  <a:pt x="4462" y="1301"/>
                </a:cubicBezTo>
                <a:lnTo>
                  <a:pt x="4788" y="1301"/>
                </a:lnTo>
                <a:lnTo>
                  <a:pt x="4788" y="3714"/>
                </a:lnTo>
                <a:cubicBezTo>
                  <a:pt x="4788" y="3914"/>
                  <a:pt x="4625" y="4078"/>
                  <a:pt x="4424" y="4078"/>
                </a:cubicBezTo>
                <a:cubicBezTo>
                  <a:pt x="4223" y="4078"/>
                  <a:pt x="4060" y="3914"/>
                  <a:pt x="4060" y="3714"/>
                </a:cubicBezTo>
                <a:lnTo>
                  <a:pt x="4060" y="757"/>
                </a:lnTo>
                <a:cubicBezTo>
                  <a:pt x="4060" y="339"/>
                  <a:pt x="3720" y="0"/>
                  <a:pt x="3303" y="0"/>
                </a:cubicBezTo>
                <a:lnTo>
                  <a:pt x="120" y="0"/>
                </a:lnTo>
                <a:cubicBezTo>
                  <a:pt x="54" y="0"/>
                  <a:pt x="0" y="54"/>
                  <a:pt x="0" y="120"/>
                </a:cubicBezTo>
                <a:lnTo>
                  <a:pt x="0" y="3561"/>
                </a:lnTo>
                <a:cubicBezTo>
                  <a:pt x="0" y="3978"/>
                  <a:pt x="340" y="4318"/>
                  <a:pt x="757" y="4318"/>
                </a:cubicBezTo>
                <a:lnTo>
                  <a:pt x="2118" y="4318"/>
                </a:lnTo>
                <a:cubicBezTo>
                  <a:pt x="2184" y="4318"/>
                  <a:pt x="2238" y="4264"/>
                  <a:pt x="2238" y="4198"/>
                </a:cubicBezTo>
                <a:cubicBezTo>
                  <a:pt x="2238" y="4132"/>
                  <a:pt x="2184" y="4078"/>
                  <a:pt x="2118" y="4078"/>
                </a:cubicBezTo>
                <a:lnTo>
                  <a:pt x="757" y="4078"/>
                </a:lnTo>
                <a:cubicBezTo>
                  <a:pt x="472" y="4078"/>
                  <a:pt x="240" y="3846"/>
                  <a:pt x="240" y="3561"/>
                </a:cubicBezTo>
                <a:lnTo>
                  <a:pt x="240" y="240"/>
                </a:lnTo>
                <a:lnTo>
                  <a:pt x="3303" y="240"/>
                </a:lnTo>
                <a:cubicBezTo>
                  <a:pt x="3588" y="240"/>
                  <a:pt x="3820" y="472"/>
                  <a:pt x="3820" y="757"/>
                </a:cubicBezTo>
                <a:lnTo>
                  <a:pt x="3820" y="3714"/>
                </a:lnTo>
                <a:cubicBezTo>
                  <a:pt x="3820" y="3850"/>
                  <a:pt x="3865" y="3976"/>
                  <a:pt x="3942" y="4078"/>
                </a:cubicBezTo>
                <a:lnTo>
                  <a:pt x="3280" y="4078"/>
                </a:lnTo>
                <a:cubicBezTo>
                  <a:pt x="3214" y="4078"/>
                  <a:pt x="3160" y="4132"/>
                  <a:pt x="3160" y="4198"/>
                </a:cubicBezTo>
                <a:cubicBezTo>
                  <a:pt x="3160" y="4264"/>
                  <a:pt x="3214" y="4318"/>
                  <a:pt x="3280" y="4318"/>
                </a:cubicBezTo>
                <a:lnTo>
                  <a:pt x="4424" y="4318"/>
                </a:lnTo>
                <a:cubicBezTo>
                  <a:pt x="4757" y="4318"/>
                  <a:pt x="5028" y="4047"/>
                  <a:pt x="5028" y="3714"/>
                </a:cubicBezTo>
                <a:lnTo>
                  <a:pt x="5028" y="1181"/>
                </a:lnTo>
                <a:cubicBezTo>
                  <a:pt x="5028" y="1114"/>
                  <a:pt x="4974" y="1061"/>
                  <a:pt x="4908" y="1061"/>
                </a:cubicBezTo>
                <a:close/>
                <a:moveTo>
                  <a:pt x="2701" y="2200"/>
                </a:moveTo>
                <a:cubicBezTo>
                  <a:pt x="2635" y="2200"/>
                  <a:pt x="2581" y="2254"/>
                  <a:pt x="2581" y="2320"/>
                </a:cubicBezTo>
                <a:lnTo>
                  <a:pt x="2581" y="4616"/>
                </a:lnTo>
                <a:cubicBezTo>
                  <a:pt x="2581" y="4682"/>
                  <a:pt x="2635" y="4736"/>
                  <a:pt x="2701" y="4736"/>
                </a:cubicBezTo>
                <a:cubicBezTo>
                  <a:pt x="2767" y="4736"/>
                  <a:pt x="2821" y="4682"/>
                  <a:pt x="2821" y="4616"/>
                </a:cubicBezTo>
                <a:lnTo>
                  <a:pt x="2821" y="2320"/>
                </a:lnTo>
                <a:cubicBezTo>
                  <a:pt x="2821" y="2254"/>
                  <a:pt x="2767" y="2200"/>
                  <a:pt x="2701" y="2200"/>
                </a:cubicBezTo>
                <a:close/>
                <a:moveTo>
                  <a:pt x="2701" y="4901"/>
                </a:moveTo>
                <a:cubicBezTo>
                  <a:pt x="2635" y="4901"/>
                  <a:pt x="2581" y="4955"/>
                  <a:pt x="2581" y="5021"/>
                </a:cubicBezTo>
                <a:lnTo>
                  <a:pt x="2581" y="5043"/>
                </a:lnTo>
                <a:cubicBezTo>
                  <a:pt x="2581" y="5109"/>
                  <a:pt x="2635" y="5163"/>
                  <a:pt x="2701" y="5163"/>
                </a:cubicBezTo>
                <a:cubicBezTo>
                  <a:pt x="2767" y="5163"/>
                  <a:pt x="2821" y="5109"/>
                  <a:pt x="2821" y="5043"/>
                </a:cubicBezTo>
                <a:lnTo>
                  <a:pt x="2821" y="5021"/>
                </a:lnTo>
                <a:cubicBezTo>
                  <a:pt x="2821" y="4955"/>
                  <a:pt x="2767" y="4901"/>
                  <a:pt x="2701" y="4901"/>
                </a:cubicBezTo>
                <a:close/>
                <a:moveTo>
                  <a:pt x="2070" y="845"/>
                </a:moveTo>
                <a:lnTo>
                  <a:pt x="3120" y="845"/>
                </a:lnTo>
                <a:cubicBezTo>
                  <a:pt x="3186" y="845"/>
                  <a:pt x="3240" y="791"/>
                  <a:pt x="3240" y="725"/>
                </a:cubicBezTo>
                <a:cubicBezTo>
                  <a:pt x="3240" y="659"/>
                  <a:pt x="3186" y="605"/>
                  <a:pt x="3120" y="605"/>
                </a:cubicBezTo>
                <a:lnTo>
                  <a:pt x="2070" y="605"/>
                </a:lnTo>
                <a:cubicBezTo>
                  <a:pt x="2003" y="605"/>
                  <a:pt x="1950" y="659"/>
                  <a:pt x="1950" y="725"/>
                </a:cubicBezTo>
                <a:cubicBezTo>
                  <a:pt x="1950" y="791"/>
                  <a:pt x="2003" y="845"/>
                  <a:pt x="2070" y="845"/>
                </a:cubicBezTo>
                <a:close/>
                <a:moveTo>
                  <a:pt x="2070" y="1349"/>
                </a:moveTo>
                <a:lnTo>
                  <a:pt x="2621" y="1349"/>
                </a:lnTo>
                <a:cubicBezTo>
                  <a:pt x="2687" y="1349"/>
                  <a:pt x="2741" y="1295"/>
                  <a:pt x="2741" y="1229"/>
                </a:cubicBezTo>
                <a:cubicBezTo>
                  <a:pt x="2741" y="1162"/>
                  <a:pt x="2687" y="1109"/>
                  <a:pt x="2621" y="1109"/>
                </a:cubicBezTo>
                <a:lnTo>
                  <a:pt x="2070" y="1109"/>
                </a:lnTo>
                <a:cubicBezTo>
                  <a:pt x="2003" y="1109"/>
                  <a:pt x="1950" y="1162"/>
                  <a:pt x="1950" y="1229"/>
                </a:cubicBezTo>
                <a:cubicBezTo>
                  <a:pt x="1950" y="1295"/>
                  <a:pt x="2003" y="1349"/>
                  <a:pt x="2070" y="1349"/>
                </a:cubicBezTo>
                <a:close/>
                <a:moveTo>
                  <a:pt x="544" y="1290"/>
                </a:moveTo>
                <a:lnTo>
                  <a:pt x="544" y="664"/>
                </a:lnTo>
                <a:cubicBezTo>
                  <a:pt x="544" y="597"/>
                  <a:pt x="598" y="544"/>
                  <a:pt x="664" y="544"/>
                </a:cubicBezTo>
                <a:lnTo>
                  <a:pt x="1291" y="544"/>
                </a:lnTo>
                <a:cubicBezTo>
                  <a:pt x="1357" y="544"/>
                  <a:pt x="1411" y="597"/>
                  <a:pt x="1411" y="664"/>
                </a:cubicBezTo>
                <a:lnTo>
                  <a:pt x="1411" y="1290"/>
                </a:lnTo>
                <a:cubicBezTo>
                  <a:pt x="1411" y="1356"/>
                  <a:pt x="1357" y="1410"/>
                  <a:pt x="1291" y="1410"/>
                </a:cubicBezTo>
                <a:lnTo>
                  <a:pt x="664" y="1410"/>
                </a:lnTo>
                <a:cubicBezTo>
                  <a:pt x="598" y="1410"/>
                  <a:pt x="544" y="1356"/>
                  <a:pt x="544" y="1290"/>
                </a:cubicBezTo>
                <a:close/>
                <a:moveTo>
                  <a:pt x="784" y="1170"/>
                </a:moveTo>
                <a:lnTo>
                  <a:pt x="1171" y="1170"/>
                </a:lnTo>
                <a:lnTo>
                  <a:pt x="1171" y="784"/>
                </a:lnTo>
                <a:lnTo>
                  <a:pt x="784" y="784"/>
                </a:lnTo>
                <a:lnTo>
                  <a:pt x="784" y="1170"/>
                </a:lnTo>
                <a:close/>
                <a:moveTo>
                  <a:pt x="1714" y="1762"/>
                </a:moveTo>
                <a:lnTo>
                  <a:pt x="664" y="1762"/>
                </a:lnTo>
                <a:cubicBezTo>
                  <a:pt x="598" y="1762"/>
                  <a:pt x="544" y="1816"/>
                  <a:pt x="544" y="1882"/>
                </a:cubicBezTo>
                <a:cubicBezTo>
                  <a:pt x="544" y="1949"/>
                  <a:pt x="598" y="2002"/>
                  <a:pt x="664" y="2002"/>
                </a:cubicBezTo>
                <a:lnTo>
                  <a:pt x="1714" y="2002"/>
                </a:lnTo>
                <a:cubicBezTo>
                  <a:pt x="1781" y="2002"/>
                  <a:pt x="1834" y="1949"/>
                  <a:pt x="1834" y="1882"/>
                </a:cubicBezTo>
                <a:cubicBezTo>
                  <a:pt x="1834" y="1816"/>
                  <a:pt x="1781" y="1762"/>
                  <a:pt x="1714" y="1762"/>
                </a:cubicBezTo>
                <a:close/>
                <a:moveTo>
                  <a:pt x="1834" y="2978"/>
                </a:moveTo>
                <a:cubicBezTo>
                  <a:pt x="1834" y="2911"/>
                  <a:pt x="1781" y="2858"/>
                  <a:pt x="1714" y="2858"/>
                </a:cubicBezTo>
                <a:lnTo>
                  <a:pt x="664" y="2858"/>
                </a:lnTo>
                <a:cubicBezTo>
                  <a:pt x="598" y="2858"/>
                  <a:pt x="544" y="2911"/>
                  <a:pt x="544" y="2978"/>
                </a:cubicBezTo>
                <a:cubicBezTo>
                  <a:pt x="544" y="3044"/>
                  <a:pt x="598" y="3098"/>
                  <a:pt x="664" y="3098"/>
                </a:cubicBezTo>
                <a:lnTo>
                  <a:pt x="1714" y="3098"/>
                </a:lnTo>
                <a:cubicBezTo>
                  <a:pt x="1781" y="3098"/>
                  <a:pt x="1834" y="3044"/>
                  <a:pt x="1834" y="2978"/>
                </a:cubicBezTo>
                <a:close/>
                <a:moveTo>
                  <a:pt x="664" y="3361"/>
                </a:moveTo>
                <a:cubicBezTo>
                  <a:pt x="598" y="3361"/>
                  <a:pt x="544" y="3415"/>
                  <a:pt x="544" y="3481"/>
                </a:cubicBezTo>
                <a:cubicBezTo>
                  <a:pt x="544" y="3548"/>
                  <a:pt x="598" y="3601"/>
                  <a:pt x="664" y="3601"/>
                </a:cubicBezTo>
                <a:lnTo>
                  <a:pt x="1215" y="3601"/>
                </a:lnTo>
                <a:cubicBezTo>
                  <a:pt x="1282" y="3601"/>
                  <a:pt x="1335" y="3548"/>
                  <a:pt x="1335" y="3481"/>
                </a:cubicBezTo>
                <a:cubicBezTo>
                  <a:pt x="1335" y="3415"/>
                  <a:pt x="1282" y="3361"/>
                  <a:pt x="1215" y="3361"/>
                </a:cubicBezTo>
                <a:lnTo>
                  <a:pt x="664" y="3361"/>
                </a:lnTo>
                <a:close/>
                <a:moveTo>
                  <a:pt x="664" y="2506"/>
                </a:moveTo>
                <a:lnTo>
                  <a:pt x="1215" y="2506"/>
                </a:lnTo>
                <a:cubicBezTo>
                  <a:pt x="1282" y="2506"/>
                  <a:pt x="1335" y="2452"/>
                  <a:pt x="1335" y="2386"/>
                </a:cubicBezTo>
                <a:cubicBezTo>
                  <a:pt x="1335" y="2320"/>
                  <a:pt x="1282" y="2266"/>
                  <a:pt x="1215" y="2266"/>
                </a:cubicBezTo>
                <a:lnTo>
                  <a:pt x="664" y="2266"/>
                </a:lnTo>
                <a:cubicBezTo>
                  <a:pt x="598" y="2266"/>
                  <a:pt x="544" y="2320"/>
                  <a:pt x="544" y="2386"/>
                </a:cubicBezTo>
                <a:cubicBezTo>
                  <a:pt x="544" y="2452"/>
                  <a:pt x="598" y="2506"/>
                  <a:pt x="664" y="2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a8b79e2d-bdbb-4e5c-b22f-2268f2b6b9c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77448C"/>
    </a:accent4>
    <a:accent5>
      <a:srgbClr val="00AF92"/>
    </a:accent5>
    <a:accent6>
      <a:srgbClr val="C65885"/>
    </a:accent6>
    <a:hlink>
      <a:srgbClr val="FCC79F"/>
    </a:hlink>
    <a:folHlink>
      <a:srgbClr val="869FB7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自定义 1">
    <a:majorFont>
      <a:latin typeface="Calibri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36269</Words>
  <Application>WPS 演示</Application>
  <PresentationFormat>宽屏</PresentationFormat>
  <Paragraphs>4391</Paragraphs>
  <Slides>159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159</vt:i4>
      </vt:variant>
    </vt:vector>
  </HeadingPairs>
  <TitlesOfParts>
    <vt:vector size="191" baseType="lpstr">
      <vt:lpstr>Arial</vt:lpstr>
      <vt:lpstr>宋体</vt:lpstr>
      <vt:lpstr>Wingdings</vt:lpstr>
      <vt:lpstr>Calibri</vt:lpstr>
      <vt:lpstr>微软雅黑</vt:lpstr>
      <vt:lpstr>Calibri Light</vt:lpstr>
      <vt:lpstr>等线</vt:lpstr>
      <vt:lpstr>Arial Unicode MS</vt:lpstr>
      <vt:lpstr>Open Sans Semibold</vt:lpstr>
      <vt:lpstr>Segoe Print</vt:lpstr>
      <vt:lpstr>Segoe UI Semilight</vt:lpstr>
      <vt:lpstr>华文细黑</vt:lpstr>
      <vt:lpstr>MS PGothic</vt:lpstr>
      <vt:lpstr>Source Sans Pro Light</vt:lpstr>
      <vt:lpstr>Source Sans Pro Bold</vt:lpstr>
      <vt:lpstr>Open Sans</vt:lpstr>
      <vt:lpstr>Roboto</vt:lpstr>
      <vt:lpstr>Wide Latin</vt:lpstr>
      <vt:lpstr>Impact</vt:lpstr>
      <vt:lpstr>Open Sans</vt:lpstr>
      <vt:lpstr>Bebas Neue</vt:lpstr>
      <vt:lpstr>Segoe UI</vt:lpstr>
      <vt:lpstr>Arial Unicode MS</vt:lpstr>
      <vt:lpstr>Arial</vt:lpstr>
      <vt:lpstr>Arial Black</vt:lpstr>
      <vt:lpstr>Helvetica</vt:lpstr>
      <vt:lpstr>Agency FB</vt:lpstr>
      <vt:lpstr>微软雅黑 Light</vt:lpstr>
      <vt:lpstr>Calibri Light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客户数据事业部</dc:creator>
  <cp:lastModifiedBy>一起走过的日子</cp:lastModifiedBy>
  <cp:revision>1575</cp:revision>
  <dcterms:created xsi:type="dcterms:W3CDTF">2021-07-25T15:58:00Z</dcterms:created>
  <dcterms:modified xsi:type="dcterms:W3CDTF">2022-01-24T07:21:16Z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6B63CE7696E84949A69974072FF81241</vt:lpwstr>
  </property>
  <property fmtid="{D5CDD505-2E9C-101B-9397-08002B2CF9AE}" pid="3" name="KSOProductBuildVer">
    <vt:lpwstr>2052-11.1.0.11294</vt:lpwstr>
  </property>
</Properties>
</file>